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6"/>
  </p:notesMasterIdLst>
  <p:handoutMasterIdLst>
    <p:handoutMasterId r:id="rId17"/>
  </p:handoutMasterIdLst>
  <p:sldIdLst>
    <p:sldId id="263" r:id="rId2"/>
    <p:sldId id="264" r:id="rId3"/>
    <p:sldId id="278" r:id="rId4"/>
    <p:sldId id="260" r:id="rId5"/>
    <p:sldId id="284" r:id="rId6"/>
    <p:sldId id="267" r:id="rId7"/>
    <p:sldId id="281" r:id="rId8"/>
    <p:sldId id="280" r:id="rId9"/>
    <p:sldId id="283" r:id="rId10"/>
    <p:sldId id="282" r:id="rId11"/>
    <p:sldId id="273" r:id="rId12"/>
    <p:sldId id="274" r:id="rId13"/>
    <p:sldId id="275" r:id="rId14"/>
    <p:sldId id="258" r:id="rId15"/>
  </p:sldIdLst>
  <p:sldSz cx="9144000" cy="6858000" type="screen4x3"/>
  <p:notesSz cx="6858000" cy="9144000"/>
  <p:custShowLst>
    <p:custShow name="Opening sequence" id="0">
      <p:sldLst>
        <p:sld r:id="rId2"/>
        <p:sld r:id="rId3"/>
        <p:sld r:id="rId4"/>
        <p:sld r:id="rId15"/>
      </p:sldLst>
    </p:custShow>
    <p:custShow name="Why does harm occur?" id="1">
      <p:sldLst>
        <p:sld r:id="rId5"/>
        <p:sld r:id="rId6"/>
        <p:sld r:id="rId7"/>
        <p:sld r:id="rId4"/>
        <p:sld r:id="rId15"/>
      </p:sldLst>
    </p:custShow>
    <p:custShow name="Reason's model" id="2">
      <p:sldLst>
        <p:sld r:id="rId8"/>
        <p:sld r:id="rId9"/>
        <p:sld r:id="rId10"/>
        <p:sld r:id="rId4"/>
        <p:sld r:id="rId15"/>
      </p:sldLst>
    </p:custShow>
    <p:custShow name="Kimber's model" id="3">
      <p:sldLst>
        <p:sld r:id="rId11"/>
        <p:sld r:id="rId12"/>
        <p:sld r:id="rId13"/>
        <p:sld r:id="rId14"/>
        <p:sld r:id="rId4"/>
        <p:sld r:id="rId15"/>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78"/>
            <p14:sldId id="260"/>
            <p14:sldId id="284"/>
            <p14:sldId id="267"/>
            <p14:sldId id="281"/>
            <p14:sldId id="280"/>
            <p14:sldId id="283"/>
            <p14:sldId id="282"/>
            <p14:sldId id="273"/>
            <p14:sldId id="274"/>
            <p14:sldId id="275"/>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1C"/>
    <a:srgbClr val="00A1DE"/>
    <a:srgbClr val="0393EB"/>
    <a:srgbClr val="009EE3"/>
    <a:srgbClr val="01A0DF"/>
    <a:srgbClr val="0E1429"/>
    <a:srgbClr val="008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80680" autoAdjust="0"/>
  </p:normalViewPr>
  <p:slideViewPr>
    <p:cSldViewPr snapToGrid="0" snapToObjects="1">
      <p:cViewPr varScale="1">
        <p:scale>
          <a:sx n="57" d="100"/>
          <a:sy n="57" d="100"/>
        </p:scale>
        <p:origin x="1472" y="4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2, Snippet 1 of Safe System for Universities. In this snippet, we will discuss some of the reasons why harm from road crashes occurs, and some common mistakes that are made when attributing reason to the causes of harm.</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200993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Kimber’s model is used to describe the contributions of different factors in the causation of road crashes. The model is shown as a Venn diagram of failure modes in which a single factor is deemed responsible, as represented by the non-overlapping areas of the circles, and of failure modes in which more than one factor is deemed responsible, as represented by the overlapping portions of the circles. </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As shown here, the model represents three factors commonly associated with road crashes. These are the driver that is in control of a vehicle, the road environment on which a vehicle is being driven, which includes the speed limit along the road, and the vehicle that is being driven. This model as we see it here identifies the relationships between the different factors, but does not attribute the magnitude of contribution by each factor.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381940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If we consider the relative contribution of each factor, we can see that driver error contributes to most crashes, while road and vehicle failures, such as reduced pavement friction or defective brakes, contribute to a lesser proportion of crashes. In this sense, the model is correct, but of what use? In short, its use is limited when an important omission within this model is considered. This model give no consideration to the latent conditions that ultimately lead road users to make the errors that contribute to most crashes.</a:t>
            </a:r>
          </a:p>
          <a:p>
            <a:pPr marL="228600" indent="-228600">
              <a:buFont typeface="+mj-lt"/>
              <a:buAutoNum type="arabicPeriod"/>
            </a:pPr>
            <a:endParaRPr lang="en-AU" dirty="0"/>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2344625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 more appropriate model is that of Kimber’s revised model, which draws a perspective on system failures, rather than isolating human error. In this form of the model, we can also appreciate the contributions of error provoking conditions. Seen through this perspective, we can now see that system failures, which stem from both system deficiencies and error provoking conditions, are responsible for the vast majority of crashes. Human error in isolation is responsible for only a small number of crashes, which generally involve either extreme non-compliance or inexperience.</a:t>
            </a:r>
          </a:p>
          <a:p>
            <a:pPr marL="228600" indent="-228600">
              <a:buFont typeface="+mj-lt"/>
              <a:buAutoNum type="arabicPeriod"/>
            </a:pPr>
            <a:endParaRPr lang="en-AU" dirty="0"/>
          </a:p>
          <a:p>
            <a:pPr marL="228600" indent="-228600">
              <a:buFont typeface="+mj-lt"/>
              <a:buAutoNum type="arabicPeriod"/>
            </a:pPr>
            <a:r>
              <a:rPr lang="en-AU" dirty="0"/>
              <a:t>We can now see that system failures, as shown here, represent the multitude of latent conditions and active errors that lead to a crash. The benefit of this perspective is to take focus away from just the contribution of error made by the driver. When we draw focus to the system perspective, we can see that driver error is just one link in a chain of actions that led to a crash. Take any of these links away, and the crash would not occur in the first place. This then begs the question, is driver error really to blame when it was weaknesses within the system that allowed error to translate to a crash?</a:t>
            </a:r>
          </a:p>
          <a:p>
            <a:pPr marL="228600" indent="-228600">
              <a:buFont typeface="+mj-lt"/>
              <a:buAutoNum type="arabicPeriod"/>
            </a:pPr>
            <a:endParaRPr lang="en-AU" dirty="0"/>
          </a:p>
          <a:p>
            <a:pPr marL="228600" indent="-228600">
              <a:buFont typeface="+mj-lt"/>
              <a:buAutoNum type="arabicPeriod"/>
            </a:pPr>
            <a:r>
              <a:rPr lang="en-AU" dirty="0"/>
              <a:t>While Kimber’s model was created specifically to demonstrate the fallibility of focusing solely on human error in finding the causes for car crashes, it can be applied equally as well to many other industries. The point of the model is to demonstrate that the entire system, comprising latent conditions as well as active errors, contributes to failures. By looking at the entire system, instead of focusing on one small part of it, we are able to better understand the conditions that lead to failures and employ more diverse solutions for mitigating their damaging results.</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242034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Firstly, let’s take a look at the mechanisms that can cause harm to road users.</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89794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There are a number of ways harm can occur. Harm could occur from physical, chemical, biological, electrical or a number of other mechanisms. Physical harm is a common mechanism within the road transport industry, and so we will focus on this.</a:t>
            </a:r>
          </a:p>
          <a:p>
            <a:pPr marL="228600" indent="-228600">
              <a:buFont typeface="+mj-lt"/>
              <a:buAutoNum type="arabicPeriod"/>
            </a:pPr>
            <a:endParaRPr lang="en-AU" dirty="0"/>
          </a:p>
          <a:p>
            <a:pPr marL="228600" indent="-228600">
              <a:buFont typeface="+mj-lt"/>
              <a:buAutoNum type="arabicPeriod"/>
            </a:pPr>
            <a:r>
              <a:rPr lang="en-AU" dirty="0"/>
              <a:t>There are two general mechanisms that lead to harm, latent conditions and active failures. Active failures are the errors and mistakes made just prior to a crash. These failures are generally made by road users. Some examples of active failures are a pedestrian choosing to cross the road when a vehicle is approaching; a driver taking a curve along a road at too high a speed; and a driver picking an inadequate gap in traffic when turning at an intersection.</a:t>
            </a:r>
          </a:p>
          <a:p>
            <a:pPr marL="228600" indent="-228600">
              <a:buFont typeface="+mj-lt"/>
              <a:buAutoNum type="arabicPeriod"/>
            </a:pPr>
            <a:endParaRPr lang="en-AU" dirty="0"/>
          </a:p>
          <a:p>
            <a:pPr marL="228600" indent="-228600">
              <a:buFont typeface="+mj-lt"/>
              <a:buAutoNum type="arabicPeriod"/>
            </a:pPr>
            <a:r>
              <a:rPr lang="en-AU" dirty="0"/>
              <a:t>Latent conditions are the other mechanism of harm. Latent conditions can occur at any time and may lay dormant in the system for many years before the circumstances are ripe for failure. Latent conditions can be from recognisable errors, such as building a road below the recognised design standards. Latent conditions can also be hidden in plain sight. A good example are intersections. Many intersections contain the latent conditions that can foreseeably turn a simple mistake made by a road user into a harmful crash. Some intersection designs, such as many roundabouts, remove or reduce these latent conditions by controlling the speeds and angles at which vehicles can interact.</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373564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kinetic energy management model, or </a:t>
            </a:r>
            <a:r>
              <a:rPr lang="en-AU" dirty="0" err="1"/>
              <a:t>Kemm</a:t>
            </a:r>
            <a:r>
              <a:rPr lang="en-AU" dirty="0"/>
              <a:t>, was developed to demonstrate the way in which road users can be exposed to kinetic energy, which is the cause of physical harm. At the centre of the kinetic energy management model is the human body, which is vulnerable to physical harm.</a:t>
            </a:r>
          </a:p>
          <a:p>
            <a:pPr marL="228600" indent="-228600">
              <a:buFont typeface="+mj-lt"/>
              <a:buAutoNum type="arabicPeriod"/>
            </a:pPr>
            <a:endParaRPr lang="en-AU" dirty="0"/>
          </a:p>
          <a:p>
            <a:pPr marL="228600" indent="-228600">
              <a:buFont typeface="+mj-lt"/>
              <a:buAutoNum type="arabicPeriod"/>
            </a:pPr>
            <a:r>
              <a:rPr lang="en-AU" dirty="0"/>
              <a:t>Radiating out from the central human body are the five layers of energy transfer that can allow a person to be harmed, or if considered appropriately, stop the harm from occurring. The first three layers deal with the consequences of a crash through the generation and transfer of kinetic energy that results from a crash. The fourth layer deals with the likelihood of a crash should road users be exposed to the conditions that could lead to a crash. The fifth and final layer deals with the exposure of road users to situations where crashes can occur.</a:t>
            </a:r>
          </a:p>
          <a:p>
            <a:pPr marL="228600" indent="-228600">
              <a:buFont typeface="+mj-lt"/>
              <a:buAutoNum type="arabicPeriod"/>
            </a:pPr>
            <a:endParaRPr lang="en-AU" dirty="0"/>
          </a:p>
          <a:p>
            <a:pPr marL="228600" indent="-228600">
              <a:buFont typeface="+mj-lt"/>
              <a:buAutoNum type="arabicPeriod"/>
            </a:pPr>
            <a:r>
              <a:rPr lang="en-AU" dirty="0"/>
              <a:t>Every layer within the model represents an ability to protect road users from harm. Traditionally, we have been very good at dealing with the fourth layer, the likelihood of a crash, to offset effects of exposure. In other words, we have managed to reduce the frequency at which crashes occur, even with an ever increasing demand to use the road system. However, we know that crashes will not be completely eliminated. Even with the very small likelihood of being involved in a crash that each person faces, the sheer number of people using the road system ensures that some crashes will occur.  </a:t>
            </a:r>
          </a:p>
          <a:p>
            <a:pPr marL="228600" indent="-228600">
              <a:buFont typeface="+mj-lt"/>
              <a:buAutoNum type="arabicPeriod"/>
            </a:pPr>
            <a:endParaRPr lang="en-AU" dirty="0"/>
          </a:p>
          <a:p>
            <a:pPr marL="228600" indent="-228600">
              <a:buFont typeface="+mj-lt"/>
              <a:buAutoNum type="arabicPeriod"/>
            </a:pPr>
            <a:r>
              <a:rPr lang="en-AU" dirty="0"/>
              <a:t>So how can we protect those road users who ultimately end up being involved in a crash? This is where the first three layers of the kinetic energy management model come into play. Historically, we have been rather poor at dealing with the consequences of crashes. However, the model helps to demonstrates the substantial contribution that consequence can play in deciding the harm that road users are exposed to. It also demonstrates the methods that can be used to protect road users from severe consequences, such as through reducing the energy generated in a crash or reducing the transfer of energy to the road users. </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615630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first visited Reason’s swiss cheese model of failure trajectory in Module 1, Snippet 3 of the Safe System for universities. Now, we will look at this model in the context of our road transportation system.</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2470124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James Reason’s swiss cheese model a well known example of failure trajectory. In it, barriers to failure are represented as layers through which the failure trajectory must navigate. </a:t>
            </a:r>
          </a:p>
          <a:p>
            <a:pPr marL="228600" indent="-228600">
              <a:buFont typeface="+mj-lt"/>
              <a:buAutoNum type="arabicPeriod"/>
            </a:pPr>
            <a:endParaRPr lang="en-AU" dirty="0"/>
          </a:p>
          <a:p>
            <a:pPr marL="228600" indent="-228600">
              <a:buFont typeface="+mj-lt"/>
              <a:buAutoNum type="arabicPeriod"/>
            </a:pPr>
            <a:r>
              <a:rPr lang="en-AU" dirty="0"/>
              <a:t>Holes in these layers, which represent latent conditions and subsequent errors, must align in the right place and at the right time for a failure to occur. In other words, a window of opportunity forms through which the failure trajectory can traverse. </a:t>
            </a:r>
          </a:p>
          <a:p>
            <a:pPr marL="228600" indent="-228600">
              <a:buFont typeface="+mj-lt"/>
              <a:buAutoNum type="arabicPeriod"/>
            </a:pPr>
            <a:endParaRPr lang="en-AU" dirty="0"/>
          </a:p>
          <a:p>
            <a:pPr marL="228600" indent="-228600">
              <a:buFont typeface="+mj-lt"/>
              <a:buAutoNum type="arabicPeriod"/>
            </a:pPr>
            <a:r>
              <a:rPr lang="en-AU" dirty="0"/>
              <a:t>When the holes in the layers do not align, the failure cannot occur. Much like a person walking through a succession of doors to reach a destination, it only takes one locked door in order to prevent the person from reaching their destination. Like this analogy, it only takes one layer to form a barrier for failure to be prevented. It is important to note that holes within one layer can circumvent the effects of other layers. For example, policy implemented by system decision makers may be weakened if it is not implemented properly by line management, or followed by system users.</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3129998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a society, we have become very good at focussing on the role of road users in crashes and the failures that they have made, which contributed to the outcomes. While road users certainly contribute to the occurrence of crashes, such a focus draws attention away from the other factors that contribute to crashes and the more manageable aspects of the road transport system that we, as system managers, can influence to reduce the harm that occurs on our roads.</a:t>
            </a:r>
          </a:p>
          <a:p>
            <a:pPr marL="228600" indent="-228600">
              <a:buFont typeface="+mj-lt"/>
              <a:buAutoNum type="arabicPeriod"/>
            </a:pPr>
            <a:endParaRPr lang="en-AU" dirty="0"/>
          </a:p>
          <a:p>
            <a:pPr marL="228600" indent="-228600">
              <a:buFont typeface="+mj-lt"/>
              <a:buAutoNum type="arabicPeriod"/>
            </a:pPr>
            <a:r>
              <a:rPr lang="en-AU" dirty="0"/>
              <a:t>The highest level of intervention that senior system managers can make is commonly through the strategic decisions and policies. Through these strategies and policies, senior system managers can guide the way in which the system is managed and target directions that have a greater focus on reducing and ultimately eliminating harm from our road network. A commonly seen example are the road safety strategies used nationally and by each state to outline their strategic direction in reducing harm from road crashes.</a:t>
            </a:r>
          </a:p>
          <a:p>
            <a:pPr marL="228600" indent="-228600">
              <a:buFont typeface="+mj-lt"/>
              <a:buAutoNum type="arabicPeriod"/>
            </a:pPr>
            <a:endParaRPr lang="en-AU" dirty="0"/>
          </a:p>
          <a:p>
            <a:pPr marL="228600" indent="-228600">
              <a:buFont typeface="+mj-lt"/>
              <a:buAutoNum type="arabicPeriod"/>
            </a:pPr>
            <a:r>
              <a:rPr lang="en-AU" dirty="0"/>
              <a:t>Line managers can also play a role in the reduction and elimination of harm. This can be done by actively considering the potential for harm that is generated through day to day activities. A good example is the proactive consideration of the risk of harm. Proactive risk tools, such as road assessment programs, can be used by line managers to identify where higher levels of risk exist on the road network and use this information to justify the need for funding and prioritise works that have a greater ability to improve road safety.</a:t>
            </a:r>
          </a:p>
          <a:p>
            <a:pPr marL="228600" indent="-228600">
              <a:buFont typeface="+mj-lt"/>
              <a:buAutoNum type="arabicPeriod"/>
            </a:pPr>
            <a:endParaRPr lang="en-AU" dirty="0"/>
          </a:p>
          <a:p>
            <a:pPr marL="228600" indent="-228600">
              <a:buFont typeface="+mj-lt"/>
              <a:buAutoNum type="arabicPeriod"/>
            </a:pPr>
            <a:r>
              <a:rPr lang="en-AU" dirty="0"/>
              <a:t>The preconditions of failure can be influenced by system managers by implementing design and operation of the road network that reduces the risk of harm. For example, this could mean selecting speed limits and managing speeds that are appropriate for the type of road environment. System users can also affect the preconditions, such as by choosing to drive a safer model of vehicle, such as an </a:t>
            </a:r>
            <a:r>
              <a:rPr lang="en-AU" dirty="0" err="1"/>
              <a:t>Ancap</a:t>
            </a:r>
            <a:r>
              <a:rPr lang="en-AU" dirty="0"/>
              <a:t> five star rated vehicle. Here too, system managers can have an influence by imposing and motivating the use of safer vehicles, such as through the release of safety rating information to influence buyers and fleet purchasing policies that ensure only the safest vehicles will be purchased for fleet use.</a:t>
            </a:r>
          </a:p>
          <a:p>
            <a:pPr marL="228600" indent="-228600">
              <a:buFont typeface="+mj-lt"/>
              <a:buAutoNum type="arabicPeriod"/>
            </a:pPr>
            <a:endParaRPr lang="en-AU" dirty="0"/>
          </a:p>
          <a:p>
            <a:pPr marL="228600" indent="-228600">
              <a:buFont typeface="+mj-lt"/>
              <a:buAutoNum type="arabicPeriod"/>
            </a:pPr>
            <a:r>
              <a:rPr lang="en-AU" dirty="0"/>
              <a:t>Lastly, system managers can affect the defences that safeguard from harm. For example, this could be through ensuring that forgiving roadside and centreline barriers are installed along roads where high speed run off road and head on crashes can occur. System users can also contribute by using vehicles with advanced safety technologies that can help prevent crashes or cushion themselves and others in the event of a crash.</a:t>
            </a:r>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92084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Kimber’s model aims to highlight the different factors that contribute to crashes. We will now take a look at the relative contribution of crash mechanisms through the lens of this model.</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3541067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17D773CA-A52C-44E9-A11D-13B96B5ED7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F674E2DF-9672-4C59-8F57-351F9E2807B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E52F7C2-F672-48AC-87AB-AEA32B5E7E0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115955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1" name="Picture 10">
            <a:extLst>
              <a:ext uri="{FF2B5EF4-FFF2-40B4-BE49-F238E27FC236}">
                <a16:creationId xmlns:a16="http://schemas.microsoft.com/office/drawing/2014/main" id="{7D6DF005-DBD4-4F0A-8FE2-E87F69C4ED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2" name="Picture 11">
            <a:extLst>
              <a:ext uri="{FF2B5EF4-FFF2-40B4-BE49-F238E27FC236}">
                <a16:creationId xmlns:a16="http://schemas.microsoft.com/office/drawing/2014/main" id="{9602E4EE-2283-49EF-BD05-0DA1B4456C1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46B3AB10-D95F-494C-B908-120E527AA90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1</a:t>
            </a:r>
          </a:p>
        </p:txBody>
      </p:sp>
      <p:sp>
        <p:nvSpPr>
          <p:cNvPr id="16" name="TextBox 15">
            <a:extLst>
              <a:ext uri="{FF2B5EF4-FFF2-40B4-BE49-F238E27FC236}">
                <a16:creationId xmlns:a16="http://schemas.microsoft.com/office/drawing/2014/main" id="{05F1DEDD-25F8-4608-AE8E-A5770BCA1E5F}"/>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54608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861641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1</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62" r:id="rId4"/>
    <p:sldLayoutId id="2147483665" r:id="rId5"/>
    <p:sldLayoutId id="2147483666" r:id="rId6"/>
    <p:sldLayoutId id="2147483678" r:id="rId7"/>
    <p:sldLayoutId id="2147483669" r:id="rId8"/>
    <p:sldLayoutId id="2147483674" r:id="rId9"/>
    <p:sldLayoutId id="2147483670" r:id="rId10"/>
    <p:sldLayoutId id="2147483673" r:id="rId11"/>
    <p:sldLayoutId id="2147483667" r:id="rId12"/>
    <p:sldLayoutId id="2147483672" r:id="rId13"/>
    <p:sldLayoutId id="2147483671" r:id="rId14"/>
    <p:sldLayoutId id="2147483668" r:id="rId15"/>
    <p:sldLayoutId id="2147483663"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microsoft.com/office/2007/relationships/media" Target="../media/media22.mp3"/><Relationship Id="rId7" Type="http://schemas.openxmlformats.org/officeDocument/2006/relationships/image" Target="../media/image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notesSlide" Target="../notesSlides/notesSlide10.xml"/><Relationship Id="rId5" Type="http://schemas.openxmlformats.org/officeDocument/2006/relationships/slideLayout" Target="../slideLayouts/slideLayout12.xml"/><Relationship Id="rId4" Type="http://schemas.openxmlformats.org/officeDocument/2006/relationships/audio" Target="../media/media22.mp3"/></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5.mp3"/><Relationship Id="rId7" Type="http://schemas.openxmlformats.org/officeDocument/2006/relationships/slideLayout" Target="../slideLayouts/slideLayout1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audio" Target="../media/media26.mp3"/><Relationship Id="rId5" Type="http://schemas.microsoft.com/office/2007/relationships/media" Target="../media/media26.mp3"/><Relationship Id="rId4" Type="http://schemas.openxmlformats.org/officeDocument/2006/relationships/audio" Target="../media/media25.mp3"/><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3.jpeg"/><Relationship Id="rId3" Type="http://schemas.microsoft.com/office/2007/relationships/media" Target="../media/media5.mp3"/><Relationship Id="rId7" Type="http://schemas.openxmlformats.org/officeDocument/2006/relationships/slideLayout" Target="../slideLayouts/slideLayout5.xml"/><Relationship Id="rId12" Type="http://schemas.openxmlformats.org/officeDocument/2006/relationships/image" Target="../media/image12.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11.jpg"/><Relationship Id="rId5" Type="http://schemas.microsoft.com/office/2007/relationships/media" Target="../media/media6.mp3"/><Relationship Id="rId1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audio" Target="../media/media5.mp3"/><Relationship Id="rId9" Type="http://schemas.openxmlformats.org/officeDocument/2006/relationships/image" Target="../media/image9.png"/><Relationship Id="rId1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audio" Target="../media/media10.mp3"/><Relationship Id="rId3" Type="http://schemas.microsoft.com/office/2007/relationships/media" Target="../media/media8.mp3"/><Relationship Id="rId7" Type="http://schemas.microsoft.com/office/2007/relationships/media" Target="../media/media10.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8.png"/><Relationship Id="rId5" Type="http://schemas.microsoft.com/office/2007/relationships/media" Target="../media/media9.mp3"/><Relationship Id="rId10" Type="http://schemas.openxmlformats.org/officeDocument/2006/relationships/notesSlide" Target="../notesSlides/notesSlide5.xml"/><Relationship Id="rId4" Type="http://schemas.openxmlformats.org/officeDocument/2006/relationships/audio" Target="../media/media8.mp3"/><Relationship Id="rId9"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3" Type="http://schemas.microsoft.com/office/2007/relationships/media" Target="../media/media13.m4a"/><Relationship Id="rId7"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5" Type="http://schemas.microsoft.com/office/2007/relationships/media" Target="../media/media14.mp3"/><Relationship Id="rId4" Type="http://schemas.openxmlformats.org/officeDocument/2006/relationships/audio" Target="../media/media13.m4a"/><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audio" Target="../media/media18.mp3"/><Relationship Id="rId13" Type="http://schemas.openxmlformats.org/officeDocument/2006/relationships/image" Target="../media/image15.jpeg"/><Relationship Id="rId18" Type="http://schemas.openxmlformats.org/officeDocument/2006/relationships/hyperlink" Target="https://creativecommons.org/licenses/by-nc-nd/3.0/" TargetMode="External"/><Relationship Id="rId3" Type="http://schemas.microsoft.com/office/2007/relationships/media" Target="../media/media16.mp3"/><Relationship Id="rId7" Type="http://schemas.microsoft.com/office/2007/relationships/media" Target="../media/media18.mp3"/><Relationship Id="rId12" Type="http://schemas.openxmlformats.org/officeDocument/2006/relationships/notesSlide" Target="../notesSlides/notesSlide8.xml"/><Relationship Id="rId17" Type="http://schemas.openxmlformats.org/officeDocument/2006/relationships/hyperlink" Target="http://thetypicalguy.blogspot.com/2015/11/ford-ranger-gets-highest-5-star-asean.html" TargetMode="External"/><Relationship Id="rId2" Type="http://schemas.openxmlformats.org/officeDocument/2006/relationships/audio" Target="../media/media15.mp3"/><Relationship Id="rId16" Type="http://schemas.openxmlformats.org/officeDocument/2006/relationships/image" Target="../media/image18.jpeg"/><Relationship Id="rId1" Type="http://schemas.microsoft.com/office/2007/relationships/media" Target="../media/media15.mp3"/><Relationship Id="rId6" Type="http://schemas.openxmlformats.org/officeDocument/2006/relationships/audio" Target="../media/media17.mp3"/><Relationship Id="rId11" Type="http://schemas.openxmlformats.org/officeDocument/2006/relationships/slideLayout" Target="../slideLayouts/slideLayout4.xml"/><Relationship Id="rId5" Type="http://schemas.microsoft.com/office/2007/relationships/media" Target="../media/media17.mp3"/><Relationship Id="rId15" Type="http://schemas.openxmlformats.org/officeDocument/2006/relationships/image" Target="../media/image17.png"/><Relationship Id="rId10" Type="http://schemas.openxmlformats.org/officeDocument/2006/relationships/audio" Target="../media/media19.mp3"/><Relationship Id="rId19" Type="http://schemas.openxmlformats.org/officeDocument/2006/relationships/image" Target="../media/image8.png"/><Relationship Id="rId4" Type="http://schemas.openxmlformats.org/officeDocument/2006/relationships/audio" Target="../media/media16.mp3"/><Relationship Id="rId9" Type="http://schemas.microsoft.com/office/2007/relationships/media" Target="../media/media19.mp3"/><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Why does harm occur?</a:t>
            </a:r>
          </a:p>
        </p:txBody>
      </p:sp>
      <p:pic>
        <p:nvPicPr>
          <p:cNvPr id="2" name="TAC_MOD2_SNIP1_SLIDE_01_PARA_A">
            <a:hlinkClick r:id="" action="ppaction://media"/>
            <a:extLst>
              <a:ext uri="{FF2B5EF4-FFF2-40B4-BE49-F238E27FC236}">
                <a16:creationId xmlns:a16="http://schemas.microsoft.com/office/drawing/2014/main" id="{5BC327AF-A505-470C-A82F-A53888F05A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6118"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606" fill="hold"/>
                                        <p:tgtEl>
                                          <p:spTgt spid="2"/>
                                        </p:tgtEl>
                                      </p:cBhvr>
                                    </p:cmd>
                                  </p:childTnLst>
                                </p:cTn>
                              </p:par>
                            </p:childTnLst>
                          </p:cTn>
                        </p:par>
                        <p:par>
                          <p:cTn id="7" fill="hold">
                            <p:stCondLst>
                              <p:cond delay="15606"/>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lstStyle/>
          <a:p>
            <a:r>
              <a:rPr lang="en-AU" dirty="0"/>
              <a:t>Kimber’s model</a:t>
            </a:r>
          </a:p>
        </p:txBody>
      </p:sp>
      <p:sp>
        <p:nvSpPr>
          <p:cNvPr id="4" name="Footer Placeholder 2">
            <a:extLst>
              <a:ext uri="{FF2B5EF4-FFF2-40B4-BE49-F238E27FC236}">
                <a16:creationId xmlns:a16="http://schemas.microsoft.com/office/drawing/2014/main" id="{44B0E3DE-EAF0-47AF-BC2D-AB42B6E67D3F}"/>
              </a:ext>
            </a:extLst>
          </p:cNvPr>
          <p:cNvSpPr>
            <a:spLocks noGrp="1"/>
          </p:cNvSpPr>
          <p:nvPr>
            <p:ph type="ftr" sz="quarter" idx="12"/>
          </p:nvPr>
        </p:nvSpPr>
        <p:spPr>
          <a:xfrm>
            <a:off x="628650" y="6218334"/>
            <a:ext cx="3086100" cy="365125"/>
          </a:xfrm>
        </p:spPr>
        <p:txBody>
          <a:bodyPr/>
          <a:lstStyle/>
          <a:p>
            <a:r>
              <a:rPr lang="en-US" dirty="0"/>
              <a:t>Module 2, Snippet 1</a:t>
            </a:r>
          </a:p>
        </p:txBody>
      </p:sp>
      <p:pic>
        <p:nvPicPr>
          <p:cNvPr id="2" name="TAC_MOD2_SNIP1_SLIDE_10_PARA_A">
            <a:hlinkClick r:id="" action="ppaction://media"/>
            <a:extLst>
              <a:ext uri="{FF2B5EF4-FFF2-40B4-BE49-F238E27FC236}">
                <a16:creationId xmlns:a16="http://schemas.microsoft.com/office/drawing/2014/main" id="{860AB4FB-928C-4698-831F-FDBFB35B9A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6815" y="0"/>
            <a:ext cx="609600" cy="609600"/>
          </a:xfrm>
          <a:prstGeom prst="rect">
            <a:avLst/>
          </a:prstGeom>
        </p:spPr>
      </p:pic>
    </p:spTree>
    <p:extLst>
      <p:ext uri="{BB962C8B-B14F-4D97-AF65-F5344CB8AC3E}">
        <p14:creationId xmlns:p14="http://schemas.microsoft.com/office/powerpoint/2010/main" val="3859855729"/>
      </p:ext>
    </p:extLst>
  </p:cSld>
  <p:clrMapOvr>
    <a:masterClrMapping/>
  </p:clrMapOvr>
  <mc:AlternateContent xmlns:mc="http://schemas.openxmlformats.org/markup-compatibility/2006" xmlns:p14="http://schemas.microsoft.com/office/powerpoint/2010/main">
    <mc:Choice Requires="p14">
      <p:transition spd="med" p14:dur="700" advTm="13190">
        <p:fade/>
      </p:transition>
    </mc:Choice>
    <mc:Fallback xmlns="">
      <p:transition spd="med" advTm="13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227" fill="hold"/>
                                        <p:tgtEl>
                                          <p:spTgt spid="2"/>
                                        </p:tgtEl>
                                      </p:cBhvr>
                                    </p:cmd>
                                  </p:childTnLst>
                                </p:cTn>
                              </p:par>
                            </p:childTnLst>
                          </p:cTn>
                        </p:par>
                        <p:par>
                          <p:cTn id="7" fill="hold">
                            <p:stCondLst>
                              <p:cond delay="12227"/>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416B-41D5-4547-B5AF-563FF12584E5}"/>
              </a:ext>
            </a:extLst>
          </p:cNvPr>
          <p:cNvSpPr>
            <a:spLocks noGrp="1"/>
          </p:cNvSpPr>
          <p:nvPr>
            <p:ph type="title"/>
          </p:nvPr>
        </p:nvSpPr>
        <p:spPr/>
        <p:txBody>
          <a:bodyPr/>
          <a:lstStyle/>
          <a:p>
            <a:r>
              <a:rPr lang="en-AU" dirty="0"/>
              <a:t>Kimber’s model of crash contribution</a:t>
            </a:r>
          </a:p>
        </p:txBody>
      </p:sp>
      <p:sp>
        <p:nvSpPr>
          <p:cNvPr id="18" name="Footer Placeholder 3">
            <a:extLst>
              <a:ext uri="{FF2B5EF4-FFF2-40B4-BE49-F238E27FC236}">
                <a16:creationId xmlns:a16="http://schemas.microsoft.com/office/drawing/2014/main" id="{5CC035AD-4F33-434B-BF6D-42B42082A9B6}"/>
              </a:ext>
            </a:extLst>
          </p:cNvPr>
          <p:cNvSpPr>
            <a:spLocks noGrp="1"/>
          </p:cNvSpPr>
          <p:nvPr>
            <p:ph type="ftr" sz="quarter" idx="10"/>
          </p:nvPr>
        </p:nvSpPr>
        <p:spPr/>
        <p:txBody>
          <a:bodyPr/>
          <a:lstStyle/>
          <a:p>
            <a:r>
              <a:rPr lang="en-US" dirty="0"/>
              <a:t>Module 2, Snippet 1</a:t>
            </a:r>
          </a:p>
        </p:txBody>
      </p:sp>
      <p:sp>
        <p:nvSpPr>
          <p:cNvPr id="5" name="Text Placeholder 4">
            <a:extLst>
              <a:ext uri="{FF2B5EF4-FFF2-40B4-BE49-F238E27FC236}">
                <a16:creationId xmlns:a16="http://schemas.microsoft.com/office/drawing/2014/main" id="{386CC347-9D29-48FD-A51B-9842EFA96E2E}"/>
              </a:ext>
            </a:extLst>
          </p:cNvPr>
          <p:cNvSpPr>
            <a:spLocks noGrp="1"/>
          </p:cNvSpPr>
          <p:nvPr>
            <p:ph type="body" sz="quarter" idx="15"/>
          </p:nvPr>
        </p:nvSpPr>
        <p:spPr/>
        <p:txBody>
          <a:bodyPr/>
          <a:lstStyle/>
          <a:p>
            <a:r>
              <a:rPr lang="en-AU" dirty="0"/>
              <a:t>Source: based on Kimber (2005)</a:t>
            </a:r>
          </a:p>
        </p:txBody>
      </p:sp>
      <p:sp>
        <p:nvSpPr>
          <p:cNvPr id="6" name="Slide Number Placeholder 5">
            <a:extLst>
              <a:ext uri="{FF2B5EF4-FFF2-40B4-BE49-F238E27FC236}">
                <a16:creationId xmlns:a16="http://schemas.microsoft.com/office/drawing/2014/main" id="{0CBD9236-F242-3344-BC66-1AC307D6603A}"/>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10" name="TextBox 9">
            <a:extLst>
              <a:ext uri="{FF2B5EF4-FFF2-40B4-BE49-F238E27FC236}">
                <a16:creationId xmlns:a16="http://schemas.microsoft.com/office/drawing/2014/main" id="{EC2A9A9B-72ED-664C-BEB3-130E338775EC}"/>
              </a:ext>
            </a:extLst>
          </p:cNvPr>
          <p:cNvSpPr txBox="1"/>
          <p:nvPr/>
        </p:nvSpPr>
        <p:spPr>
          <a:xfrm>
            <a:off x="424240" y="1518027"/>
            <a:ext cx="5688632" cy="369332"/>
          </a:xfrm>
          <a:prstGeom prst="rect">
            <a:avLst/>
          </a:prstGeom>
          <a:noFill/>
        </p:spPr>
        <p:txBody>
          <a:bodyPr wrap="square" rtlCol="0">
            <a:spAutoFit/>
          </a:bodyPr>
          <a:lstStyle/>
          <a:p>
            <a:r>
              <a:rPr lang="en-AU" dirty="0">
                <a:solidFill>
                  <a:schemeClr val="bg1"/>
                </a:solidFill>
              </a:rPr>
              <a:t>Conceptual model: classification of crash causation </a:t>
            </a:r>
            <a:endParaRPr lang="en-AU" sz="1600" i="1" dirty="0">
              <a:solidFill>
                <a:schemeClr val="bg1"/>
              </a:solidFill>
            </a:endParaRPr>
          </a:p>
        </p:txBody>
      </p:sp>
      <p:sp>
        <p:nvSpPr>
          <p:cNvPr id="11" name="Oval 10">
            <a:extLst>
              <a:ext uri="{FF2B5EF4-FFF2-40B4-BE49-F238E27FC236}">
                <a16:creationId xmlns:a16="http://schemas.microsoft.com/office/drawing/2014/main" id="{5C18EE69-1F5D-8B46-BC04-68BC25ECB632}"/>
              </a:ext>
            </a:extLst>
          </p:cNvPr>
          <p:cNvSpPr/>
          <p:nvPr/>
        </p:nvSpPr>
        <p:spPr>
          <a:xfrm>
            <a:off x="2282960" y="2111824"/>
            <a:ext cx="2160000" cy="2160000"/>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Driver</a:t>
            </a:r>
          </a:p>
        </p:txBody>
      </p:sp>
      <p:sp>
        <p:nvSpPr>
          <p:cNvPr id="12" name="Oval 11">
            <a:extLst>
              <a:ext uri="{FF2B5EF4-FFF2-40B4-BE49-F238E27FC236}">
                <a16:creationId xmlns:a16="http://schemas.microsoft.com/office/drawing/2014/main" id="{569A357C-643C-0148-BD1C-8DA436EC524B}"/>
              </a:ext>
            </a:extLst>
          </p:cNvPr>
          <p:cNvSpPr/>
          <p:nvPr/>
        </p:nvSpPr>
        <p:spPr>
          <a:xfrm>
            <a:off x="4033520" y="2094544"/>
            <a:ext cx="2160000" cy="2160000"/>
          </a:xfrm>
          <a:prstGeom prst="ellips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Vehicle</a:t>
            </a:r>
          </a:p>
        </p:txBody>
      </p:sp>
      <p:sp>
        <p:nvSpPr>
          <p:cNvPr id="13" name="Oval 12">
            <a:extLst>
              <a:ext uri="{FF2B5EF4-FFF2-40B4-BE49-F238E27FC236}">
                <a16:creationId xmlns:a16="http://schemas.microsoft.com/office/drawing/2014/main" id="{84BAB9F5-2970-BE44-927C-52F1E0835292}"/>
              </a:ext>
            </a:extLst>
          </p:cNvPr>
          <p:cNvSpPr/>
          <p:nvPr/>
        </p:nvSpPr>
        <p:spPr>
          <a:xfrm>
            <a:off x="3172960" y="3527104"/>
            <a:ext cx="2160000" cy="2160000"/>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Road</a:t>
            </a:r>
          </a:p>
        </p:txBody>
      </p:sp>
      <p:cxnSp>
        <p:nvCxnSpPr>
          <p:cNvPr id="14" name="Straight Arrow Connector 13">
            <a:extLst>
              <a:ext uri="{FF2B5EF4-FFF2-40B4-BE49-F238E27FC236}">
                <a16:creationId xmlns:a16="http://schemas.microsoft.com/office/drawing/2014/main" id="{A0DB0900-CBBF-734F-8401-0038B932F6BC}"/>
              </a:ext>
            </a:extLst>
          </p:cNvPr>
          <p:cNvCxnSpPr/>
          <p:nvPr/>
        </p:nvCxnSpPr>
        <p:spPr>
          <a:xfrm flipV="1">
            <a:off x="1503680" y="3522024"/>
            <a:ext cx="1280160" cy="43688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21F4FE-5576-3845-8F34-C72133757E34}"/>
              </a:ext>
            </a:extLst>
          </p:cNvPr>
          <p:cNvSpPr txBox="1"/>
          <p:nvPr/>
        </p:nvSpPr>
        <p:spPr>
          <a:xfrm>
            <a:off x="434400" y="3979224"/>
            <a:ext cx="2105600" cy="369332"/>
          </a:xfrm>
          <a:prstGeom prst="rect">
            <a:avLst/>
          </a:prstGeom>
          <a:noFill/>
        </p:spPr>
        <p:txBody>
          <a:bodyPr wrap="square" rtlCol="0">
            <a:spAutoFit/>
          </a:bodyPr>
          <a:lstStyle/>
          <a:p>
            <a:r>
              <a:rPr lang="en-AU" dirty="0">
                <a:solidFill>
                  <a:schemeClr val="bg1"/>
                </a:solidFill>
              </a:rPr>
              <a:t>Mode of failure</a:t>
            </a:r>
          </a:p>
        </p:txBody>
      </p:sp>
      <p:sp>
        <p:nvSpPr>
          <p:cNvPr id="16" name="TextBox 15">
            <a:extLst>
              <a:ext uri="{FF2B5EF4-FFF2-40B4-BE49-F238E27FC236}">
                <a16:creationId xmlns:a16="http://schemas.microsoft.com/office/drawing/2014/main" id="{0C90857D-5C09-E84F-9F51-61775D9EC42A}"/>
              </a:ext>
            </a:extLst>
          </p:cNvPr>
          <p:cNvSpPr txBox="1"/>
          <p:nvPr/>
        </p:nvSpPr>
        <p:spPr>
          <a:xfrm>
            <a:off x="5706759" y="4607104"/>
            <a:ext cx="3257729" cy="646331"/>
          </a:xfrm>
          <a:prstGeom prst="rect">
            <a:avLst/>
          </a:prstGeom>
          <a:noFill/>
        </p:spPr>
        <p:txBody>
          <a:bodyPr wrap="square" rtlCol="0">
            <a:spAutoFit/>
          </a:bodyPr>
          <a:lstStyle/>
          <a:p>
            <a:r>
              <a:rPr lang="en-AU" dirty="0">
                <a:solidFill>
                  <a:schemeClr val="bg1"/>
                </a:solidFill>
              </a:rPr>
              <a:t>Crashes with more than one identified mode of failure</a:t>
            </a:r>
          </a:p>
        </p:txBody>
      </p:sp>
      <p:cxnSp>
        <p:nvCxnSpPr>
          <p:cNvPr id="17" name="Straight Arrow Connector 16">
            <a:extLst>
              <a:ext uri="{FF2B5EF4-FFF2-40B4-BE49-F238E27FC236}">
                <a16:creationId xmlns:a16="http://schemas.microsoft.com/office/drawing/2014/main" id="{9088865F-0285-5A4C-A7C4-3083C54F4642}"/>
              </a:ext>
            </a:extLst>
          </p:cNvPr>
          <p:cNvCxnSpPr/>
          <p:nvPr/>
        </p:nvCxnSpPr>
        <p:spPr>
          <a:xfrm flipH="1" flipV="1">
            <a:off x="4644008" y="3818704"/>
            <a:ext cx="1032271" cy="79652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Arrow: Chevron 18">
            <a:extLst>
              <a:ext uri="{FF2B5EF4-FFF2-40B4-BE49-F238E27FC236}">
                <a16:creationId xmlns:a16="http://schemas.microsoft.com/office/drawing/2014/main" id="{F1325BF1-CC35-4B90-A81E-C9972FB6ABB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 name="TAC_MOD2_SNIP1_SLIDE_11_PARA_A">
            <a:hlinkClick r:id="" action="ppaction://media"/>
            <a:extLst>
              <a:ext uri="{FF2B5EF4-FFF2-40B4-BE49-F238E27FC236}">
                <a16:creationId xmlns:a16="http://schemas.microsoft.com/office/drawing/2014/main" id="{5CD9A2EE-1A99-46CF-B395-ED6B3152AC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36509" y="0"/>
            <a:ext cx="609600" cy="609600"/>
          </a:xfrm>
          <a:prstGeom prst="rect">
            <a:avLst/>
          </a:prstGeom>
        </p:spPr>
      </p:pic>
      <p:pic>
        <p:nvPicPr>
          <p:cNvPr id="4" name="TAC_MOD2_SNIP1_SLIDE_11_PARA_B">
            <a:hlinkClick r:id="" action="ppaction://media"/>
            <a:extLst>
              <a:ext uri="{FF2B5EF4-FFF2-40B4-BE49-F238E27FC236}">
                <a16:creationId xmlns:a16="http://schemas.microsoft.com/office/drawing/2014/main" id="{D27FA75C-81DE-4342-8CD3-755DF2DCD12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36509" y="656412"/>
            <a:ext cx="609600" cy="609600"/>
          </a:xfrm>
          <a:prstGeom prst="rect">
            <a:avLst/>
          </a:prstGeom>
        </p:spPr>
      </p:pic>
    </p:spTree>
    <p:extLst>
      <p:ext uri="{BB962C8B-B14F-4D97-AF65-F5344CB8AC3E}">
        <p14:creationId xmlns:p14="http://schemas.microsoft.com/office/powerpoint/2010/main" val="4237559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25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25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 presetClass="mediacall" presetSubtype="0" fill="hold" nodeType="withEffect">
                                  <p:stCondLst>
                                    <p:cond delay="1000"/>
                                  </p:stCondLst>
                                  <p:childTnLst>
                                    <p:cmd type="call" cmd="playFrom(0.0)">
                                      <p:cBhvr>
                                        <p:cTn id="30" dur="24779" fill="hold"/>
                                        <p:tgtEl>
                                          <p:spTgt spid="3"/>
                                        </p:tgtEl>
                                      </p:cBhvr>
                                    </p:cmd>
                                  </p:childTnLst>
                                </p:cTn>
                              </p:par>
                            </p:childTnLst>
                          </p:cTn>
                        </p:par>
                        <p:par>
                          <p:cTn id="31" fill="hold">
                            <p:stCondLst>
                              <p:cond delay="25779"/>
                            </p:stCondLst>
                            <p:childTnLst>
                              <p:par>
                                <p:cTn id="32" presetID="3" presetClass="mediacall" presetSubtype="0" fill="hold" nodeType="afterEffect">
                                  <p:stCondLst>
                                    <p:cond delay="0"/>
                                  </p:stCondLst>
                                  <p:childTnLst>
                                    <p:cmd type="call" cmd="stop">
                                      <p:cBhvr>
                                        <p:cTn id="33" dur="1" fill="hold"/>
                                        <p:tgtEl>
                                          <p:spTgt spid="3"/>
                                        </p:tgtEl>
                                      </p:cBhvr>
                                    </p:cmd>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4" presetClass="emph" presetSubtype="0" fill="hold" grpId="1" nodeType="clickEffect">
                                  <p:stCondLst>
                                    <p:cond delay="0"/>
                                  </p:stCondLst>
                                  <p:childTnLst>
                                    <p:animClr clrSpc="hsl" dir="cw">
                                      <p:cBhvr override="childStyle">
                                        <p:cTn id="40" dur="500" fill="hold"/>
                                        <p:tgtEl>
                                          <p:spTgt spid="12"/>
                                        </p:tgtEl>
                                        <p:attrNameLst>
                                          <p:attrName>style.color</p:attrName>
                                        </p:attrNameLst>
                                      </p:cBhvr>
                                      <p:by>
                                        <p:hsl h="0" s="-12549" l="-25098"/>
                                      </p:by>
                                    </p:animClr>
                                    <p:animClr clrSpc="hsl" dir="cw">
                                      <p:cBhvr>
                                        <p:cTn id="41" dur="500" fill="hold"/>
                                        <p:tgtEl>
                                          <p:spTgt spid="12"/>
                                        </p:tgtEl>
                                        <p:attrNameLst>
                                          <p:attrName>fillcolor</p:attrName>
                                        </p:attrNameLst>
                                      </p:cBhvr>
                                      <p:by>
                                        <p:hsl h="0" s="-12549" l="-25098"/>
                                      </p:by>
                                    </p:animClr>
                                    <p:animClr clrSpc="hsl" dir="cw">
                                      <p:cBhvr>
                                        <p:cTn id="42" dur="500" fill="hold"/>
                                        <p:tgtEl>
                                          <p:spTgt spid="12"/>
                                        </p:tgtEl>
                                        <p:attrNameLst>
                                          <p:attrName>stroke.color</p:attrName>
                                        </p:attrNameLst>
                                      </p:cBhvr>
                                      <p:by>
                                        <p:hsl h="0" s="-12549" l="-25098"/>
                                      </p:by>
                                    </p:animClr>
                                    <p:set>
                                      <p:cBhvr>
                                        <p:cTn id="43" dur="500" fill="hold"/>
                                        <p:tgtEl>
                                          <p:spTgt spid="12"/>
                                        </p:tgtEl>
                                        <p:attrNameLst>
                                          <p:attrName>fill.type</p:attrName>
                                        </p:attrNameLst>
                                      </p:cBhvr>
                                      <p:to>
                                        <p:strVal val="solid"/>
                                      </p:to>
                                    </p:set>
                                  </p:childTnLst>
                                </p:cTn>
                              </p:par>
                              <p:par>
                                <p:cTn id="44" presetID="24" presetClass="emph" presetSubtype="0" fill="hold" grpId="1" nodeType="withEffect">
                                  <p:stCondLst>
                                    <p:cond delay="0"/>
                                  </p:stCondLst>
                                  <p:childTnLst>
                                    <p:animClr clrSpc="hsl" dir="cw">
                                      <p:cBhvr override="childStyle">
                                        <p:cTn id="45" dur="500" fill="hold"/>
                                        <p:tgtEl>
                                          <p:spTgt spid="13"/>
                                        </p:tgtEl>
                                        <p:attrNameLst>
                                          <p:attrName>style.color</p:attrName>
                                        </p:attrNameLst>
                                      </p:cBhvr>
                                      <p:by>
                                        <p:hsl h="0" s="-12549" l="-25098"/>
                                      </p:by>
                                    </p:animClr>
                                    <p:animClr clrSpc="hsl" dir="cw">
                                      <p:cBhvr>
                                        <p:cTn id="46" dur="500" fill="hold"/>
                                        <p:tgtEl>
                                          <p:spTgt spid="13"/>
                                        </p:tgtEl>
                                        <p:attrNameLst>
                                          <p:attrName>fillcolor</p:attrName>
                                        </p:attrNameLst>
                                      </p:cBhvr>
                                      <p:by>
                                        <p:hsl h="0" s="-12549" l="-25098"/>
                                      </p:by>
                                    </p:animClr>
                                    <p:animClr clrSpc="hsl" dir="cw">
                                      <p:cBhvr>
                                        <p:cTn id="47" dur="500" fill="hold"/>
                                        <p:tgtEl>
                                          <p:spTgt spid="13"/>
                                        </p:tgtEl>
                                        <p:attrNameLst>
                                          <p:attrName>stroke.color</p:attrName>
                                        </p:attrNameLst>
                                      </p:cBhvr>
                                      <p:by>
                                        <p:hsl h="0" s="-12549" l="-25098"/>
                                      </p:by>
                                    </p:animClr>
                                    <p:set>
                                      <p:cBhvr>
                                        <p:cTn id="48" dur="500" fill="hold"/>
                                        <p:tgtEl>
                                          <p:spTgt spid="13"/>
                                        </p:tgtEl>
                                        <p:attrNameLst>
                                          <p:attrName>fill.type</p:attrName>
                                        </p:attrNameLst>
                                      </p:cBhvr>
                                      <p:to>
                                        <p:strVal val="solid"/>
                                      </p:to>
                                    </p:set>
                                  </p:childTnLst>
                                </p:cTn>
                              </p:par>
                              <p:par>
                                <p:cTn id="49" presetID="10" presetClass="exit" presetSubtype="0" fill="hold" grpId="1"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24" presetClass="emph" presetSubtype="0" fill="hold" grpId="1" nodeType="withEffect">
                                  <p:stCondLst>
                                    <p:cond delay="1000"/>
                                  </p:stCondLst>
                                  <p:childTnLst>
                                    <p:animClr clrSpc="hsl" dir="cw">
                                      <p:cBhvr override="childStyle">
                                        <p:cTn id="53" dur="500" fill="hold"/>
                                        <p:tgtEl>
                                          <p:spTgt spid="11"/>
                                        </p:tgtEl>
                                        <p:attrNameLst>
                                          <p:attrName>style.color</p:attrName>
                                        </p:attrNameLst>
                                      </p:cBhvr>
                                      <p:by>
                                        <p:hsl h="0" s="-12549" l="-25098"/>
                                      </p:by>
                                    </p:animClr>
                                    <p:animClr clrSpc="hsl" dir="cw">
                                      <p:cBhvr>
                                        <p:cTn id="54" dur="500" fill="hold"/>
                                        <p:tgtEl>
                                          <p:spTgt spid="11"/>
                                        </p:tgtEl>
                                        <p:attrNameLst>
                                          <p:attrName>fillcolor</p:attrName>
                                        </p:attrNameLst>
                                      </p:cBhvr>
                                      <p:by>
                                        <p:hsl h="0" s="-12549" l="-25098"/>
                                      </p:by>
                                    </p:animClr>
                                    <p:animClr clrSpc="hsl" dir="cw">
                                      <p:cBhvr>
                                        <p:cTn id="55" dur="500" fill="hold"/>
                                        <p:tgtEl>
                                          <p:spTgt spid="11"/>
                                        </p:tgtEl>
                                        <p:attrNameLst>
                                          <p:attrName>stroke.color</p:attrName>
                                        </p:attrNameLst>
                                      </p:cBhvr>
                                      <p:by>
                                        <p:hsl h="0" s="-12549" l="-25098"/>
                                      </p:by>
                                    </p:animClr>
                                    <p:set>
                                      <p:cBhvr>
                                        <p:cTn id="56" dur="500" fill="hold"/>
                                        <p:tgtEl>
                                          <p:spTgt spid="11"/>
                                        </p:tgtEl>
                                        <p:attrNameLst>
                                          <p:attrName>fill.type</p:attrName>
                                        </p:attrNameLst>
                                      </p:cBhvr>
                                      <p:to>
                                        <p:strVal val="solid"/>
                                      </p:to>
                                    </p:set>
                                  </p:childTnLst>
                                </p:cTn>
                              </p:par>
                              <p:par>
                                <p:cTn id="57" presetID="30" presetClass="emph" presetSubtype="0" fill="hold" grpId="2" nodeType="withEffect">
                                  <p:stCondLst>
                                    <p:cond delay="1000"/>
                                  </p:stCondLst>
                                  <p:childTnLst>
                                    <p:animClr clrSpc="hsl" dir="cw">
                                      <p:cBhvr override="childStyle">
                                        <p:cTn id="58" dur="500" fill="hold"/>
                                        <p:tgtEl>
                                          <p:spTgt spid="13"/>
                                        </p:tgtEl>
                                        <p:attrNameLst>
                                          <p:attrName>style.color</p:attrName>
                                        </p:attrNameLst>
                                      </p:cBhvr>
                                      <p:by>
                                        <p:hsl h="0" s="12549" l="25098"/>
                                      </p:by>
                                    </p:animClr>
                                    <p:animClr clrSpc="hsl" dir="cw">
                                      <p:cBhvr>
                                        <p:cTn id="59" dur="500" fill="hold"/>
                                        <p:tgtEl>
                                          <p:spTgt spid="13"/>
                                        </p:tgtEl>
                                        <p:attrNameLst>
                                          <p:attrName>fillcolor</p:attrName>
                                        </p:attrNameLst>
                                      </p:cBhvr>
                                      <p:by>
                                        <p:hsl h="0" s="12549" l="25098"/>
                                      </p:by>
                                    </p:animClr>
                                    <p:animClr clrSpc="hsl" dir="cw">
                                      <p:cBhvr>
                                        <p:cTn id="60" dur="500" fill="hold"/>
                                        <p:tgtEl>
                                          <p:spTgt spid="13"/>
                                        </p:tgtEl>
                                        <p:attrNameLst>
                                          <p:attrName>stroke.color</p:attrName>
                                        </p:attrNameLst>
                                      </p:cBhvr>
                                      <p:by>
                                        <p:hsl h="0" s="12549" l="25098"/>
                                      </p:by>
                                    </p:animClr>
                                    <p:set>
                                      <p:cBhvr>
                                        <p:cTn id="61" dur="500" fill="hold"/>
                                        <p:tgtEl>
                                          <p:spTgt spid="13"/>
                                        </p:tgtEl>
                                        <p:attrNameLst>
                                          <p:attrName>fill.type</p:attrName>
                                        </p:attrNameLst>
                                      </p:cBhvr>
                                      <p:to>
                                        <p:strVal val="solid"/>
                                      </p:to>
                                    </p:set>
                                  </p:childTnLst>
                                </p:cTn>
                              </p:par>
                              <p:par>
                                <p:cTn id="62" presetID="24" presetClass="emph" presetSubtype="0" fill="hold" grpId="3" nodeType="withEffect">
                                  <p:stCondLst>
                                    <p:cond delay="2000"/>
                                  </p:stCondLst>
                                  <p:childTnLst>
                                    <p:animClr clrSpc="hsl" dir="cw">
                                      <p:cBhvr override="childStyle">
                                        <p:cTn id="63" dur="500" fill="hold"/>
                                        <p:tgtEl>
                                          <p:spTgt spid="13"/>
                                        </p:tgtEl>
                                        <p:attrNameLst>
                                          <p:attrName>style.color</p:attrName>
                                        </p:attrNameLst>
                                      </p:cBhvr>
                                      <p:by>
                                        <p:hsl h="0" s="-12549" l="-25098"/>
                                      </p:by>
                                    </p:animClr>
                                    <p:animClr clrSpc="hsl" dir="cw">
                                      <p:cBhvr>
                                        <p:cTn id="64" dur="500" fill="hold"/>
                                        <p:tgtEl>
                                          <p:spTgt spid="13"/>
                                        </p:tgtEl>
                                        <p:attrNameLst>
                                          <p:attrName>fillcolor</p:attrName>
                                        </p:attrNameLst>
                                      </p:cBhvr>
                                      <p:by>
                                        <p:hsl h="0" s="-12549" l="-25098"/>
                                      </p:by>
                                    </p:animClr>
                                    <p:animClr clrSpc="hsl" dir="cw">
                                      <p:cBhvr>
                                        <p:cTn id="65" dur="500" fill="hold"/>
                                        <p:tgtEl>
                                          <p:spTgt spid="13"/>
                                        </p:tgtEl>
                                        <p:attrNameLst>
                                          <p:attrName>stroke.color</p:attrName>
                                        </p:attrNameLst>
                                      </p:cBhvr>
                                      <p:by>
                                        <p:hsl h="0" s="-12549" l="-25098"/>
                                      </p:by>
                                    </p:animClr>
                                    <p:set>
                                      <p:cBhvr>
                                        <p:cTn id="66" dur="500" fill="hold"/>
                                        <p:tgtEl>
                                          <p:spTgt spid="13"/>
                                        </p:tgtEl>
                                        <p:attrNameLst>
                                          <p:attrName>fill.type</p:attrName>
                                        </p:attrNameLst>
                                      </p:cBhvr>
                                      <p:to>
                                        <p:strVal val="solid"/>
                                      </p:to>
                                    </p:set>
                                  </p:childTnLst>
                                </p:cTn>
                              </p:par>
                              <p:par>
                                <p:cTn id="67" presetID="30" presetClass="emph" presetSubtype="0" fill="hold" grpId="2" nodeType="withEffect">
                                  <p:stCondLst>
                                    <p:cond delay="2000"/>
                                  </p:stCondLst>
                                  <p:childTnLst>
                                    <p:animClr clrSpc="hsl" dir="cw">
                                      <p:cBhvr override="childStyle">
                                        <p:cTn id="68" dur="500" fill="hold"/>
                                        <p:tgtEl>
                                          <p:spTgt spid="12"/>
                                        </p:tgtEl>
                                        <p:attrNameLst>
                                          <p:attrName>style.color</p:attrName>
                                        </p:attrNameLst>
                                      </p:cBhvr>
                                      <p:by>
                                        <p:hsl h="0" s="12549" l="25098"/>
                                      </p:by>
                                    </p:animClr>
                                    <p:animClr clrSpc="hsl" dir="cw">
                                      <p:cBhvr>
                                        <p:cTn id="69" dur="500" fill="hold"/>
                                        <p:tgtEl>
                                          <p:spTgt spid="12"/>
                                        </p:tgtEl>
                                        <p:attrNameLst>
                                          <p:attrName>fillcolor</p:attrName>
                                        </p:attrNameLst>
                                      </p:cBhvr>
                                      <p:by>
                                        <p:hsl h="0" s="12549" l="25098"/>
                                      </p:by>
                                    </p:animClr>
                                    <p:animClr clrSpc="hsl" dir="cw">
                                      <p:cBhvr>
                                        <p:cTn id="70" dur="500" fill="hold"/>
                                        <p:tgtEl>
                                          <p:spTgt spid="12"/>
                                        </p:tgtEl>
                                        <p:attrNameLst>
                                          <p:attrName>stroke.color</p:attrName>
                                        </p:attrNameLst>
                                      </p:cBhvr>
                                      <p:by>
                                        <p:hsl h="0" s="12549" l="25098"/>
                                      </p:by>
                                    </p:animClr>
                                    <p:set>
                                      <p:cBhvr>
                                        <p:cTn id="71" dur="500" fill="hold"/>
                                        <p:tgtEl>
                                          <p:spTgt spid="12"/>
                                        </p:tgtEl>
                                        <p:attrNameLst>
                                          <p:attrName>fill.type</p:attrName>
                                        </p:attrNameLst>
                                      </p:cBhvr>
                                      <p:to>
                                        <p:strVal val="solid"/>
                                      </p:to>
                                    </p:set>
                                  </p:childTnLst>
                                </p:cTn>
                              </p:par>
                              <p:par>
                                <p:cTn id="72" presetID="30" presetClass="emph" presetSubtype="0" fill="hold" grpId="2" nodeType="withEffect">
                                  <p:stCondLst>
                                    <p:cond delay="3000"/>
                                  </p:stCondLst>
                                  <p:childTnLst>
                                    <p:animClr clrSpc="hsl" dir="cw">
                                      <p:cBhvr override="childStyle">
                                        <p:cTn id="73" dur="500" fill="hold"/>
                                        <p:tgtEl>
                                          <p:spTgt spid="11"/>
                                        </p:tgtEl>
                                        <p:attrNameLst>
                                          <p:attrName>style.color</p:attrName>
                                        </p:attrNameLst>
                                      </p:cBhvr>
                                      <p:by>
                                        <p:hsl h="0" s="12549" l="25098"/>
                                      </p:by>
                                    </p:animClr>
                                    <p:animClr clrSpc="hsl" dir="cw">
                                      <p:cBhvr>
                                        <p:cTn id="74" dur="500" fill="hold"/>
                                        <p:tgtEl>
                                          <p:spTgt spid="11"/>
                                        </p:tgtEl>
                                        <p:attrNameLst>
                                          <p:attrName>fillcolor</p:attrName>
                                        </p:attrNameLst>
                                      </p:cBhvr>
                                      <p:by>
                                        <p:hsl h="0" s="12549" l="25098"/>
                                      </p:by>
                                    </p:animClr>
                                    <p:animClr clrSpc="hsl" dir="cw">
                                      <p:cBhvr>
                                        <p:cTn id="75" dur="500" fill="hold"/>
                                        <p:tgtEl>
                                          <p:spTgt spid="11"/>
                                        </p:tgtEl>
                                        <p:attrNameLst>
                                          <p:attrName>stroke.color</p:attrName>
                                        </p:attrNameLst>
                                      </p:cBhvr>
                                      <p:by>
                                        <p:hsl h="0" s="12549" l="25098"/>
                                      </p:by>
                                    </p:animClr>
                                    <p:set>
                                      <p:cBhvr>
                                        <p:cTn id="76" dur="500" fill="hold"/>
                                        <p:tgtEl>
                                          <p:spTgt spid="11"/>
                                        </p:tgtEl>
                                        <p:attrNameLst>
                                          <p:attrName>fill.type</p:attrName>
                                        </p:attrNameLst>
                                      </p:cBhvr>
                                      <p:to>
                                        <p:strVal val="solid"/>
                                      </p:to>
                                    </p:set>
                                  </p:childTnLst>
                                </p:cTn>
                              </p:par>
                              <p:par>
                                <p:cTn id="77" presetID="30" presetClass="emph" presetSubtype="0" fill="hold" grpId="4" nodeType="withEffect">
                                  <p:stCondLst>
                                    <p:cond delay="3000"/>
                                  </p:stCondLst>
                                  <p:childTnLst>
                                    <p:animClr clrSpc="hsl" dir="cw">
                                      <p:cBhvr override="childStyle">
                                        <p:cTn id="78" dur="500" fill="hold"/>
                                        <p:tgtEl>
                                          <p:spTgt spid="13"/>
                                        </p:tgtEl>
                                        <p:attrNameLst>
                                          <p:attrName>style.color</p:attrName>
                                        </p:attrNameLst>
                                      </p:cBhvr>
                                      <p:by>
                                        <p:hsl h="0" s="12549" l="25098"/>
                                      </p:by>
                                    </p:animClr>
                                    <p:animClr clrSpc="hsl" dir="cw">
                                      <p:cBhvr>
                                        <p:cTn id="79" dur="500" fill="hold"/>
                                        <p:tgtEl>
                                          <p:spTgt spid="13"/>
                                        </p:tgtEl>
                                        <p:attrNameLst>
                                          <p:attrName>fillcolor</p:attrName>
                                        </p:attrNameLst>
                                      </p:cBhvr>
                                      <p:by>
                                        <p:hsl h="0" s="12549" l="25098"/>
                                      </p:by>
                                    </p:animClr>
                                    <p:animClr clrSpc="hsl" dir="cw">
                                      <p:cBhvr>
                                        <p:cTn id="80" dur="500" fill="hold"/>
                                        <p:tgtEl>
                                          <p:spTgt spid="13"/>
                                        </p:tgtEl>
                                        <p:attrNameLst>
                                          <p:attrName>stroke.color</p:attrName>
                                        </p:attrNameLst>
                                      </p:cBhvr>
                                      <p:by>
                                        <p:hsl h="0" s="12549" l="25098"/>
                                      </p:by>
                                    </p:animClr>
                                    <p:set>
                                      <p:cBhvr>
                                        <p:cTn id="81" dur="500" fill="hold"/>
                                        <p:tgtEl>
                                          <p:spTgt spid="13"/>
                                        </p:tgtEl>
                                        <p:attrNameLst>
                                          <p:attrName>fill.type</p:attrName>
                                        </p:attrNameLst>
                                      </p:cBhvr>
                                      <p:to>
                                        <p:strVal val="solid"/>
                                      </p:to>
                                    </p:set>
                                  </p:childTnLst>
                                </p:cTn>
                              </p:par>
                              <p:par>
                                <p:cTn id="82" presetID="1" presetClass="mediacall" presetSubtype="0" fill="hold" nodeType="withEffect">
                                  <p:stCondLst>
                                    <p:cond delay="1000"/>
                                  </p:stCondLst>
                                  <p:childTnLst>
                                    <p:cmd type="call" cmd="playFrom(0.0)">
                                      <p:cBhvr>
                                        <p:cTn id="83" dur="27544" fill="hold"/>
                                        <p:tgtEl>
                                          <p:spTgt spid="4"/>
                                        </p:tgtEl>
                                      </p:cBhvr>
                                    </p:cmd>
                                  </p:childTnLst>
                                </p:cTn>
                              </p:par>
                            </p:childTnLst>
                          </p:cTn>
                        </p:par>
                        <p:par>
                          <p:cTn id="84" fill="hold">
                            <p:stCondLst>
                              <p:cond delay="28544"/>
                            </p:stCondLst>
                            <p:childTnLst>
                              <p:par>
                                <p:cTn id="85" presetID="3" presetClass="mediacall" presetSubtype="0" fill="hold" nodeType="afterEffect">
                                  <p:stCondLst>
                                    <p:cond delay="0"/>
                                  </p:stCondLst>
                                  <p:childTnLst>
                                    <p:cmd type="call" cmd="stop">
                                      <p:cBhvr>
                                        <p:cTn id="86" dur="1" fill="hold"/>
                                        <p:tgtEl>
                                          <p:spTgt spid="4"/>
                                        </p:tgtEl>
                                      </p:cBhvr>
                                    </p:cmd>
                                  </p:childTnLst>
                                </p:cTn>
                              </p:par>
                              <p:par>
                                <p:cTn id="87" presetID="10" presetClass="entr" presetSubtype="0" fill="hold" grpId="2"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3"/>
                </p:tgtEl>
              </p:cMediaNode>
            </p:audio>
            <p:audio>
              <p:cMediaNode vol="80000">
                <p:cTn id="91" fill="hold" display="0">
                  <p:stCondLst>
                    <p:cond delay="indefinite"/>
                  </p:stCondLst>
                  <p:endCondLst>
                    <p:cond evt="onStopAudio" delay="0">
                      <p:tgtEl>
                        <p:sldTgt/>
                      </p:tgtEl>
                    </p:cond>
                  </p:endCondLst>
                </p:cTn>
                <p:tgtEl>
                  <p:spTgt spid="4"/>
                </p:tgtEl>
              </p:cMediaNode>
            </p:audio>
          </p:childTnLst>
        </p:cTn>
      </p:par>
    </p:tnLst>
    <p:bldLst>
      <p:bldP spid="10" grpId="0"/>
      <p:bldP spid="11" grpId="0" animBg="1"/>
      <p:bldP spid="11" grpId="1" animBg="1"/>
      <p:bldP spid="11" grpId="2" animBg="1"/>
      <p:bldP spid="12" grpId="0" animBg="1"/>
      <p:bldP spid="12" grpId="1" animBg="1"/>
      <p:bldP spid="12" grpId="2" animBg="1"/>
      <p:bldP spid="13" grpId="0" animBg="1"/>
      <p:bldP spid="13" grpId="1" animBg="1"/>
      <p:bldP spid="13" grpId="2" animBg="1"/>
      <p:bldP spid="13" grpId="3" animBg="1"/>
      <p:bldP spid="13" grpId="4" animBg="1"/>
      <p:bldP spid="15" grpId="0"/>
      <p:bldP spid="16" grpId="0"/>
      <p:bldP spid="19" grpId="0" animBg="1"/>
      <p:bldP spid="19" grpId="1" animBg="1"/>
      <p:bldP spid="19"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8899ACD-F802-4547-AE2D-56B6C46DB849}"/>
              </a:ext>
            </a:extLst>
          </p:cNvPr>
          <p:cNvSpPr txBox="1"/>
          <p:nvPr/>
        </p:nvSpPr>
        <p:spPr>
          <a:xfrm>
            <a:off x="1187624" y="2246712"/>
            <a:ext cx="6758880" cy="646331"/>
          </a:xfrm>
          <a:prstGeom prst="rect">
            <a:avLst/>
          </a:prstGeom>
          <a:noFill/>
        </p:spPr>
        <p:txBody>
          <a:bodyPr wrap="square" rtlCol="0">
            <a:spAutoFit/>
          </a:bodyPr>
          <a:lstStyle/>
          <a:p>
            <a:pPr algn="ctr"/>
            <a:r>
              <a:rPr lang="en-AU" dirty="0">
                <a:solidFill>
                  <a:schemeClr val="bg1"/>
                </a:solidFill>
              </a:rPr>
              <a:t>Question: In this sense, the model is correct.</a:t>
            </a:r>
            <a:br>
              <a:rPr lang="en-AU" dirty="0">
                <a:solidFill>
                  <a:schemeClr val="bg1"/>
                </a:solidFill>
              </a:rPr>
            </a:br>
            <a:r>
              <a:rPr lang="en-AU" b="1" dirty="0">
                <a:solidFill>
                  <a:schemeClr val="bg1"/>
                </a:solidFill>
              </a:rPr>
              <a:t>But of what use is it?</a:t>
            </a:r>
          </a:p>
        </p:txBody>
      </p:sp>
      <p:sp>
        <p:nvSpPr>
          <p:cNvPr id="5" name="Text Placeholder 4">
            <a:extLst>
              <a:ext uri="{FF2B5EF4-FFF2-40B4-BE49-F238E27FC236}">
                <a16:creationId xmlns:a16="http://schemas.microsoft.com/office/drawing/2014/main" id="{DA589646-0645-4641-AC46-70F504712B9C}"/>
              </a:ext>
            </a:extLst>
          </p:cNvPr>
          <p:cNvSpPr>
            <a:spLocks noGrp="1"/>
          </p:cNvSpPr>
          <p:nvPr>
            <p:ph type="body" sz="quarter" idx="15"/>
          </p:nvPr>
        </p:nvSpPr>
        <p:spPr/>
        <p:txBody>
          <a:bodyPr/>
          <a:lstStyle/>
          <a:p>
            <a:r>
              <a:rPr lang="en-US" dirty="0"/>
              <a:t>Source: based on Kimber (2005)</a:t>
            </a:r>
          </a:p>
        </p:txBody>
      </p:sp>
      <p:sp>
        <p:nvSpPr>
          <p:cNvPr id="6" name="Slide Number Placeholder 5">
            <a:extLst>
              <a:ext uri="{FF2B5EF4-FFF2-40B4-BE49-F238E27FC236}">
                <a16:creationId xmlns:a16="http://schemas.microsoft.com/office/drawing/2014/main" id="{0CBD9236-F242-3344-BC66-1AC307D6603A}"/>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12" name="TextBox 11">
            <a:extLst>
              <a:ext uri="{FF2B5EF4-FFF2-40B4-BE49-F238E27FC236}">
                <a16:creationId xmlns:a16="http://schemas.microsoft.com/office/drawing/2014/main" id="{9722AB3C-8730-A244-A5D0-E5CE4F61DD0A}"/>
              </a:ext>
            </a:extLst>
          </p:cNvPr>
          <p:cNvSpPr txBox="1"/>
          <p:nvPr/>
        </p:nvSpPr>
        <p:spPr>
          <a:xfrm>
            <a:off x="424240" y="1518027"/>
            <a:ext cx="5688632" cy="369332"/>
          </a:xfrm>
          <a:prstGeom prst="rect">
            <a:avLst/>
          </a:prstGeom>
          <a:noFill/>
        </p:spPr>
        <p:txBody>
          <a:bodyPr wrap="square" rtlCol="0">
            <a:spAutoFit/>
          </a:bodyPr>
          <a:lstStyle/>
          <a:p>
            <a:r>
              <a:rPr lang="en-AU" dirty="0"/>
              <a:t>Conceptual model: classification of crash causation </a:t>
            </a:r>
            <a:endParaRPr lang="en-AU" sz="1600" i="1" dirty="0"/>
          </a:p>
        </p:txBody>
      </p:sp>
      <p:sp>
        <p:nvSpPr>
          <p:cNvPr id="13" name="Oval 12">
            <a:extLst>
              <a:ext uri="{FF2B5EF4-FFF2-40B4-BE49-F238E27FC236}">
                <a16:creationId xmlns:a16="http://schemas.microsoft.com/office/drawing/2014/main" id="{C73DB387-4B35-2A4F-8219-5FED6F51F44A}"/>
              </a:ext>
            </a:extLst>
          </p:cNvPr>
          <p:cNvSpPr/>
          <p:nvPr/>
        </p:nvSpPr>
        <p:spPr>
          <a:xfrm>
            <a:off x="2282960" y="2111824"/>
            <a:ext cx="2160000" cy="2160000"/>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Driver</a:t>
            </a:r>
          </a:p>
        </p:txBody>
      </p:sp>
      <p:sp>
        <p:nvSpPr>
          <p:cNvPr id="14" name="Oval 13">
            <a:extLst>
              <a:ext uri="{FF2B5EF4-FFF2-40B4-BE49-F238E27FC236}">
                <a16:creationId xmlns:a16="http://schemas.microsoft.com/office/drawing/2014/main" id="{C98A4284-87C6-0A49-B099-694D2062679B}"/>
              </a:ext>
            </a:extLst>
          </p:cNvPr>
          <p:cNvSpPr/>
          <p:nvPr/>
        </p:nvSpPr>
        <p:spPr>
          <a:xfrm>
            <a:off x="4033520" y="2094544"/>
            <a:ext cx="2160000" cy="2160000"/>
          </a:xfrm>
          <a:prstGeom prst="ellips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Vehicle</a:t>
            </a:r>
          </a:p>
        </p:txBody>
      </p:sp>
      <p:sp>
        <p:nvSpPr>
          <p:cNvPr id="15" name="Oval 14">
            <a:extLst>
              <a:ext uri="{FF2B5EF4-FFF2-40B4-BE49-F238E27FC236}">
                <a16:creationId xmlns:a16="http://schemas.microsoft.com/office/drawing/2014/main" id="{F13B30AD-9E39-1645-BA91-01D1C99F9A06}"/>
              </a:ext>
            </a:extLst>
          </p:cNvPr>
          <p:cNvSpPr/>
          <p:nvPr/>
        </p:nvSpPr>
        <p:spPr>
          <a:xfrm>
            <a:off x="3172960" y="3527104"/>
            <a:ext cx="2160000" cy="2160000"/>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Road</a:t>
            </a:r>
          </a:p>
        </p:txBody>
      </p:sp>
      <p:cxnSp>
        <p:nvCxnSpPr>
          <p:cNvPr id="16" name="Straight Arrow Connector 15">
            <a:extLst>
              <a:ext uri="{FF2B5EF4-FFF2-40B4-BE49-F238E27FC236}">
                <a16:creationId xmlns:a16="http://schemas.microsoft.com/office/drawing/2014/main" id="{1C80944C-31CD-134B-B48F-FDCB5BFEECF8}"/>
              </a:ext>
            </a:extLst>
          </p:cNvPr>
          <p:cNvCxnSpPr/>
          <p:nvPr/>
        </p:nvCxnSpPr>
        <p:spPr>
          <a:xfrm flipV="1">
            <a:off x="1503680" y="3522024"/>
            <a:ext cx="1280160" cy="43688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606D278-A56E-8C41-B674-795E8D2C55A0}"/>
              </a:ext>
            </a:extLst>
          </p:cNvPr>
          <p:cNvSpPr txBox="1"/>
          <p:nvPr/>
        </p:nvSpPr>
        <p:spPr>
          <a:xfrm>
            <a:off x="434400" y="3979224"/>
            <a:ext cx="2105600" cy="369332"/>
          </a:xfrm>
          <a:prstGeom prst="rect">
            <a:avLst/>
          </a:prstGeom>
          <a:noFill/>
        </p:spPr>
        <p:txBody>
          <a:bodyPr wrap="square" rtlCol="0">
            <a:spAutoFit/>
          </a:bodyPr>
          <a:lstStyle/>
          <a:p>
            <a:r>
              <a:rPr lang="en-AU" dirty="0">
                <a:solidFill>
                  <a:schemeClr val="bg1"/>
                </a:solidFill>
              </a:rPr>
              <a:t>Mode of failure</a:t>
            </a:r>
          </a:p>
        </p:txBody>
      </p:sp>
      <p:sp>
        <p:nvSpPr>
          <p:cNvPr id="18" name="TextBox 17">
            <a:extLst>
              <a:ext uri="{FF2B5EF4-FFF2-40B4-BE49-F238E27FC236}">
                <a16:creationId xmlns:a16="http://schemas.microsoft.com/office/drawing/2014/main" id="{0B38E09C-7313-5A44-85FF-0148DE9D23FA}"/>
              </a:ext>
            </a:extLst>
          </p:cNvPr>
          <p:cNvSpPr txBox="1"/>
          <p:nvPr/>
        </p:nvSpPr>
        <p:spPr>
          <a:xfrm>
            <a:off x="5706759" y="4607104"/>
            <a:ext cx="3257729" cy="646331"/>
          </a:xfrm>
          <a:prstGeom prst="rect">
            <a:avLst/>
          </a:prstGeom>
          <a:noFill/>
        </p:spPr>
        <p:txBody>
          <a:bodyPr wrap="square" rtlCol="0">
            <a:spAutoFit/>
          </a:bodyPr>
          <a:lstStyle/>
          <a:p>
            <a:r>
              <a:rPr lang="en-AU" dirty="0">
                <a:solidFill>
                  <a:schemeClr val="bg1"/>
                </a:solidFill>
              </a:rPr>
              <a:t>Crashes with more than one identified mode of failure</a:t>
            </a:r>
          </a:p>
        </p:txBody>
      </p:sp>
      <p:cxnSp>
        <p:nvCxnSpPr>
          <p:cNvPr id="19" name="Straight Arrow Connector 18">
            <a:extLst>
              <a:ext uri="{FF2B5EF4-FFF2-40B4-BE49-F238E27FC236}">
                <a16:creationId xmlns:a16="http://schemas.microsoft.com/office/drawing/2014/main" id="{903DA39A-FA98-F046-92CC-317C613BCFE2}"/>
              </a:ext>
            </a:extLst>
          </p:cNvPr>
          <p:cNvCxnSpPr/>
          <p:nvPr/>
        </p:nvCxnSpPr>
        <p:spPr>
          <a:xfrm flipH="1" flipV="1">
            <a:off x="4644008" y="3818704"/>
            <a:ext cx="1032271" cy="79652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34763E-81A2-BE46-9932-BADCBC422FF2}"/>
              </a:ext>
            </a:extLst>
          </p:cNvPr>
          <p:cNvSpPr txBox="1"/>
          <p:nvPr/>
        </p:nvSpPr>
        <p:spPr>
          <a:xfrm>
            <a:off x="395536" y="1517340"/>
            <a:ext cx="6758880" cy="369332"/>
          </a:xfrm>
          <a:prstGeom prst="rect">
            <a:avLst/>
          </a:prstGeom>
          <a:noFill/>
        </p:spPr>
        <p:txBody>
          <a:bodyPr wrap="square" rtlCol="0">
            <a:spAutoFit/>
          </a:bodyPr>
          <a:lstStyle/>
          <a:p>
            <a:r>
              <a:rPr lang="en-AU" dirty="0">
                <a:solidFill>
                  <a:schemeClr val="bg1"/>
                </a:solidFill>
              </a:rPr>
              <a:t>Relative contribution</a:t>
            </a:r>
            <a:endParaRPr lang="en-AU" sz="1600" i="1" dirty="0">
              <a:solidFill>
                <a:schemeClr val="bg1"/>
              </a:solidFill>
            </a:endParaRPr>
          </a:p>
        </p:txBody>
      </p:sp>
      <p:sp>
        <p:nvSpPr>
          <p:cNvPr id="21" name="TextBox 20">
            <a:extLst>
              <a:ext uri="{FF2B5EF4-FFF2-40B4-BE49-F238E27FC236}">
                <a16:creationId xmlns:a16="http://schemas.microsoft.com/office/drawing/2014/main" id="{E169EBCA-71E3-1D49-AE1A-FF51689BD975}"/>
              </a:ext>
            </a:extLst>
          </p:cNvPr>
          <p:cNvSpPr txBox="1"/>
          <p:nvPr/>
        </p:nvSpPr>
        <p:spPr>
          <a:xfrm>
            <a:off x="1197496" y="2246712"/>
            <a:ext cx="6758880" cy="646331"/>
          </a:xfrm>
          <a:prstGeom prst="rect">
            <a:avLst/>
          </a:prstGeom>
          <a:noFill/>
        </p:spPr>
        <p:txBody>
          <a:bodyPr wrap="square" rtlCol="0">
            <a:spAutoFit/>
          </a:bodyPr>
          <a:lstStyle/>
          <a:p>
            <a:pPr algn="ctr"/>
            <a:r>
              <a:rPr lang="en-AU" dirty="0">
                <a:solidFill>
                  <a:schemeClr val="bg1"/>
                </a:solidFill>
              </a:rPr>
              <a:t>Question: Driver error is very often a contributing factor, but is </a:t>
            </a:r>
            <a:r>
              <a:rPr lang="en-AU" b="1" dirty="0">
                <a:solidFill>
                  <a:schemeClr val="bg1"/>
                </a:solidFill>
              </a:rPr>
              <a:t>rarely the only factor</a:t>
            </a:r>
            <a:r>
              <a:rPr lang="en-AU" dirty="0">
                <a:solidFill>
                  <a:schemeClr val="bg1"/>
                </a:solidFill>
              </a:rPr>
              <a:t>.</a:t>
            </a:r>
          </a:p>
        </p:txBody>
      </p:sp>
      <p:sp>
        <p:nvSpPr>
          <p:cNvPr id="23" name="Footer Placeholder 3">
            <a:extLst>
              <a:ext uri="{FF2B5EF4-FFF2-40B4-BE49-F238E27FC236}">
                <a16:creationId xmlns:a16="http://schemas.microsoft.com/office/drawing/2014/main" id="{2A0484EE-FE02-3E43-BA5F-0DDF04A08BC1}"/>
              </a:ext>
            </a:extLst>
          </p:cNvPr>
          <p:cNvSpPr>
            <a:spLocks noGrp="1"/>
          </p:cNvSpPr>
          <p:nvPr>
            <p:ph type="ftr" sz="quarter" idx="10"/>
          </p:nvPr>
        </p:nvSpPr>
        <p:spPr>
          <a:xfrm>
            <a:off x="628650" y="6218334"/>
            <a:ext cx="3086100" cy="365125"/>
          </a:xfrm>
        </p:spPr>
        <p:txBody>
          <a:bodyPr/>
          <a:lstStyle/>
          <a:p>
            <a:r>
              <a:rPr lang="en-US" dirty="0"/>
              <a:t>Module 2, Snippet 1</a:t>
            </a:r>
          </a:p>
        </p:txBody>
      </p:sp>
      <p:sp>
        <p:nvSpPr>
          <p:cNvPr id="24" name="Title 1">
            <a:extLst>
              <a:ext uri="{FF2B5EF4-FFF2-40B4-BE49-F238E27FC236}">
                <a16:creationId xmlns:a16="http://schemas.microsoft.com/office/drawing/2014/main" id="{E4B9C23C-DBD3-4C34-81AF-1091456EBD28}"/>
              </a:ext>
            </a:extLst>
          </p:cNvPr>
          <p:cNvSpPr>
            <a:spLocks noGrp="1"/>
          </p:cNvSpPr>
          <p:nvPr>
            <p:ph type="title"/>
          </p:nvPr>
        </p:nvSpPr>
        <p:spPr>
          <a:xfrm>
            <a:off x="628650" y="365126"/>
            <a:ext cx="7886700" cy="816693"/>
          </a:xfrm>
        </p:spPr>
        <p:txBody>
          <a:bodyPr/>
          <a:lstStyle/>
          <a:p>
            <a:r>
              <a:rPr lang="en-AU" dirty="0"/>
              <a:t>Kimber’s model of relative contribution</a:t>
            </a:r>
          </a:p>
        </p:txBody>
      </p:sp>
      <p:sp>
        <p:nvSpPr>
          <p:cNvPr id="25" name="Arrow: Chevron 24">
            <a:extLst>
              <a:ext uri="{FF2B5EF4-FFF2-40B4-BE49-F238E27FC236}">
                <a16:creationId xmlns:a16="http://schemas.microsoft.com/office/drawing/2014/main" id="{DD8BF057-41BB-49CB-87BB-B200705365A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2_SNIP1_SLIDE_12_PARA_A">
            <a:hlinkClick r:id="" action="ppaction://media"/>
            <a:extLst>
              <a:ext uri="{FF2B5EF4-FFF2-40B4-BE49-F238E27FC236}">
                <a16:creationId xmlns:a16="http://schemas.microsoft.com/office/drawing/2014/main" id="{0E85917D-83E1-4026-B284-77A8AD6294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88318" y="0"/>
            <a:ext cx="609600" cy="609600"/>
          </a:xfrm>
          <a:prstGeom prst="rect">
            <a:avLst/>
          </a:prstGeom>
        </p:spPr>
      </p:pic>
    </p:spTree>
    <p:extLst>
      <p:ext uri="{BB962C8B-B14F-4D97-AF65-F5344CB8AC3E}">
        <p14:creationId xmlns:p14="http://schemas.microsoft.com/office/powerpoint/2010/main" val="356827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par>
                          <p:cTn id="23" fill="hold">
                            <p:stCondLst>
                              <p:cond delay="500"/>
                            </p:stCondLst>
                            <p:childTnLst>
                              <p:par>
                                <p:cTn id="24" presetID="6" presetClass="emph" presetSubtype="0" fill="hold" grpId="1" nodeType="afterEffect">
                                  <p:stCondLst>
                                    <p:cond delay="0"/>
                                  </p:stCondLst>
                                  <p:childTnLst>
                                    <p:animScale>
                                      <p:cBhvr>
                                        <p:cTn id="25" dur="2000" fill="hold"/>
                                        <p:tgtEl>
                                          <p:spTgt spid="13"/>
                                        </p:tgtEl>
                                      </p:cBhvr>
                                      <p:by x="150000" y="150000"/>
                                    </p:animScale>
                                  </p:childTnLst>
                                </p:cTn>
                              </p:par>
                              <p:par>
                                <p:cTn id="26" presetID="42" presetClass="path" presetSubtype="0" accel="50000" decel="50000" fill="hold" grpId="0" nodeType="withEffect">
                                  <p:stCondLst>
                                    <p:cond delay="0"/>
                                  </p:stCondLst>
                                  <p:childTnLst>
                                    <p:animMotion origin="layout" path="M 1.66667E-6 2.22222E-6 L -0.02552 0.09745 " pathEditMode="relative" rAng="0" ptsTypes="AA">
                                      <p:cBhvr>
                                        <p:cTn id="27" dur="2000" fill="hold"/>
                                        <p:tgtEl>
                                          <p:spTgt spid="13"/>
                                        </p:tgtEl>
                                        <p:attrNameLst>
                                          <p:attrName>ppt_x</p:attrName>
                                          <p:attrName>ppt_y</p:attrName>
                                        </p:attrNameLst>
                                      </p:cBhvr>
                                      <p:rCtr x="-1285" y="4861"/>
                                    </p:animMotion>
                                  </p:childTnLst>
                                </p:cTn>
                              </p:par>
                              <p:par>
                                <p:cTn id="28" presetID="6" presetClass="emph" presetSubtype="0" fill="hold" grpId="0" nodeType="withEffect">
                                  <p:stCondLst>
                                    <p:cond delay="250"/>
                                  </p:stCondLst>
                                  <p:childTnLst>
                                    <p:animScale>
                                      <p:cBhvr>
                                        <p:cTn id="29" dur="2000" fill="hold"/>
                                        <p:tgtEl>
                                          <p:spTgt spid="14"/>
                                        </p:tgtEl>
                                      </p:cBhvr>
                                      <p:by x="50000" y="50000"/>
                                    </p:animScale>
                                  </p:childTnLst>
                                </p:cTn>
                              </p:par>
                              <p:par>
                                <p:cTn id="30" presetID="42" presetClass="path" presetSubtype="0" accel="50000" decel="50000" fill="hold" grpId="1" nodeType="withEffect">
                                  <p:stCondLst>
                                    <p:cond delay="250"/>
                                  </p:stCondLst>
                                  <p:childTnLst>
                                    <p:animMotion origin="layout" path="M -1.38889E-6 -1.48148E-6 L -0.03889 0.09884 " pathEditMode="relative" rAng="0" ptsTypes="AA">
                                      <p:cBhvr>
                                        <p:cTn id="31" dur="2000" fill="hold"/>
                                        <p:tgtEl>
                                          <p:spTgt spid="14"/>
                                        </p:tgtEl>
                                        <p:attrNameLst>
                                          <p:attrName>ppt_x</p:attrName>
                                          <p:attrName>ppt_y</p:attrName>
                                        </p:attrNameLst>
                                      </p:cBhvr>
                                      <p:rCtr x="-1944" y="4931"/>
                                    </p:animMotion>
                                  </p:childTnLst>
                                </p:cTn>
                              </p:par>
                              <p:par>
                                <p:cTn id="32" presetID="42" presetClass="path" presetSubtype="0" accel="50000" decel="50000" fill="hold" grpId="0" nodeType="withEffect">
                                  <p:stCondLst>
                                    <p:cond delay="500"/>
                                  </p:stCondLst>
                                  <p:childTnLst>
                                    <p:animMotion origin="layout" path="M -4.16667E-6 7.40741E-7 L -0.04357 0.06921 " pathEditMode="relative" rAng="0" ptsTypes="AA">
                                      <p:cBhvr>
                                        <p:cTn id="33" dur="2000" fill="hold"/>
                                        <p:tgtEl>
                                          <p:spTgt spid="15"/>
                                        </p:tgtEl>
                                        <p:attrNameLst>
                                          <p:attrName>ppt_x</p:attrName>
                                          <p:attrName>ppt_y</p:attrName>
                                        </p:attrNameLst>
                                      </p:cBhvr>
                                      <p:rCtr x="-2187" y="3449"/>
                                    </p:animMotion>
                                  </p:childTnLst>
                                </p:cTn>
                              </p:par>
                              <p:par>
                                <p:cTn id="34" presetID="1" presetClass="mediacall" presetSubtype="0" fill="hold" nodeType="withEffect">
                                  <p:stCondLst>
                                    <p:cond delay="1000"/>
                                  </p:stCondLst>
                                  <p:childTnLst>
                                    <p:cmd type="call" cmd="playFrom(0.0)">
                                      <p:cBhvr>
                                        <p:cTn id="35" dur="35786" fill="hold"/>
                                        <p:tgtEl>
                                          <p:spTgt spid="2"/>
                                        </p:tgtEl>
                                      </p:cBhvr>
                                    </p:cmd>
                                  </p:childTnLst>
                                </p:cTn>
                              </p:par>
                              <p:par>
                                <p:cTn id="36" presetID="10" presetClass="entr" presetSubtype="0" fill="hold" grpId="0" nodeType="withEffect">
                                  <p:stCondLst>
                                    <p:cond delay="450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xit" presetSubtype="0" fill="hold" grpId="1" nodeType="withEffect">
                                  <p:stCondLst>
                                    <p:cond delay="1950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ntr" presetSubtype="0" fill="hold" grpId="0" nodeType="withEffect">
                                  <p:stCondLst>
                                    <p:cond delay="200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37286"/>
                            </p:stCondLst>
                            <p:childTnLst>
                              <p:par>
                                <p:cTn id="46" presetID="10" presetClass="entr" presetSubtype="0" fill="hold" grpId="0" nodeType="after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2"/>
                </p:tgtEl>
              </p:cMediaNode>
            </p:audio>
          </p:childTnLst>
        </p:cTn>
      </p:par>
    </p:tnLst>
    <p:bldLst>
      <p:bldP spid="22" grpId="0"/>
      <p:bldP spid="12" grpId="0"/>
      <p:bldP spid="13" grpId="0" animBg="1"/>
      <p:bldP spid="13" grpId="1" animBg="1"/>
      <p:bldP spid="14" grpId="0" animBg="1"/>
      <p:bldP spid="14" grpId="1" animBg="1"/>
      <p:bldP spid="15" grpId="0" animBg="1"/>
      <p:bldP spid="17" grpId="0"/>
      <p:bldP spid="18" grpId="0"/>
      <p:bldP spid="20" grpId="0"/>
      <p:bldP spid="21" grpId="0"/>
      <p:bldP spid="21" grpId="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E82D58-8E03-4586-B181-B907F0667A7E}"/>
              </a:ext>
            </a:extLst>
          </p:cNvPr>
          <p:cNvSpPr>
            <a:spLocks noGrp="1"/>
          </p:cNvSpPr>
          <p:nvPr>
            <p:ph type="title"/>
          </p:nvPr>
        </p:nvSpPr>
        <p:spPr/>
        <p:txBody>
          <a:bodyPr/>
          <a:lstStyle/>
          <a:p>
            <a:r>
              <a:rPr lang="en-AU" dirty="0"/>
              <a:t>Kimber’s revised model of contribution</a:t>
            </a:r>
          </a:p>
        </p:txBody>
      </p:sp>
      <p:sp>
        <p:nvSpPr>
          <p:cNvPr id="21" name="Footer Placeholder 3">
            <a:extLst>
              <a:ext uri="{FF2B5EF4-FFF2-40B4-BE49-F238E27FC236}">
                <a16:creationId xmlns:a16="http://schemas.microsoft.com/office/drawing/2014/main" id="{63D912D3-8B5A-7944-A678-F27B5BB95E4B}"/>
              </a:ext>
            </a:extLst>
          </p:cNvPr>
          <p:cNvSpPr>
            <a:spLocks noGrp="1"/>
          </p:cNvSpPr>
          <p:nvPr>
            <p:ph type="ftr" sz="quarter" idx="10"/>
          </p:nvPr>
        </p:nvSpPr>
        <p:spPr/>
        <p:txBody>
          <a:bodyPr/>
          <a:lstStyle/>
          <a:p>
            <a:r>
              <a:rPr lang="en-US" dirty="0"/>
              <a:t>Module 2, Snippet 1</a:t>
            </a:r>
          </a:p>
        </p:txBody>
      </p:sp>
      <p:sp>
        <p:nvSpPr>
          <p:cNvPr id="20" name="Text Placeholder 19">
            <a:extLst>
              <a:ext uri="{FF2B5EF4-FFF2-40B4-BE49-F238E27FC236}">
                <a16:creationId xmlns:a16="http://schemas.microsoft.com/office/drawing/2014/main" id="{B8E113FA-5479-4E53-BEDC-7D1D9EC8BA3B}"/>
              </a:ext>
            </a:extLst>
          </p:cNvPr>
          <p:cNvSpPr>
            <a:spLocks noGrp="1"/>
          </p:cNvSpPr>
          <p:nvPr>
            <p:ph type="body" sz="quarter" idx="15"/>
          </p:nvPr>
        </p:nvSpPr>
        <p:spPr/>
        <p:txBody>
          <a:bodyPr/>
          <a:lstStyle/>
          <a:p>
            <a:r>
              <a:rPr lang="en-AU" dirty="0"/>
              <a:t>Source: based on Kimber (2005)</a:t>
            </a:r>
          </a:p>
        </p:txBody>
      </p:sp>
      <p:sp>
        <p:nvSpPr>
          <p:cNvPr id="6" name="Slide Number Placeholder 5">
            <a:extLst>
              <a:ext uri="{FF2B5EF4-FFF2-40B4-BE49-F238E27FC236}">
                <a16:creationId xmlns:a16="http://schemas.microsoft.com/office/drawing/2014/main" id="{0CBD9236-F242-3344-BC66-1AC307D6603A}"/>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7" name="TextBox 6">
            <a:extLst>
              <a:ext uri="{FF2B5EF4-FFF2-40B4-BE49-F238E27FC236}">
                <a16:creationId xmlns:a16="http://schemas.microsoft.com/office/drawing/2014/main" id="{0829BEB3-A075-2B4B-91EB-03C4729624E4}"/>
              </a:ext>
            </a:extLst>
          </p:cNvPr>
          <p:cNvSpPr txBox="1"/>
          <p:nvPr/>
        </p:nvSpPr>
        <p:spPr>
          <a:xfrm>
            <a:off x="395536" y="1517340"/>
            <a:ext cx="6758880" cy="369332"/>
          </a:xfrm>
          <a:prstGeom prst="rect">
            <a:avLst/>
          </a:prstGeom>
          <a:noFill/>
        </p:spPr>
        <p:txBody>
          <a:bodyPr wrap="square" rtlCol="0">
            <a:spAutoFit/>
          </a:bodyPr>
          <a:lstStyle/>
          <a:p>
            <a:r>
              <a:rPr lang="en-AU" dirty="0">
                <a:solidFill>
                  <a:schemeClr val="bg1"/>
                </a:solidFill>
              </a:rPr>
              <a:t>Kimber’s idea of a more appropriate model</a:t>
            </a:r>
            <a:endParaRPr lang="en-AU" sz="1600" i="1" dirty="0">
              <a:solidFill>
                <a:schemeClr val="bg1"/>
              </a:solidFill>
            </a:endParaRPr>
          </a:p>
        </p:txBody>
      </p:sp>
      <p:sp>
        <p:nvSpPr>
          <p:cNvPr id="11" name="Oval 10">
            <a:extLst>
              <a:ext uri="{FF2B5EF4-FFF2-40B4-BE49-F238E27FC236}">
                <a16:creationId xmlns:a16="http://schemas.microsoft.com/office/drawing/2014/main" id="{B191D122-EC41-ED42-8AA8-9824E0497248}"/>
              </a:ext>
            </a:extLst>
          </p:cNvPr>
          <p:cNvSpPr/>
          <p:nvPr/>
        </p:nvSpPr>
        <p:spPr>
          <a:xfrm>
            <a:off x="1260072" y="2103136"/>
            <a:ext cx="3960000" cy="3960000"/>
          </a:xfrm>
          <a:prstGeom prst="ellipse">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solidFill>
              </a:rPr>
              <a:t>System failures</a:t>
            </a:r>
          </a:p>
          <a:p>
            <a:pPr algn="ctr"/>
            <a:r>
              <a:rPr lang="en-AU" dirty="0">
                <a:solidFill>
                  <a:schemeClr val="bg1"/>
                </a:solidFill>
              </a:rPr>
              <a:t>(driver / vehicle / road)</a:t>
            </a:r>
          </a:p>
        </p:txBody>
      </p:sp>
      <p:sp>
        <p:nvSpPr>
          <p:cNvPr id="12" name="Oval 11">
            <a:extLst>
              <a:ext uri="{FF2B5EF4-FFF2-40B4-BE49-F238E27FC236}">
                <a16:creationId xmlns:a16="http://schemas.microsoft.com/office/drawing/2014/main" id="{AAF41B51-923F-B547-83BC-8912A188DDAA}"/>
              </a:ext>
            </a:extLst>
          </p:cNvPr>
          <p:cNvSpPr/>
          <p:nvPr/>
        </p:nvSpPr>
        <p:spPr>
          <a:xfrm>
            <a:off x="146742" y="3614864"/>
            <a:ext cx="1224000" cy="1224000"/>
          </a:xfrm>
          <a:prstGeom prst="ellipse">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bg1"/>
                </a:solidFill>
              </a:rPr>
              <a:t>Driver failure:</a:t>
            </a:r>
            <a:br>
              <a:rPr lang="en-AU" sz="1400" dirty="0">
                <a:solidFill>
                  <a:schemeClr val="bg1"/>
                </a:solidFill>
              </a:rPr>
            </a:br>
            <a:r>
              <a:rPr lang="en-AU" sz="1300" dirty="0">
                <a:solidFill>
                  <a:schemeClr val="bg1"/>
                </a:solidFill>
              </a:rPr>
              <a:t>Excessive </a:t>
            </a:r>
            <a:br>
              <a:rPr lang="en-AU" sz="1300" dirty="0">
                <a:solidFill>
                  <a:schemeClr val="bg1"/>
                </a:solidFill>
              </a:rPr>
            </a:br>
            <a:r>
              <a:rPr lang="en-AU" sz="1300" dirty="0">
                <a:solidFill>
                  <a:schemeClr val="bg1"/>
                </a:solidFill>
              </a:rPr>
              <a:t>non-compliance</a:t>
            </a:r>
          </a:p>
        </p:txBody>
      </p:sp>
      <p:sp>
        <p:nvSpPr>
          <p:cNvPr id="13" name="Oval 12">
            <a:extLst>
              <a:ext uri="{FF2B5EF4-FFF2-40B4-BE49-F238E27FC236}">
                <a16:creationId xmlns:a16="http://schemas.microsoft.com/office/drawing/2014/main" id="{BF701047-1310-EA42-AD8C-79DA6EEEF308}"/>
              </a:ext>
            </a:extLst>
          </p:cNvPr>
          <p:cNvSpPr/>
          <p:nvPr/>
        </p:nvSpPr>
        <p:spPr>
          <a:xfrm>
            <a:off x="467544" y="4622976"/>
            <a:ext cx="1224000" cy="1224000"/>
          </a:xfrm>
          <a:prstGeom prst="ellipse">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AU" sz="1400" dirty="0">
                <a:solidFill>
                  <a:schemeClr val="bg1"/>
                </a:solidFill>
              </a:rPr>
              <a:t>Driver failure:</a:t>
            </a:r>
            <a:br>
              <a:rPr lang="en-AU" sz="1400" dirty="0">
                <a:solidFill>
                  <a:schemeClr val="bg1"/>
                </a:solidFill>
              </a:rPr>
            </a:br>
            <a:r>
              <a:rPr lang="en-AU" sz="1400" dirty="0">
                <a:solidFill>
                  <a:schemeClr val="bg1"/>
                </a:solidFill>
              </a:rPr>
              <a:t>Inexperience</a:t>
            </a:r>
          </a:p>
        </p:txBody>
      </p:sp>
      <p:cxnSp>
        <p:nvCxnSpPr>
          <p:cNvPr id="15" name="Straight Arrow Connector 14">
            <a:extLst>
              <a:ext uri="{FF2B5EF4-FFF2-40B4-BE49-F238E27FC236}">
                <a16:creationId xmlns:a16="http://schemas.microsoft.com/office/drawing/2014/main" id="{98CCD691-3050-A746-96F8-97EEC7BA8438}"/>
              </a:ext>
            </a:extLst>
          </p:cNvPr>
          <p:cNvCxnSpPr/>
          <p:nvPr/>
        </p:nvCxnSpPr>
        <p:spPr>
          <a:xfrm flipH="1">
            <a:off x="3991994" y="2438848"/>
            <a:ext cx="652014" cy="383928"/>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01DC2D-F0C3-2F4D-996E-EA3E93767D14}"/>
              </a:ext>
            </a:extLst>
          </p:cNvPr>
          <p:cNvSpPr txBox="1"/>
          <p:nvPr/>
        </p:nvSpPr>
        <p:spPr>
          <a:xfrm>
            <a:off x="5292080" y="3184557"/>
            <a:ext cx="3744416" cy="646331"/>
          </a:xfrm>
          <a:prstGeom prst="rect">
            <a:avLst/>
          </a:prstGeom>
          <a:noFill/>
        </p:spPr>
        <p:txBody>
          <a:bodyPr wrap="square" rtlCol="0">
            <a:spAutoFit/>
          </a:bodyPr>
          <a:lstStyle/>
          <a:p>
            <a:r>
              <a:rPr lang="en-AU" dirty="0">
                <a:solidFill>
                  <a:schemeClr val="bg1"/>
                </a:solidFill>
              </a:rPr>
              <a:t>Where </a:t>
            </a:r>
            <a:r>
              <a:rPr lang="en-AU" b="1" dirty="0">
                <a:solidFill>
                  <a:schemeClr val="bg1"/>
                </a:solidFill>
              </a:rPr>
              <a:t>road/vehicle </a:t>
            </a:r>
            <a:r>
              <a:rPr lang="en-AU" dirty="0">
                <a:solidFill>
                  <a:schemeClr val="bg1"/>
                </a:solidFill>
              </a:rPr>
              <a:t>circumstances allow, errors can translate to harm</a:t>
            </a:r>
          </a:p>
        </p:txBody>
      </p:sp>
      <p:sp>
        <p:nvSpPr>
          <p:cNvPr id="18" name="TextBox 17">
            <a:extLst>
              <a:ext uri="{FF2B5EF4-FFF2-40B4-BE49-F238E27FC236}">
                <a16:creationId xmlns:a16="http://schemas.microsoft.com/office/drawing/2014/main" id="{5FBBA944-EF86-0946-855B-E913C3FA5D67}"/>
              </a:ext>
            </a:extLst>
          </p:cNvPr>
          <p:cNvSpPr txBox="1"/>
          <p:nvPr/>
        </p:nvSpPr>
        <p:spPr>
          <a:xfrm>
            <a:off x="4659600" y="2030688"/>
            <a:ext cx="4304888" cy="369332"/>
          </a:xfrm>
          <a:prstGeom prst="rect">
            <a:avLst/>
          </a:prstGeom>
          <a:noFill/>
        </p:spPr>
        <p:txBody>
          <a:bodyPr wrap="square" rtlCol="0">
            <a:spAutoFit/>
          </a:bodyPr>
          <a:lstStyle/>
          <a:p>
            <a:r>
              <a:rPr lang="en-AU" dirty="0">
                <a:solidFill>
                  <a:schemeClr val="bg1"/>
                </a:solidFill>
              </a:rPr>
              <a:t>Crashes are due to </a:t>
            </a:r>
            <a:r>
              <a:rPr lang="en-AU" b="1" dirty="0">
                <a:solidFill>
                  <a:schemeClr val="bg1"/>
                </a:solidFill>
              </a:rPr>
              <a:t>multiple factors</a:t>
            </a:r>
          </a:p>
        </p:txBody>
      </p:sp>
      <p:sp>
        <p:nvSpPr>
          <p:cNvPr id="19" name="TextBox 18">
            <a:extLst>
              <a:ext uri="{FF2B5EF4-FFF2-40B4-BE49-F238E27FC236}">
                <a16:creationId xmlns:a16="http://schemas.microsoft.com/office/drawing/2014/main" id="{C709CFBD-A5DD-C448-BB05-6245BD3BDBFE}"/>
              </a:ext>
            </a:extLst>
          </p:cNvPr>
          <p:cNvSpPr txBox="1"/>
          <p:nvPr/>
        </p:nvSpPr>
        <p:spPr>
          <a:xfrm>
            <a:off x="4947632" y="2462736"/>
            <a:ext cx="4088864" cy="646331"/>
          </a:xfrm>
          <a:prstGeom prst="rect">
            <a:avLst/>
          </a:prstGeom>
          <a:noFill/>
        </p:spPr>
        <p:txBody>
          <a:bodyPr wrap="square" rtlCol="0">
            <a:spAutoFit/>
          </a:bodyPr>
          <a:lstStyle/>
          <a:p>
            <a:r>
              <a:rPr lang="en-AU" dirty="0">
                <a:solidFill>
                  <a:schemeClr val="bg1"/>
                </a:solidFill>
              </a:rPr>
              <a:t>Well trained, compliant drivers </a:t>
            </a:r>
            <a:r>
              <a:rPr lang="en-AU" b="1" dirty="0">
                <a:solidFill>
                  <a:schemeClr val="bg1"/>
                </a:solidFill>
              </a:rPr>
              <a:t>routinely make errors</a:t>
            </a:r>
          </a:p>
        </p:txBody>
      </p:sp>
      <p:sp>
        <p:nvSpPr>
          <p:cNvPr id="14" name="Arrow: Chevron 13">
            <a:extLst>
              <a:ext uri="{FF2B5EF4-FFF2-40B4-BE49-F238E27FC236}">
                <a16:creationId xmlns:a16="http://schemas.microsoft.com/office/drawing/2014/main" id="{4EFE20C4-16B0-40E4-ACDE-44F24E7C5B4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2_SNIP1_SLIDE_13_PARA_A">
            <a:hlinkClick r:id="" action="ppaction://media"/>
            <a:extLst>
              <a:ext uri="{FF2B5EF4-FFF2-40B4-BE49-F238E27FC236}">
                <a16:creationId xmlns:a16="http://schemas.microsoft.com/office/drawing/2014/main" id="{4E2AF932-5EB2-4650-9B53-4C9260F92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42425" y="0"/>
            <a:ext cx="609600" cy="609600"/>
          </a:xfrm>
          <a:prstGeom prst="rect">
            <a:avLst/>
          </a:prstGeom>
        </p:spPr>
      </p:pic>
      <p:pic>
        <p:nvPicPr>
          <p:cNvPr id="3" name="TAC_MOD2_SNIP1_SLIDE_13_PARA_B">
            <a:hlinkClick r:id="" action="ppaction://media"/>
            <a:extLst>
              <a:ext uri="{FF2B5EF4-FFF2-40B4-BE49-F238E27FC236}">
                <a16:creationId xmlns:a16="http://schemas.microsoft.com/office/drawing/2014/main" id="{CBCEB51E-0F13-4F3A-AB5C-119D12A282E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42425" y="712788"/>
            <a:ext cx="609600" cy="609600"/>
          </a:xfrm>
          <a:prstGeom prst="rect">
            <a:avLst/>
          </a:prstGeom>
        </p:spPr>
      </p:pic>
      <p:pic>
        <p:nvPicPr>
          <p:cNvPr id="5" name="TAC_MOD2_SNIP1_SLIDE_13_PARA_C">
            <a:hlinkClick r:id="" action="ppaction://media"/>
            <a:extLst>
              <a:ext uri="{FF2B5EF4-FFF2-40B4-BE49-F238E27FC236}">
                <a16:creationId xmlns:a16="http://schemas.microsoft.com/office/drawing/2014/main" id="{8B86F6E4-15F1-4236-91E1-BF02F074E779}"/>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42425" y="1425576"/>
            <a:ext cx="609600" cy="609600"/>
          </a:xfrm>
          <a:prstGeom prst="rect">
            <a:avLst/>
          </a:prstGeom>
        </p:spPr>
      </p:pic>
    </p:spTree>
    <p:extLst>
      <p:ext uri="{BB962C8B-B14F-4D97-AF65-F5344CB8AC3E}">
        <p14:creationId xmlns:p14="http://schemas.microsoft.com/office/powerpoint/2010/main" val="139325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mediacall" presetSubtype="0" fill="hold" nodeType="withEffect">
                                  <p:stCondLst>
                                    <p:cond delay="1000"/>
                                  </p:stCondLst>
                                  <p:childTnLst>
                                    <p:cmd type="call" cmd="playFrom(0.0)">
                                      <p:cBhvr>
                                        <p:cTn id="21" dur="39072" fill="hold"/>
                                        <p:tgtEl>
                                          <p:spTgt spid="2"/>
                                        </p:tgtEl>
                                      </p:cBhvr>
                                    </p:cmd>
                                  </p:childTnLst>
                                </p:cTn>
                              </p:par>
                            </p:childTnLst>
                          </p:cTn>
                        </p:par>
                        <p:par>
                          <p:cTn id="22" fill="hold">
                            <p:stCondLst>
                              <p:cond delay="40072"/>
                            </p:stCondLst>
                            <p:childTnLst>
                              <p:par>
                                <p:cTn id="23" presetID="3" presetClass="mediacall" presetSubtype="0" fill="hold" nodeType="afterEffect">
                                  <p:stCondLst>
                                    <p:cond delay="0"/>
                                  </p:stCondLst>
                                  <p:childTnLst>
                                    <p:cmd type="call" cmd="stop">
                                      <p:cBhvr>
                                        <p:cTn id="24" dur="1" fill="hold"/>
                                        <p:tgtEl>
                                          <p:spTgt spid="2"/>
                                        </p:tgtEl>
                                      </p:cBhvr>
                                    </p:cmd>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xit" presetSubtype="0" fill="hold" grpId="1"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ntr" presetSubtype="0" fill="hold" grpId="0" nodeType="withEffect">
                                  <p:stCondLst>
                                    <p:cond delay="2000"/>
                                  </p:stCondLst>
                                  <p:childTnLst>
                                    <p:set>
                                      <p:cBhvr>
                                        <p:cTn id="40" dur="1" fill="hold">
                                          <p:stCondLst>
                                            <p:cond delay="0"/>
                                          </p:stCondLst>
                                        </p:cTn>
                                        <p:tgtEl>
                                          <p:spTgt spid="19">
                                            <p:txEl>
                                              <p:pRg st="0" end="0"/>
                                            </p:txEl>
                                          </p:spTgt>
                                        </p:tgtEl>
                                        <p:attrNameLst>
                                          <p:attrName>style.visibility</p:attrName>
                                        </p:attrNameLst>
                                      </p:cBhvr>
                                      <p:to>
                                        <p:strVal val="visible"/>
                                      </p:to>
                                    </p:set>
                                    <p:animEffect transition="in" filter="fade">
                                      <p:cBhvr>
                                        <p:cTn id="41" dur="500"/>
                                        <p:tgtEl>
                                          <p:spTgt spid="19">
                                            <p:txEl>
                                              <p:pRg st="0" end="0"/>
                                            </p:txEl>
                                          </p:spTgt>
                                        </p:tgtEl>
                                      </p:cBhvr>
                                    </p:animEffect>
                                  </p:childTnLst>
                                </p:cTn>
                              </p:par>
                              <p:par>
                                <p:cTn id="42" presetID="19" presetClass="emph" presetSubtype="0" fill="hold" nodeType="withEffect">
                                  <p:stCondLst>
                                    <p:cond delay="2000"/>
                                  </p:stCondLst>
                                  <p:childTnLst>
                                    <p:animClr clrSpc="rgb" dir="cw">
                                      <p:cBhvr override="childStyle">
                                        <p:cTn id="43" dur="500" fill="hold"/>
                                        <p:tgtEl>
                                          <p:spTgt spid="18">
                                            <p:txEl>
                                              <p:pRg st="0" end="0"/>
                                            </p:txEl>
                                          </p:spTgt>
                                        </p:tgtEl>
                                        <p:attrNameLst>
                                          <p:attrName>style.color</p:attrName>
                                        </p:attrNameLst>
                                      </p:cBhvr>
                                      <p:to>
                                        <a:srgbClr val="00A1DE"/>
                                      </p:to>
                                    </p:animClr>
                                    <p:animClr clrSpc="rgb" dir="cw">
                                      <p:cBhvr>
                                        <p:cTn id="44" dur="500" fill="hold"/>
                                        <p:tgtEl>
                                          <p:spTgt spid="18">
                                            <p:txEl>
                                              <p:pRg st="0" end="0"/>
                                            </p:txEl>
                                          </p:spTgt>
                                        </p:tgtEl>
                                        <p:attrNameLst>
                                          <p:attrName>fillcolor</p:attrName>
                                        </p:attrNameLst>
                                      </p:cBhvr>
                                      <p:to>
                                        <a:srgbClr val="00A1DE"/>
                                      </p:to>
                                    </p:animClr>
                                    <p:set>
                                      <p:cBhvr>
                                        <p:cTn id="45" dur="500" fill="hold"/>
                                        <p:tgtEl>
                                          <p:spTgt spid="18">
                                            <p:txEl>
                                              <p:pRg st="0" end="0"/>
                                            </p:txEl>
                                          </p:spTgt>
                                        </p:tgtEl>
                                        <p:attrNameLst>
                                          <p:attrName>fill.type</p:attrName>
                                        </p:attrNameLst>
                                      </p:cBhvr>
                                      <p:to>
                                        <p:strVal val="solid"/>
                                      </p:to>
                                    </p:set>
                                    <p:set>
                                      <p:cBhvr>
                                        <p:cTn id="46" dur="500" fill="hold"/>
                                        <p:tgtEl>
                                          <p:spTgt spid="18">
                                            <p:txEl>
                                              <p:pRg st="0" end="0"/>
                                            </p:txEl>
                                          </p:spTgt>
                                        </p:tgtEl>
                                        <p:attrNameLst>
                                          <p:attrName>fill.on</p:attrName>
                                        </p:attrNameLst>
                                      </p:cBhvr>
                                      <p:to>
                                        <p:strVal val="true"/>
                                      </p:to>
                                    </p:set>
                                  </p:childTnLst>
                                </p:cTn>
                              </p:par>
                              <p:par>
                                <p:cTn id="47" presetID="10" presetClass="entr" presetSubtype="0" fill="hold" grpId="0" nodeType="withEffect">
                                  <p:stCondLst>
                                    <p:cond delay="40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9" presetClass="emph" presetSubtype="0" fill="hold" nodeType="withEffect">
                                  <p:stCondLst>
                                    <p:cond delay="4000"/>
                                  </p:stCondLst>
                                  <p:childTnLst>
                                    <p:animClr clrSpc="rgb" dir="cw">
                                      <p:cBhvr override="childStyle">
                                        <p:cTn id="51" dur="500" fill="hold"/>
                                        <p:tgtEl>
                                          <p:spTgt spid="19">
                                            <p:txEl>
                                              <p:pRg st="0" end="0"/>
                                            </p:txEl>
                                          </p:spTgt>
                                        </p:tgtEl>
                                        <p:attrNameLst>
                                          <p:attrName>style.color</p:attrName>
                                        </p:attrNameLst>
                                      </p:cBhvr>
                                      <p:to>
                                        <a:srgbClr val="00A1DE"/>
                                      </p:to>
                                    </p:animClr>
                                    <p:animClr clrSpc="rgb" dir="cw">
                                      <p:cBhvr>
                                        <p:cTn id="52" dur="500" fill="hold"/>
                                        <p:tgtEl>
                                          <p:spTgt spid="19">
                                            <p:txEl>
                                              <p:pRg st="0" end="0"/>
                                            </p:txEl>
                                          </p:spTgt>
                                        </p:tgtEl>
                                        <p:attrNameLst>
                                          <p:attrName>fillcolor</p:attrName>
                                        </p:attrNameLst>
                                      </p:cBhvr>
                                      <p:to>
                                        <a:srgbClr val="00A1DE"/>
                                      </p:to>
                                    </p:animClr>
                                    <p:set>
                                      <p:cBhvr>
                                        <p:cTn id="53" dur="500" fill="hold"/>
                                        <p:tgtEl>
                                          <p:spTgt spid="19">
                                            <p:txEl>
                                              <p:pRg st="0" end="0"/>
                                            </p:txEl>
                                          </p:spTgt>
                                        </p:tgtEl>
                                        <p:attrNameLst>
                                          <p:attrName>fill.type</p:attrName>
                                        </p:attrNameLst>
                                      </p:cBhvr>
                                      <p:to>
                                        <p:strVal val="solid"/>
                                      </p:to>
                                    </p:set>
                                    <p:set>
                                      <p:cBhvr>
                                        <p:cTn id="54" dur="500" fill="hold"/>
                                        <p:tgtEl>
                                          <p:spTgt spid="19">
                                            <p:txEl>
                                              <p:pRg st="0" end="0"/>
                                            </p:txEl>
                                          </p:spTgt>
                                        </p:tgtEl>
                                        <p:attrNameLst>
                                          <p:attrName>fill.on</p:attrName>
                                        </p:attrNameLst>
                                      </p:cBhvr>
                                      <p:to>
                                        <p:strVal val="true"/>
                                      </p:to>
                                    </p:set>
                                  </p:childTnLst>
                                </p:cTn>
                              </p:par>
                              <p:par>
                                <p:cTn id="55" presetID="1" presetClass="mediacall" presetSubtype="0" fill="hold" nodeType="withEffect">
                                  <p:stCondLst>
                                    <p:cond delay="1000"/>
                                  </p:stCondLst>
                                  <p:childTnLst>
                                    <p:cmd type="call" cmd="playFrom(0.0)">
                                      <p:cBhvr>
                                        <p:cTn id="56" dur="41107" fill="hold"/>
                                        <p:tgtEl>
                                          <p:spTgt spid="3"/>
                                        </p:tgtEl>
                                      </p:cBhvr>
                                    </p:cmd>
                                  </p:childTnLst>
                                </p:cTn>
                              </p:par>
                            </p:childTnLst>
                          </p:cTn>
                        </p:par>
                        <p:par>
                          <p:cTn id="57" fill="hold">
                            <p:stCondLst>
                              <p:cond delay="42107"/>
                            </p:stCondLst>
                            <p:childTnLst>
                              <p:par>
                                <p:cTn id="58" presetID="3" presetClass="mediacall" presetSubtype="0" fill="hold" nodeType="afterEffect">
                                  <p:stCondLst>
                                    <p:cond delay="0"/>
                                  </p:stCondLst>
                                  <p:childTnLst>
                                    <p:cmd type="call" cmd="stop">
                                      <p:cBhvr>
                                        <p:cTn id="59" dur="1" fill="hold"/>
                                        <p:tgtEl>
                                          <p:spTgt spid="3"/>
                                        </p:tgtEl>
                                      </p:cBhvr>
                                    </p:cmd>
                                  </p:childTnLst>
                                </p:cTn>
                              </p:par>
                              <p:par>
                                <p:cTn id="60" presetID="10" presetClass="entr" presetSubtype="0" fill="hold" grpId="2"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1000"/>
                                  </p:stCondLst>
                                  <p:childTnLst>
                                    <p:cmd type="call" cmd="playFrom(0.0)">
                                      <p:cBhvr>
                                        <p:cTn id="66" dur="35995" fill="hold"/>
                                        <p:tgtEl>
                                          <p:spTgt spid="5"/>
                                        </p:tgtEl>
                                      </p:cBhvr>
                                    </p:cmd>
                                  </p:childTnLst>
                                </p:cTn>
                              </p:par>
                              <p:par>
                                <p:cTn id="67" presetID="10" presetClass="exit" presetSubtype="0" fill="hold" grpId="3" nodeType="with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par>
                          <p:cTn id="70" fill="hold">
                            <p:stCondLst>
                              <p:cond delay="36995"/>
                            </p:stCondLst>
                            <p:childTnLst>
                              <p:par>
                                <p:cTn id="71" presetID="3" presetClass="mediacall" presetSubtype="0" fill="hold" nodeType="afterEffect">
                                  <p:stCondLst>
                                    <p:cond delay="0"/>
                                  </p:stCondLst>
                                  <p:childTnLst>
                                    <p:cmd type="call" cmd="stop">
                                      <p:cBhvr>
                                        <p:cTn id="72" dur="1" fill="hold"/>
                                        <p:tgtEl>
                                          <p:spTgt spid="5"/>
                                        </p:tgtEl>
                                      </p:cBhvr>
                                    </p:cmd>
                                  </p:childTnLst>
                                </p:cTn>
                              </p:par>
                              <p:par>
                                <p:cTn id="73" presetID="10" presetClass="entr" presetSubtype="0" fill="hold" grpId="4"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audio>
              <p:cMediaNode vol="80000">
                <p:cTn id="77" fill="hold" display="0">
                  <p:stCondLst>
                    <p:cond delay="indefinite"/>
                  </p:stCondLst>
                  <p:endCondLst>
                    <p:cond evt="onStopAudio" delay="0">
                      <p:tgtEl>
                        <p:sldTgt/>
                      </p:tgtEl>
                    </p:cond>
                  </p:endCondLst>
                </p:cTn>
                <p:tgtEl>
                  <p:spTgt spid="3"/>
                </p:tgtEl>
              </p:cMediaNode>
            </p:audio>
            <p:audio>
              <p:cMediaNode vol="80000">
                <p:cTn id="78" fill="hold" display="0">
                  <p:stCondLst>
                    <p:cond delay="indefinite"/>
                  </p:stCondLst>
                  <p:endCondLst>
                    <p:cond evt="onStopAudio" delay="0">
                      <p:tgtEl>
                        <p:sldTgt/>
                      </p:tgtEl>
                    </p:cond>
                  </p:endCondLst>
                </p:cTn>
                <p:tgtEl>
                  <p:spTgt spid="5"/>
                </p:tgtEl>
              </p:cMediaNode>
            </p:audio>
          </p:childTnLst>
        </p:cTn>
      </p:par>
    </p:tnLst>
    <p:bldLst>
      <p:bldP spid="20" grpId="0" build="p"/>
      <p:bldP spid="7" grpId="0"/>
      <p:bldP spid="11" grpId="0" animBg="1"/>
      <p:bldP spid="12" grpId="0" animBg="1"/>
      <p:bldP spid="13" grpId="0" animBg="1"/>
      <p:bldP spid="17" grpId="0"/>
      <p:bldP spid="18" grpId="0" build="allAtOnce"/>
      <p:bldP spid="19" grpId="0" build="allAtOnce"/>
      <p:bldP spid="14" grpId="0" animBg="1"/>
      <p:bldP spid="14" grpId="1" animBg="1"/>
      <p:bldP spid="14" grpId="2" animBg="1"/>
      <p:bldP spid="14" grpId="3" animBg="1"/>
      <p:bldP spid="14"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EBC046C7-5FFF-3B41-9E7A-22BFDEE22CB4}"/>
              </a:ext>
            </a:extLst>
          </p:cNvPr>
          <p:cNvSpPr txBox="1">
            <a:spLocks/>
          </p:cNvSpPr>
          <p:nvPr/>
        </p:nvSpPr>
        <p:spPr>
          <a:xfrm>
            <a:off x="628650" y="6218334"/>
            <a:ext cx="30861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Module 2, Snippet 1</a:t>
            </a:r>
            <a:endParaRPr lang="en-US" dirty="0"/>
          </a:p>
        </p:txBody>
      </p:sp>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AF22EB3B-3139-E04B-AEA8-C1A014B8B451}"/>
              </a:ext>
            </a:extLst>
          </p:cNvPr>
          <p:cNvSpPr>
            <a:spLocks noGrp="1"/>
          </p:cNvSpPr>
          <p:nvPr>
            <p:ph type="body" sz="quarter" idx="10"/>
          </p:nvPr>
        </p:nvSpPr>
        <p:spPr/>
        <p:txBody>
          <a:bodyPr/>
          <a:lstStyle/>
          <a:p>
            <a:r>
              <a:rPr lang="en-US" dirty="0"/>
              <a:t>1.0</a:t>
            </a:r>
          </a:p>
        </p:txBody>
      </p:sp>
      <p:sp>
        <p:nvSpPr>
          <p:cNvPr id="2" name="Text Placeholder 1">
            <a:extLst>
              <a:ext uri="{FF2B5EF4-FFF2-40B4-BE49-F238E27FC236}">
                <a16:creationId xmlns:a16="http://schemas.microsoft.com/office/drawing/2014/main" id="{57E6EDF5-4C06-40AB-A28A-15548061DD68}"/>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19" name="Footer Placeholder 3">
            <a:extLst>
              <a:ext uri="{FF2B5EF4-FFF2-40B4-BE49-F238E27FC236}">
                <a16:creationId xmlns:a16="http://schemas.microsoft.com/office/drawing/2014/main" id="{1302C436-D364-8F4A-9DA7-948E29D11D42}"/>
              </a:ext>
            </a:extLst>
          </p:cNvPr>
          <p:cNvSpPr txBox="1">
            <a:spLocks/>
          </p:cNvSpPr>
          <p:nvPr/>
        </p:nvSpPr>
        <p:spPr>
          <a:xfrm>
            <a:off x="628650" y="6218334"/>
            <a:ext cx="3086100" cy="365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0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Module 2, Snippet 1</a:t>
            </a:r>
            <a:endParaRPr lang="en-US" dirty="0"/>
          </a:p>
        </p:txBody>
      </p:sp>
      <p:sp>
        <p:nvSpPr>
          <p:cNvPr id="6" name="Arrow: Chevron 5">
            <a:extLst>
              <a:ext uri="{FF2B5EF4-FFF2-40B4-BE49-F238E27FC236}">
                <a16:creationId xmlns:a16="http://schemas.microsoft.com/office/drawing/2014/main" id="{E9FF6394-9CA5-4D44-86F9-5FE1262CDFB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advTm="4000">
        <p:fade/>
      </p:transition>
    </mc:Choice>
    <mc:Fallback xmlns="">
      <p:transition spd="med"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2, Snippet 1</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Why does harm occur?</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3196310" y="4745885"/>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Reason’s model</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6026395" y="28612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Kimber’s model</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854363" y="3835937"/>
            <a:ext cx="1124235" cy="1559660"/>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4389041" y="3108532"/>
            <a:ext cx="1452623" cy="1822085"/>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1_SLIDE_03_PARA_A">
            <a:hlinkClick r:id="" action="ppaction://media"/>
            <a:extLst>
              <a:ext uri="{FF2B5EF4-FFF2-40B4-BE49-F238E27FC236}">
                <a16:creationId xmlns:a16="http://schemas.microsoft.com/office/drawing/2014/main" id="{A9F13D49-DDCA-4350-9D0E-C7D261D4D0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7002"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397" fill="hold"/>
                                        <p:tgtEl>
                                          <p:spTgt spid="2"/>
                                        </p:tgtEl>
                                      </p:cBhvr>
                                    </p:cmd>
                                  </p:childTnLst>
                                </p:cTn>
                              </p:par>
                            </p:childTnLst>
                          </p:cTn>
                        </p:par>
                        <p:par>
                          <p:cTn id="7" fill="hold">
                            <p:stCondLst>
                              <p:cond delay="21397"/>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lstStyle/>
          <a:p>
            <a:r>
              <a:rPr lang="en-AU" dirty="0"/>
              <a:t>Why does harm occur?</a:t>
            </a:r>
          </a:p>
        </p:txBody>
      </p:sp>
      <p:sp>
        <p:nvSpPr>
          <p:cNvPr id="4" name="Footer Placeholder 2">
            <a:extLst>
              <a:ext uri="{FF2B5EF4-FFF2-40B4-BE49-F238E27FC236}">
                <a16:creationId xmlns:a16="http://schemas.microsoft.com/office/drawing/2014/main" id="{88EFDC9C-4D64-4CC4-972B-E6BB16312AC5}"/>
              </a:ext>
            </a:extLst>
          </p:cNvPr>
          <p:cNvSpPr>
            <a:spLocks noGrp="1"/>
          </p:cNvSpPr>
          <p:nvPr>
            <p:ph type="ftr" sz="quarter" idx="12"/>
          </p:nvPr>
        </p:nvSpPr>
        <p:spPr>
          <a:xfrm>
            <a:off x="628650" y="6218334"/>
            <a:ext cx="3086100" cy="365125"/>
          </a:xfrm>
        </p:spPr>
        <p:txBody>
          <a:bodyPr/>
          <a:lstStyle/>
          <a:p>
            <a:r>
              <a:rPr lang="en-US" dirty="0"/>
              <a:t>Module 2, Snippet 1</a:t>
            </a:r>
          </a:p>
        </p:txBody>
      </p:sp>
      <p:pic>
        <p:nvPicPr>
          <p:cNvPr id="2" name="TAC_MOD2_SNIP1_SLIDE_04_PARA_A">
            <a:hlinkClick r:id="" action="ppaction://media"/>
            <a:extLst>
              <a:ext uri="{FF2B5EF4-FFF2-40B4-BE49-F238E27FC236}">
                <a16:creationId xmlns:a16="http://schemas.microsoft.com/office/drawing/2014/main" id="{16B2A3FE-ED56-4652-A508-93167B9C94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7188" y="0"/>
            <a:ext cx="609600" cy="609600"/>
          </a:xfrm>
          <a:prstGeom prst="rect">
            <a:avLst/>
          </a:prstGeom>
        </p:spPr>
      </p:pic>
    </p:spTree>
    <p:extLst>
      <p:ext uri="{BB962C8B-B14F-4D97-AF65-F5344CB8AC3E}">
        <p14:creationId xmlns:p14="http://schemas.microsoft.com/office/powerpoint/2010/main" val="2847523336"/>
      </p:ext>
    </p:extLst>
  </p:cSld>
  <p:clrMapOvr>
    <a:masterClrMapping/>
  </p:clrMapOvr>
  <mc:AlternateContent xmlns:mc="http://schemas.openxmlformats.org/markup-compatibility/2006" xmlns:p14="http://schemas.microsoft.com/office/powerpoint/2010/main">
    <mc:Choice Requires="p14">
      <p:transition spd="med" p14:dur="700" advTm="7160">
        <p:fade/>
      </p:transition>
    </mc:Choice>
    <mc:Fallback xmlns="">
      <p:transition spd="med" advTm="71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190" fill="hold"/>
                                        <p:tgtEl>
                                          <p:spTgt spid="2"/>
                                        </p:tgtEl>
                                      </p:cBhvr>
                                    </p:cmd>
                                  </p:childTnLst>
                                </p:cTn>
                              </p:par>
                            </p:childTnLst>
                          </p:cTn>
                        </p:par>
                        <p:par>
                          <p:cTn id="7" fill="hold">
                            <p:stCondLst>
                              <p:cond delay="6190"/>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C886F-28E2-4B9D-A292-A59BDE6BD219}"/>
              </a:ext>
            </a:extLst>
          </p:cNvPr>
          <p:cNvSpPr>
            <a:spLocks noGrp="1"/>
          </p:cNvSpPr>
          <p:nvPr>
            <p:ph type="title"/>
          </p:nvPr>
        </p:nvSpPr>
        <p:spPr/>
        <p:txBody>
          <a:bodyPr/>
          <a:lstStyle/>
          <a:p>
            <a:r>
              <a:rPr lang="en-AU" dirty="0"/>
              <a:t>Mechanisms of harm</a:t>
            </a:r>
          </a:p>
        </p:txBody>
      </p:sp>
      <p:sp>
        <p:nvSpPr>
          <p:cNvPr id="4" name="Footer Placeholder 3">
            <a:extLst>
              <a:ext uri="{FF2B5EF4-FFF2-40B4-BE49-F238E27FC236}">
                <a16:creationId xmlns:a16="http://schemas.microsoft.com/office/drawing/2014/main" id="{928354C7-AA3B-43FD-AB6E-1271ECE50419}"/>
              </a:ext>
            </a:extLst>
          </p:cNvPr>
          <p:cNvSpPr>
            <a:spLocks noGrp="1"/>
          </p:cNvSpPr>
          <p:nvPr>
            <p:ph type="ftr" sz="quarter" idx="10"/>
          </p:nvPr>
        </p:nvSpPr>
        <p:spPr/>
        <p:txBody>
          <a:bodyPr/>
          <a:lstStyle/>
          <a:p>
            <a:r>
              <a:rPr lang="en-US" dirty="0"/>
              <a:t>Module 2, Snippet 1</a:t>
            </a:r>
          </a:p>
        </p:txBody>
      </p:sp>
      <p:sp>
        <p:nvSpPr>
          <p:cNvPr id="3" name="Slide Number Placeholder 2">
            <a:extLst>
              <a:ext uri="{FF2B5EF4-FFF2-40B4-BE49-F238E27FC236}">
                <a16:creationId xmlns:a16="http://schemas.microsoft.com/office/drawing/2014/main" id="{A4A6E184-CC79-4512-83CA-86EB538DD535}"/>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10" name="TextBox 14">
            <a:extLst>
              <a:ext uri="{FF2B5EF4-FFF2-40B4-BE49-F238E27FC236}">
                <a16:creationId xmlns:a16="http://schemas.microsoft.com/office/drawing/2014/main" id="{97285E8E-C522-F143-BBC5-71473E32C44C}"/>
              </a:ext>
            </a:extLst>
          </p:cNvPr>
          <p:cNvSpPr txBox="1"/>
          <p:nvPr/>
        </p:nvSpPr>
        <p:spPr>
          <a:xfrm>
            <a:off x="1136144" y="4020503"/>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Physical</a:t>
            </a:r>
          </a:p>
        </p:txBody>
      </p:sp>
      <p:sp>
        <p:nvSpPr>
          <p:cNvPr id="11" name="TextBox 15">
            <a:extLst>
              <a:ext uri="{FF2B5EF4-FFF2-40B4-BE49-F238E27FC236}">
                <a16:creationId xmlns:a16="http://schemas.microsoft.com/office/drawing/2014/main" id="{93804280-7567-8546-8731-023A286F180E}"/>
              </a:ext>
            </a:extLst>
          </p:cNvPr>
          <p:cNvSpPr txBox="1"/>
          <p:nvPr/>
        </p:nvSpPr>
        <p:spPr>
          <a:xfrm>
            <a:off x="3008352" y="4004629"/>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Chemical</a:t>
            </a:r>
          </a:p>
        </p:txBody>
      </p:sp>
      <p:sp>
        <p:nvSpPr>
          <p:cNvPr id="12" name="TextBox 16">
            <a:extLst>
              <a:ext uri="{FF2B5EF4-FFF2-40B4-BE49-F238E27FC236}">
                <a16:creationId xmlns:a16="http://schemas.microsoft.com/office/drawing/2014/main" id="{BF248178-8599-EE4A-B086-FC4A3ED576A2}"/>
              </a:ext>
            </a:extLst>
          </p:cNvPr>
          <p:cNvSpPr txBox="1"/>
          <p:nvPr/>
        </p:nvSpPr>
        <p:spPr>
          <a:xfrm>
            <a:off x="4889371" y="4004629"/>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Biological</a:t>
            </a:r>
          </a:p>
        </p:txBody>
      </p:sp>
      <p:sp>
        <p:nvSpPr>
          <p:cNvPr id="13" name="TextBox 17">
            <a:extLst>
              <a:ext uri="{FF2B5EF4-FFF2-40B4-BE49-F238E27FC236}">
                <a16:creationId xmlns:a16="http://schemas.microsoft.com/office/drawing/2014/main" id="{7F651ABF-3FB0-F947-9578-C11DBE10E6FE}"/>
              </a:ext>
            </a:extLst>
          </p:cNvPr>
          <p:cNvSpPr txBox="1"/>
          <p:nvPr/>
        </p:nvSpPr>
        <p:spPr>
          <a:xfrm>
            <a:off x="6689571" y="4020503"/>
            <a:ext cx="121473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dirty="0">
                <a:solidFill>
                  <a:schemeClr val="bg1"/>
                </a:solidFill>
              </a:rPr>
              <a:t>Electrical</a:t>
            </a:r>
          </a:p>
        </p:txBody>
      </p:sp>
      <p:pic>
        <p:nvPicPr>
          <p:cNvPr id="14" name="Picture 13">
            <a:extLst>
              <a:ext uri="{FF2B5EF4-FFF2-40B4-BE49-F238E27FC236}">
                <a16:creationId xmlns:a16="http://schemas.microsoft.com/office/drawing/2014/main" id="{F5E00877-921F-1941-A912-FBA723312F2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42261" y="2468166"/>
            <a:ext cx="163404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211491-8F48-494D-A3B9-CB28D3E7EE5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507510" y="2468166"/>
            <a:ext cx="169422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picture containing drawing&#10;&#10;Description automatically generated">
            <a:extLst>
              <a:ext uri="{FF2B5EF4-FFF2-40B4-BE49-F238E27FC236}">
                <a16:creationId xmlns:a16="http://schemas.microsoft.com/office/drawing/2014/main" id="{6D5AFE0A-9A5C-4110-B753-11C0A19C820F}"/>
              </a:ext>
            </a:extLst>
          </p:cNvPr>
          <p:cNvPicPr>
            <a:picLocks noChangeAspect="1"/>
          </p:cNvPicPr>
          <p:nvPr/>
        </p:nvPicPr>
        <p:blipFill>
          <a:blip r:embed="rId11"/>
          <a:stretch>
            <a:fillRect/>
          </a:stretch>
        </p:blipFill>
        <p:spPr>
          <a:xfrm>
            <a:off x="4889371" y="2469029"/>
            <a:ext cx="1276350" cy="1438275"/>
          </a:xfrm>
          <a:prstGeom prst="rect">
            <a:avLst/>
          </a:prstGeom>
        </p:spPr>
      </p:pic>
      <p:pic>
        <p:nvPicPr>
          <p:cNvPr id="21" name="Picture 20" descr="A picture containing indoor, sitting, table, lit&#10;&#10;Description automatically generated">
            <a:extLst>
              <a:ext uri="{FF2B5EF4-FFF2-40B4-BE49-F238E27FC236}">
                <a16:creationId xmlns:a16="http://schemas.microsoft.com/office/drawing/2014/main" id="{69954062-B535-467A-B380-1F2F9D2090E0}"/>
              </a:ext>
            </a:extLst>
          </p:cNvPr>
          <p:cNvPicPr>
            <a:picLocks noChangeAspect="1"/>
          </p:cNvPicPr>
          <p:nvPr/>
        </p:nvPicPr>
        <p:blipFill>
          <a:blip r:embed="rId12"/>
          <a:stretch>
            <a:fillRect/>
          </a:stretch>
        </p:blipFill>
        <p:spPr>
          <a:xfrm>
            <a:off x="2963353" y="2468166"/>
            <a:ext cx="1495425" cy="1438275"/>
          </a:xfrm>
          <a:prstGeom prst="rect">
            <a:avLst/>
          </a:prstGeom>
        </p:spPr>
      </p:pic>
      <p:pic>
        <p:nvPicPr>
          <p:cNvPr id="8" name="Picture 7" descr="A car driving on a city street&#10;&#10;Description automatically generated">
            <a:extLst>
              <a:ext uri="{FF2B5EF4-FFF2-40B4-BE49-F238E27FC236}">
                <a16:creationId xmlns:a16="http://schemas.microsoft.com/office/drawing/2014/main" id="{61201132-606C-4D0C-8430-ACA807EA650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42334" y="2460321"/>
            <a:ext cx="2544000" cy="1908000"/>
          </a:xfrm>
          <a:prstGeom prst="rect">
            <a:avLst/>
          </a:prstGeom>
        </p:spPr>
      </p:pic>
      <p:pic>
        <p:nvPicPr>
          <p:cNvPr id="18" name="Picture Placeholder 33" descr="A picture containing grass, way, scene, road&#10;&#10;Description automatically generated">
            <a:extLst>
              <a:ext uri="{FF2B5EF4-FFF2-40B4-BE49-F238E27FC236}">
                <a16:creationId xmlns:a16="http://schemas.microsoft.com/office/drawing/2014/main" id="{25220F21-ADC7-4976-A93F-B6D2E0ADBAA8}"/>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5780094" y="2460321"/>
            <a:ext cx="3370928" cy="1908000"/>
          </a:xfrm>
          <a:prstGeom prst="rect">
            <a:avLst/>
          </a:prstGeom>
        </p:spPr>
      </p:pic>
      <p:sp>
        <p:nvSpPr>
          <p:cNvPr id="22" name="TextBox 21">
            <a:extLst>
              <a:ext uri="{FF2B5EF4-FFF2-40B4-BE49-F238E27FC236}">
                <a16:creationId xmlns:a16="http://schemas.microsoft.com/office/drawing/2014/main" id="{4B39C922-3200-4B8B-BF6E-DABDE779E4EE}"/>
              </a:ext>
            </a:extLst>
          </p:cNvPr>
          <p:cNvSpPr txBox="1"/>
          <p:nvPr/>
        </p:nvSpPr>
        <p:spPr>
          <a:xfrm>
            <a:off x="5780094" y="4357769"/>
            <a:ext cx="3888432" cy="215444"/>
          </a:xfrm>
          <a:prstGeom prst="rect">
            <a:avLst/>
          </a:prstGeom>
          <a:noFill/>
        </p:spPr>
        <p:txBody>
          <a:bodyPr wrap="square" rtlCol="0">
            <a:spAutoFit/>
          </a:bodyPr>
          <a:lstStyle/>
          <a:p>
            <a:r>
              <a:rPr lang="en-AU" sz="800" dirty="0">
                <a:solidFill>
                  <a:srgbClr val="00A1DE"/>
                </a:solidFill>
              </a:rPr>
              <a:t>Source: Regional Roads Victoria</a:t>
            </a:r>
          </a:p>
        </p:txBody>
      </p:sp>
      <p:sp>
        <p:nvSpPr>
          <p:cNvPr id="23" name="TextBox 22">
            <a:extLst>
              <a:ext uri="{FF2B5EF4-FFF2-40B4-BE49-F238E27FC236}">
                <a16:creationId xmlns:a16="http://schemas.microsoft.com/office/drawing/2014/main" id="{1BB5D601-4138-4441-9E0D-7FB9C3FDA9F7}"/>
              </a:ext>
            </a:extLst>
          </p:cNvPr>
          <p:cNvSpPr txBox="1"/>
          <p:nvPr/>
        </p:nvSpPr>
        <p:spPr>
          <a:xfrm>
            <a:off x="2801139" y="4357769"/>
            <a:ext cx="3888432" cy="215444"/>
          </a:xfrm>
          <a:prstGeom prst="rect">
            <a:avLst/>
          </a:prstGeom>
          <a:noFill/>
        </p:spPr>
        <p:txBody>
          <a:bodyPr wrap="square" rtlCol="0">
            <a:spAutoFit/>
          </a:bodyPr>
          <a:lstStyle/>
          <a:p>
            <a:r>
              <a:rPr lang="en-AU" sz="800" dirty="0">
                <a:solidFill>
                  <a:srgbClr val="00A1DE"/>
                </a:solidFill>
              </a:rPr>
              <a:t>Source: Centre for Automotive Safety Research</a:t>
            </a:r>
          </a:p>
        </p:txBody>
      </p:sp>
      <p:sp>
        <p:nvSpPr>
          <p:cNvPr id="20" name="Arrow: Chevron 19">
            <a:extLst>
              <a:ext uri="{FF2B5EF4-FFF2-40B4-BE49-F238E27FC236}">
                <a16:creationId xmlns:a16="http://schemas.microsoft.com/office/drawing/2014/main" id="{CE303B48-A054-4871-98A5-04206881C36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2_SNIP1_SLIDE_05_PARA_A">
            <a:hlinkClick r:id="" action="ppaction://media"/>
            <a:extLst>
              <a:ext uri="{FF2B5EF4-FFF2-40B4-BE49-F238E27FC236}">
                <a16:creationId xmlns:a16="http://schemas.microsoft.com/office/drawing/2014/main" id="{6ECF1BF1-1AB0-4B72-987B-52D18DE9563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88174" y="0"/>
            <a:ext cx="609600" cy="609600"/>
          </a:xfrm>
          <a:prstGeom prst="rect">
            <a:avLst/>
          </a:prstGeom>
        </p:spPr>
      </p:pic>
      <p:pic>
        <p:nvPicPr>
          <p:cNvPr id="6" name="TAC_MOD2_SNIP1_SLIDE_05_PARA_B">
            <a:hlinkClick r:id="" action="ppaction://media"/>
            <a:extLst>
              <a:ext uri="{FF2B5EF4-FFF2-40B4-BE49-F238E27FC236}">
                <a16:creationId xmlns:a16="http://schemas.microsoft.com/office/drawing/2014/main" id="{8D60BEDE-9DE6-48E3-B903-6DB69B30D2A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288174" y="656412"/>
            <a:ext cx="609600" cy="609600"/>
          </a:xfrm>
          <a:prstGeom prst="rect">
            <a:avLst/>
          </a:prstGeom>
        </p:spPr>
      </p:pic>
      <p:pic>
        <p:nvPicPr>
          <p:cNvPr id="7" name="TAC_MOD2_SNIP1_SLIDE_05_PARA_C">
            <a:hlinkClick r:id="" action="ppaction://media"/>
            <a:extLst>
              <a:ext uri="{FF2B5EF4-FFF2-40B4-BE49-F238E27FC236}">
                <a16:creationId xmlns:a16="http://schemas.microsoft.com/office/drawing/2014/main" id="{DC70D710-4A45-4B76-A0B4-ABEEAE2B231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288174" y="1314352"/>
            <a:ext cx="609600" cy="609600"/>
          </a:xfrm>
          <a:prstGeom prst="rect">
            <a:avLst/>
          </a:prstGeom>
        </p:spPr>
      </p:pic>
    </p:spTree>
    <p:extLst>
      <p:ext uri="{BB962C8B-B14F-4D97-AF65-F5344CB8AC3E}">
        <p14:creationId xmlns:p14="http://schemas.microsoft.com/office/powerpoint/2010/main" val="152797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30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30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 presetClass="mediacall" presetSubtype="0" fill="hold" nodeType="withEffect">
                                  <p:stCondLst>
                                    <p:cond delay="1000"/>
                                  </p:stCondLst>
                                  <p:childTnLst>
                                    <p:cmd type="call" cmd="playFrom(0.0)">
                                      <p:cBhvr>
                                        <p:cTn id="30" dur="16980" fill="hold"/>
                                        <p:tgtEl>
                                          <p:spTgt spid="2"/>
                                        </p:tgtEl>
                                      </p:cBhvr>
                                    </p:cmd>
                                  </p:childTnLst>
                                </p:cTn>
                              </p:par>
                            </p:childTnLst>
                          </p:cTn>
                        </p:par>
                        <p:par>
                          <p:cTn id="31" fill="hold">
                            <p:stCondLst>
                              <p:cond delay="17980"/>
                            </p:stCondLst>
                            <p:childTnLst>
                              <p:par>
                                <p:cTn id="32" presetID="3" presetClass="mediacall" presetSubtype="0" fill="hold" nodeType="afterEffect">
                                  <p:stCondLst>
                                    <p:cond delay="0"/>
                                  </p:stCondLst>
                                  <p:childTnLst>
                                    <p:cmd type="call" cmd="stop">
                                      <p:cBhvr>
                                        <p:cTn id="33" dur="1" fill="hold"/>
                                        <p:tgtEl>
                                          <p:spTgt spid="2"/>
                                        </p:tgtEl>
                                      </p:cBhvr>
                                    </p:cmd>
                                  </p:childTnLst>
                                </p:cTn>
                              </p:par>
                              <p:par>
                                <p:cTn id="34" presetID="10"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1"/>
                                        </p:tgtEl>
                                      </p:cBhvr>
                                    </p:animEffect>
                                    <p:set>
                                      <p:cBhvr>
                                        <p:cTn id="41" dur="1" fill="hold">
                                          <p:stCondLst>
                                            <p:cond delay="499"/>
                                          </p:stCondLst>
                                        </p:cTn>
                                        <p:tgtEl>
                                          <p:spTgt spid="2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ntr" presetSubtype="0" fill="hold" nodeType="withEffect">
                                  <p:stCondLst>
                                    <p:cond delay="50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par>
                                <p:cTn id="66" presetID="1" presetClass="mediacall" presetSubtype="0" fill="hold" nodeType="withEffect">
                                  <p:stCondLst>
                                    <p:cond delay="1000"/>
                                  </p:stCondLst>
                                  <p:childTnLst>
                                    <p:cmd type="call" cmd="playFrom(0.0)">
                                      <p:cBhvr>
                                        <p:cTn id="67" dur="30647" fill="hold"/>
                                        <p:tgtEl>
                                          <p:spTgt spid="6"/>
                                        </p:tgtEl>
                                      </p:cBhvr>
                                    </p:cmd>
                                  </p:childTnLst>
                                </p:cTn>
                              </p:par>
                            </p:childTnLst>
                          </p:cTn>
                        </p:par>
                        <p:par>
                          <p:cTn id="68" fill="hold">
                            <p:stCondLst>
                              <p:cond delay="31647"/>
                            </p:stCondLst>
                            <p:childTnLst>
                              <p:par>
                                <p:cTn id="69" presetID="3" presetClass="mediacall" presetSubtype="0" fill="hold" nodeType="afterEffect">
                                  <p:stCondLst>
                                    <p:cond delay="0"/>
                                  </p:stCondLst>
                                  <p:childTnLst>
                                    <p:cmd type="call" cmd="stop">
                                      <p:cBhvr>
                                        <p:cTn id="70" dur="1" fill="hold"/>
                                        <p:tgtEl>
                                          <p:spTgt spid="6"/>
                                        </p:tgtEl>
                                      </p:cBhvr>
                                    </p:cmd>
                                  </p:childTnLst>
                                </p:cTn>
                              </p:par>
                              <p:par>
                                <p:cTn id="71" presetID="10" presetClass="entr" presetSubtype="0" fill="hold" grpId="2"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fade">
                                      <p:cBhvr>
                                        <p:cTn id="81" dur="500"/>
                                        <p:tgtEl>
                                          <p:spTgt spid="22"/>
                                        </p:tgtEl>
                                      </p:cBhvr>
                                    </p:animEffect>
                                  </p:childTnLst>
                                </p:cTn>
                              </p:par>
                              <p:par>
                                <p:cTn id="82" presetID="10" presetClass="exit" presetSubtype="0" fill="hold" grpId="3" nodeType="withEffect">
                                  <p:stCondLst>
                                    <p:cond delay="0"/>
                                  </p:stCondLst>
                                  <p:childTnLst>
                                    <p:animEffect transition="out" filter="fade">
                                      <p:cBhvr>
                                        <p:cTn id="83" dur="500"/>
                                        <p:tgtEl>
                                          <p:spTgt spid="20"/>
                                        </p:tgtEl>
                                      </p:cBhvr>
                                    </p:animEffect>
                                    <p:set>
                                      <p:cBhvr>
                                        <p:cTn id="84" dur="1" fill="hold">
                                          <p:stCondLst>
                                            <p:cond delay="499"/>
                                          </p:stCondLst>
                                        </p:cTn>
                                        <p:tgtEl>
                                          <p:spTgt spid="20"/>
                                        </p:tgtEl>
                                        <p:attrNameLst>
                                          <p:attrName>style.visibility</p:attrName>
                                        </p:attrNameLst>
                                      </p:cBhvr>
                                      <p:to>
                                        <p:strVal val="hidden"/>
                                      </p:to>
                                    </p:set>
                                  </p:childTnLst>
                                </p:cTn>
                              </p:par>
                              <p:par>
                                <p:cTn id="85" presetID="1" presetClass="mediacall" presetSubtype="0" fill="hold" nodeType="withEffect">
                                  <p:stCondLst>
                                    <p:cond delay="1000"/>
                                  </p:stCondLst>
                                  <p:childTnLst>
                                    <p:cmd type="call" cmd="playFrom(0.0)">
                                      <p:cBhvr>
                                        <p:cTn id="86" dur="46767" fill="hold"/>
                                        <p:tgtEl>
                                          <p:spTgt spid="7"/>
                                        </p:tgtEl>
                                      </p:cBhvr>
                                    </p:cmd>
                                  </p:childTnLst>
                                </p:cTn>
                              </p:par>
                            </p:childTnLst>
                          </p:cTn>
                        </p:par>
                        <p:par>
                          <p:cTn id="87" fill="hold">
                            <p:stCondLst>
                              <p:cond delay="47767"/>
                            </p:stCondLst>
                            <p:childTnLst>
                              <p:par>
                                <p:cTn id="88" presetID="3" presetClass="mediacall" presetSubtype="0" fill="hold" nodeType="afterEffect">
                                  <p:stCondLst>
                                    <p:cond delay="0"/>
                                  </p:stCondLst>
                                  <p:childTnLst>
                                    <p:cmd type="call" cmd="stop">
                                      <p:cBhvr>
                                        <p:cTn id="89" dur="1" fill="hold"/>
                                        <p:tgtEl>
                                          <p:spTgt spid="7"/>
                                        </p:tgtEl>
                                      </p:cBhvr>
                                    </p:cmd>
                                  </p:childTnLst>
                                </p:cTn>
                              </p:par>
                              <p:par>
                                <p:cTn id="90" presetID="10" presetClass="entr" presetSubtype="0" fill="hold" grpId="4"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fade">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2"/>
                </p:tgtEl>
              </p:cMediaNode>
            </p:audio>
            <p:audio>
              <p:cMediaNode vol="80000">
                <p:cTn id="94" fill="hold" display="0">
                  <p:stCondLst>
                    <p:cond delay="indefinite"/>
                  </p:stCondLst>
                  <p:endCondLst>
                    <p:cond evt="onStopAudio" delay="0">
                      <p:tgtEl>
                        <p:sldTgt/>
                      </p:tgtEl>
                    </p:cond>
                  </p:endCondLst>
                </p:cTn>
                <p:tgtEl>
                  <p:spTgt spid="6"/>
                </p:tgtEl>
              </p:cMediaNode>
            </p:audio>
            <p:audio>
              <p:cMediaNode vol="80000">
                <p:cTn id="95" fill="hold" display="0">
                  <p:stCondLst>
                    <p:cond delay="indefinite"/>
                  </p:stCondLst>
                  <p:endCondLst>
                    <p:cond evt="onStopAudio" delay="0">
                      <p:tgtEl>
                        <p:sldTgt/>
                      </p:tgtEl>
                    </p:cond>
                  </p:endCondLst>
                </p:cTn>
                <p:tgtEl>
                  <p:spTgt spid="7"/>
                </p:tgtEl>
              </p:cMediaNode>
            </p:audio>
          </p:childTnLst>
        </p:cTn>
      </p:par>
    </p:tnLst>
    <p:bldLst>
      <p:bldP spid="10" grpId="0"/>
      <p:bldP spid="11" grpId="0"/>
      <p:bldP spid="11" grpId="1"/>
      <p:bldP spid="12" grpId="0"/>
      <p:bldP spid="12" grpId="1"/>
      <p:bldP spid="13" grpId="0"/>
      <p:bldP spid="13" grpId="1"/>
      <p:bldP spid="22" grpId="0"/>
      <p:bldP spid="23" grpId="0"/>
      <p:bldP spid="20" grpId="0" animBg="1"/>
      <p:bldP spid="20" grpId="1" animBg="1"/>
      <p:bldP spid="20" grpId="2" animBg="1"/>
      <p:bldP spid="20" grpId="3" animBg="1"/>
      <p:bldP spid="20" grpId="4"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C_MOD2_SNIP1_SLIDE_06_PARA_A">
            <a:hlinkClick r:id="" action="ppaction://media"/>
            <a:extLst>
              <a:ext uri="{FF2B5EF4-FFF2-40B4-BE49-F238E27FC236}">
                <a16:creationId xmlns:a16="http://schemas.microsoft.com/office/drawing/2014/main" id="{E93906B3-7FA4-4EA5-B874-6F703246858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9296400" y="0"/>
            <a:ext cx="609600" cy="609600"/>
          </a:xfrm>
        </p:spPr>
      </p:pic>
      <p:sp>
        <p:nvSpPr>
          <p:cNvPr id="40" name="Title 39">
            <a:extLst>
              <a:ext uri="{FF2B5EF4-FFF2-40B4-BE49-F238E27FC236}">
                <a16:creationId xmlns:a16="http://schemas.microsoft.com/office/drawing/2014/main" id="{28E39C37-5116-45E1-8E26-128F957DB4DA}"/>
              </a:ext>
            </a:extLst>
          </p:cNvPr>
          <p:cNvSpPr>
            <a:spLocks noGrp="1"/>
          </p:cNvSpPr>
          <p:nvPr>
            <p:ph type="title"/>
          </p:nvPr>
        </p:nvSpPr>
        <p:spPr/>
        <p:txBody>
          <a:bodyPr/>
          <a:lstStyle/>
          <a:p>
            <a:r>
              <a:rPr lang="en-AU" dirty="0"/>
              <a:t>Kinetic energy management model</a:t>
            </a:r>
          </a:p>
        </p:txBody>
      </p:sp>
      <p:sp>
        <p:nvSpPr>
          <p:cNvPr id="26" name="Footer Placeholder 3">
            <a:extLst>
              <a:ext uri="{FF2B5EF4-FFF2-40B4-BE49-F238E27FC236}">
                <a16:creationId xmlns:a16="http://schemas.microsoft.com/office/drawing/2014/main" id="{3C926C52-A7B3-844A-ACD6-C0944FE4A0A6}"/>
              </a:ext>
            </a:extLst>
          </p:cNvPr>
          <p:cNvSpPr>
            <a:spLocks noGrp="1"/>
          </p:cNvSpPr>
          <p:nvPr>
            <p:ph type="ftr" sz="quarter" idx="10"/>
          </p:nvPr>
        </p:nvSpPr>
        <p:spPr/>
        <p:txBody>
          <a:bodyPr/>
          <a:lstStyle/>
          <a:p>
            <a:r>
              <a:rPr lang="en-US" dirty="0"/>
              <a:t>Module 2, Snippet 1</a:t>
            </a:r>
          </a:p>
        </p:txBody>
      </p:sp>
      <p:sp>
        <p:nvSpPr>
          <p:cNvPr id="6" name="Slide Number Placeholder 5">
            <a:extLst>
              <a:ext uri="{FF2B5EF4-FFF2-40B4-BE49-F238E27FC236}">
                <a16:creationId xmlns:a16="http://schemas.microsoft.com/office/drawing/2014/main" id="{596BBCFC-C17E-8F4A-94B3-8539D3AB1691}"/>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13" name="Rectangle 12">
            <a:extLst>
              <a:ext uri="{FF2B5EF4-FFF2-40B4-BE49-F238E27FC236}">
                <a16:creationId xmlns:a16="http://schemas.microsoft.com/office/drawing/2014/main" id="{71A52CA1-8772-E447-AD4A-3B81C41024E9}"/>
              </a:ext>
            </a:extLst>
          </p:cNvPr>
          <p:cNvSpPr/>
          <p:nvPr/>
        </p:nvSpPr>
        <p:spPr>
          <a:xfrm>
            <a:off x="4427984" y="2950788"/>
            <a:ext cx="4392488" cy="592281"/>
          </a:xfrm>
          <a:prstGeom prst="rect">
            <a:avLst/>
          </a:prstGeom>
          <a:solidFill>
            <a:srgbClr val="00B0F0"/>
          </a:solidFill>
          <a:ln>
            <a:solidFill>
              <a:srgbClr val="00A1D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The user must be protected from harm</a:t>
            </a:r>
          </a:p>
        </p:txBody>
      </p:sp>
      <p:cxnSp>
        <p:nvCxnSpPr>
          <p:cNvPr id="14" name="Elbow Connector 13">
            <a:extLst>
              <a:ext uri="{FF2B5EF4-FFF2-40B4-BE49-F238E27FC236}">
                <a16:creationId xmlns:a16="http://schemas.microsoft.com/office/drawing/2014/main" id="{DEEF2F34-F001-7644-A830-2201B60002E3}"/>
              </a:ext>
            </a:extLst>
          </p:cNvPr>
          <p:cNvCxnSpPr>
            <a:cxnSpLocks/>
            <a:stCxn id="13" idx="1"/>
          </p:cNvCxnSpPr>
          <p:nvPr/>
        </p:nvCxnSpPr>
        <p:spPr>
          <a:xfrm rot="10800000" flipV="1">
            <a:off x="2481752" y="3246929"/>
            <a:ext cx="1946232" cy="426254"/>
          </a:xfrm>
          <a:prstGeom prst="bentConnector3">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D9BB1F4A-9646-9C48-9B9C-5E611BC1545E}"/>
              </a:ext>
            </a:extLst>
          </p:cNvPr>
          <p:cNvCxnSpPr>
            <a:cxnSpLocks/>
            <a:stCxn id="16" idx="1"/>
            <a:endCxn id="31" idx="5"/>
          </p:cNvCxnSpPr>
          <p:nvPr/>
        </p:nvCxnSpPr>
        <p:spPr>
          <a:xfrm rot="10800000" flipV="1">
            <a:off x="2660752" y="3984688"/>
            <a:ext cx="1767232" cy="335826"/>
          </a:xfrm>
          <a:prstGeom prst="bentConnector4">
            <a:avLst>
              <a:gd name="adj1" fmla="val 42840"/>
              <a:gd name="adj2" fmla="val 243425"/>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1D0B704-9690-AB4F-AB8B-DAFFC81122BF}"/>
              </a:ext>
            </a:extLst>
          </p:cNvPr>
          <p:cNvSpPr/>
          <p:nvPr/>
        </p:nvSpPr>
        <p:spPr>
          <a:xfrm>
            <a:off x="4427984" y="3642688"/>
            <a:ext cx="4392488" cy="684000"/>
          </a:xfrm>
          <a:prstGeom prst="rect">
            <a:avLst/>
          </a:prstGeom>
          <a:solidFill>
            <a:srgbClr val="00B0F0"/>
          </a:solidFill>
          <a:ln>
            <a:solidFill>
              <a:srgbClr val="00A1D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Layer 1: </a:t>
            </a:r>
            <a:br>
              <a:rPr lang="en-AU" dirty="0"/>
            </a:br>
            <a:r>
              <a:rPr lang="en-AU" dirty="0"/>
              <a:t>the human biomechanical tolerance to harm</a:t>
            </a:r>
          </a:p>
        </p:txBody>
      </p:sp>
      <p:cxnSp>
        <p:nvCxnSpPr>
          <p:cNvPr id="17" name="Elbow Connector 16">
            <a:extLst>
              <a:ext uri="{FF2B5EF4-FFF2-40B4-BE49-F238E27FC236}">
                <a16:creationId xmlns:a16="http://schemas.microsoft.com/office/drawing/2014/main" id="{423B33C7-968E-904C-B7D4-C9407C6674B9}"/>
              </a:ext>
            </a:extLst>
          </p:cNvPr>
          <p:cNvCxnSpPr>
            <a:cxnSpLocks/>
            <a:stCxn id="18" idx="1"/>
            <a:endCxn id="32" idx="7"/>
          </p:cNvCxnSpPr>
          <p:nvPr/>
        </p:nvCxnSpPr>
        <p:spPr>
          <a:xfrm rot="10800000" flipV="1">
            <a:off x="2813488" y="2509169"/>
            <a:ext cx="1614497" cy="436730"/>
          </a:xfrm>
          <a:prstGeom prst="bentConnector2">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1D8A482-0188-A64E-846F-3889D1D70DC8}"/>
              </a:ext>
            </a:extLst>
          </p:cNvPr>
          <p:cNvSpPr/>
          <p:nvPr/>
        </p:nvSpPr>
        <p:spPr>
          <a:xfrm>
            <a:off x="4427984" y="2167169"/>
            <a:ext cx="4392488" cy="684000"/>
          </a:xfrm>
          <a:prstGeom prst="rect">
            <a:avLst/>
          </a:prstGeom>
          <a:solidFill>
            <a:srgbClr val="00B0F0"/>
          </a:solidFill>
          <a:ln>
            <a:solidFill>
              <a:srgbClr val="00A1D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Layer 2: </a:t>
            </a:r>
            <a:br>
              <a:rPr lang="en-AU" dirty="0"/>
            </a:br>
            <a:r>
              <a:rPr lang="en-AU" dirty="0"/>
              <a:t>the transfer of kinetic energy to the user</a:t>
            </a:r>
          </a:p>
        </p:txBody>
      </p:sp>
      <p:cxnSp>
        <p:nvCxnSpPr>
          <p:cNvPr id="19" name="Elbow Connector 18">
            <a:extLst>
              <a:ext uri="{FF2B5EF4-FFF2-40B4-BE49-F238E27FC236}">
                <a16:creationId xmlns:a16="http://schemas.microsoft.com/office/drawing/2014/main" id="{5ADC9A01-EE4A-7843-9AD9-510C84AAC77E}"/>
              </a:ext>
            </a:extLst>
          </p:cNvPr>
          <p:cNvCxnSpPr>
            <a:cxnSpLocks/>
            <a:stCxn id="20" idx="1"/>
            <a:endCxn id="33" idx="5"/>
          </p:cNvCxnSpPr>
          <p:nvPr/>
        </p:nvCxnSpPr>
        <p:spPr>
          <a:xfrm rot="10800000">
            <a:off x="2966222" y="4625985"/>
            <a:ext cx="1461762" cy="142323"/>
          </a:xfrm>
          <a:prstGeom prst="bentConnector4">
            <a:avLst>
              <a:gd name="adj1" fmla="val 37016"/>
              <a:gd name="adj2" fmla="val -400919"/>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0F0D4B-F421-9C4A-BD2D-1A92CD56E85C}"/>
              </a:ext>
            </a:extLst>
          </p:cNvPr>
          <p:cNvSpPr/>
          <p:nvPr/>
        </p:nvSpPr>
        <p:spPr>
          <a:xfrm>
            <a:off x="4427984" y="4426307"/>
            <a:ext cx="4392488" cy="684000"/>
          </a:xfrm>
          <a:prstGeom prst="rect">
            <a:avLst/>
          </a:prstGeom>
          <a:solidFill>
            <a:srgbClr val="00B0F0"/>
          </a:solidFill>
          <a:ln>
            <a:solidFill>
              <a:srgbClr val="00A1D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Layer 3: </a:t>
            </a:r>
            <a:br>
              <a:rPr lang="en-AU" dirty="0"/>
            </a:br>
            <a:r>
              <a:rPr lang="en-AU" dirty="0"/>
              <a:t>the kinetic energy generated</a:t>
            </a:r>
          </a:p>
        </p:txBody>
      </p:sp>
      <p:cxnSp>
        <p:nvCxnSpPr>
          <p:cNvPr id="21" name="Elbow Connector 20">
            <a:extLst>
              <a:ext uri="{FF2B5EF4-FFF2-40B4-BE49-F238E27FC236}">
                <a16:creationId xmlns:a16="http://schemas.microsoft.com/office/drawing/2014/main" id="{6A6A1E32-ED02-8C45-9D18-3C11C90CBFB2}"/>
              </a:ext>
            </a:extLst>
          </p:cNvPr>
          <p:cNvCxnSpPr>
            <a:cxnSpLocks/>
            <a:stCxn id="22" idx="1"/>
            <a:endCxn id="34" idx="7"/>
          </p:cNvCxnSpPr>
          <p:nvPr/>
        </p:nvCxnSpPr>
        <p:spPr>
          <a:xfrm rot="10800000" flipV="1">
            <a:off x="3118958" y="1725549"/>
            <a:ext cx="1309027" cy="914879"/>
          </a:xfrm>
          <a:prstGeom prst="bentConnector2">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6D0CD3A-BA59-1E4F-87F1-E762C794E863}"/>
              </a:ext>
            </a:extLst>
          </p:cNvPr>
          <p:cNvSpPr/>
          <p:nvPr/>
        </p:nvSpPr>
        <p:spPr>
          <a:xfrm>
            <a:off x="4427984" y="1383550"/>
            <a:ext cx="4392488" cy="684000"/>
          </a:xfrm>
          <a:prstGeom prst="rect">
            <a:avLst/>
          </a:prstGeom>
          <a:solidFill>
            <a:srgbClr val="00B0F0"/>
          </a:solidFill>
          <a:ln>
            <a:solidFill>
              <a:srgbClr val="00B0F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Layer 4: </a:t>
            </a:r>
            <a:br>
              <a:rPr lang="en-AU" dirty="0"/>
            </a:br>
            <a:r>
              <a:rPr lang="en-AU" dirty="0"/>
              <a:t>risk of energy generation</a:t>
            </a:r>
          </a:p>
        </p:txBody>
      </p:sp>
      <p:cxnSp>
        <p:nvCxnSpPr>
          <p:cNvPr id="23" name="Elbow Connector 22">
            <a:extLst>
              <a:ext uri="{FF2B5EF4-FFF2-40B4-BE49-F238E27FC236}">
                <a16:creationId xmlns:a16="http://schemas.microsoft.com/office/drawing/2014/main" id="{35A5BE46-2BBB-7C40-9944-220833265A7A}"/>
              </a:ext>
            </a:extLst>
          </p:cNvPr>
          <p:cNvCxnSpPr>
            <a:cxnSpLocks/>
            <a:stCxn id="24" idx="1"/>
            <a:endCxn id="35" idx="5"/>
          </p:cNvCxnSpPr>
          <p:nvPr/>
        </p:nvCxnSpPr>
        <p:spPr>
          <a:xfrm rot="10800000">
            <a:off x="3271694" y="4931456"/>
            <a:ext cx="1156291" cy="620471"/>
          </a:xfrm>
          <a:prstGeom prst="bentConnector2">
            <a:avLst/>
          </a:prstGeom>
          <a:ln w="38100">
            <a:solidFill>
              <a:srgbClr val="00A1DE"/>
            </a:solidFill>
            <a:tailEnd type="oval"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19CF2C3F-15C4-2A40-9EDA-0E8BB4E8EA29}"/>
              </a:ext>
            </a:extLst>
          </p:cNvPr>
          <p:cNvSpPr/>
          <p:nvPr/>
        </p:nvSpPr>
        <p:spPr>
          <a:xfrm>
            <a:off x="4427984" y="5209926"/>
            <a:ext cx="4392488" cy="684000"/>
          </a:xfrm>
          <a:prstGeom prst="rect">
            <a:avLst/>
          </a:prstGeom>
          <a:solidFill>
            <a:srgbClr val="00B0F0"/>
          </a:solidFill>
          <a:ln>
            <a:solidFill>
              <a:srgbClr val="00A1DE"/>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Layer 5: </a:t>
            </a:r>
            <a:br>
              <a:rPr lang="en-AU" dirty="0"/>
            </a:br>
            <a:r>
              <a:rPr lang="en-AU" dirty="0"/>
              <a:t>exposure to energy sources</a:t>
            </a:r>
          </a:p>
        </p:txBody>
      </p:sp>
      <p:sp>
        <p:nvSpPr>
          <p:cNvPr id="25" name="TextBox 24">
            <a:extLst>
              <a:ext uri="{FF2B5EF4-FFF2-40B4-BE49-F238E27FC236}">
                <a16:creationId xmlns:a16="http://schemas.microsoft.com/office/drawing/2014/main" id="{CC0AE827-6C53-4D48-98AD-87948BD934B2}"/>
              </a:ext>
            </a:extLst>
          </p:cNvPr>
          <p:cNvSpPr txBox="1"/>
          <p:nvPr/>
        </p:nvSpPr>
        <p:spPr>
          <a:xfrm>
            <a:off x="347864" y="5758520"/>
            <a:ext cx="3888432" cy="215444"/>
          </a:xfrm>
          <a:prstGeom prst="rect">
            <a:avLst/>
          </a:prstGeom>
          <a:noFill/>
        </p:spPr>
        <p:txBody>
          <a:bodyPr wrap="square" rtlCol="0">
            <a:spAutoFit/>
          </a:bodyPr>
          <a:lstStyle/>
          <a:p>
            <a:r>
              <a:rPr lang="en-AU" sz="800" dirty="0">
                <a:solidFill>
                  <a:srgbClr val="00A1DE"/>
                </a:solidFill>
              </a:rPr>
              <a:t>Source: based on </a:t>
            </a:r>
            <a:r>
              <a:rPr lang="en-AU" sz="800" dirty="0" err="1">
                <a:solidFill>
                  <a:srgbClr val="00A1DE"/>
                </a:solidFill>
              </a:rPr>
              <a:t>Corben</a:t>
            </a:r>
            <a:r>
              <a:rPr lang="en-AU" sz="800" dirty="0">
                <a:solidFill>
                  <a:srgbClr val="00A1DE"/>
                </a:solidFill>
              </a:rPr>
              <a:t> et al (2010)</a:t>
            </a:r>
          </a:p>
        </p:txBody>
      </p:sp>
      <p:grpSp>
        <p:nvGrpSpPr>
          <p:cNvPr id="28" name="Group 4">
            <a:extLst>
              <a:ext uri="{FF2B5EF4-FFF2-40B4-BE49-F238E27FC236}">
                <a16:creationId xmlns:a16="http://schemas.microsoft.com/office/drawing/2014/main" id="{FFB58024-2D98-40AB-B1F4-54C43A50006B}"/>
              </a:ext>
            </a:extLst>
          </p:cNvPr>
          <p:cNvGrpSpPr>
            <a:grpSpLocks noChangeAspect="1"/>
          </p:cNvGrpSpPr>
          <p:nvPr/>
        </p:nvGrpSpPr>
        <p:grpSpPr bwMode="auto">
          <a:xfrm>
            <a:off x="1738196" y="2941330"/>
            <a:ext cx="645765" cy="1499415"/>
            <a:chOff x="111488088" y="106848697"/>
            <a:chExt cx="1768897" cy="4101586"/>
          </a:xfrm>
        </p:grpSpPr>
        <p:sp>
          <p:nvSpPr>
            <p:cNvPr id="29" name="Freeform 5">
              <a:extLst>
                <a:ext uri="{FF2B5EF4-FFF2-40B4-BE49-F238E27FC236}">
                  <a16:creationId xmlns:a16="http://schemas.microsoft.com/office/drawing/2014/main" id="{9FE237EC-DCB2-4A6D-A685-734FC73AB2AA}"/>
                </a:ext>
              </a:extLst>
            </p:cNvPr>
            <p:cNvSpPr>
              <a:spLocks noChangeAspect="1"/>
            </p:cNvSpPr>
            <p:nvPr/>
          </p:nvSpPr>
          <p:spPr bwMode="auto">
            <a:xfrm>
              <a:off x="111496016" y="106848697"/>
              <a:ext cx="1760969" cy="4101586"/>
            </a:xfrm>
            <a:custGeom>
              <a:avLst/>
              <a:gdLst>
                <a:gd name="T0" fmla="*/ 681836 w 1760969"/>
                <a:gd name="T1" fmla="*/ 67391 h 4101586"/>
                <a:gd name="T2" fmla="*/ 779619 w 1760969"/>
                <a:gd name="T3" fmla="*/ 9250 h 4101586"/>
                <a:gd name="T4" fmla="*/ 893258 w 1760969"/>
                <a:gd name="T5" fmla="*/ 3964 h 4101586"/>
                <a:gd name="T6" fmla="*/ 1035968 w 1760969"/>
                <a:gd name="T7" fmla="*/ 99104 h 4101586"/>
                <a:gd name="T8" fmla="*/ 1080895 w 1760969"/>
                <a:gd name="T9" fmla="*/ 286741 h 4101586"/>
                <a:gd name="T10" fmla="*/ 1067681 w 1760969"/>
                <a:gd name="T11" fmla="*/ 545733 h 4101586"/>
                <a:gd name="T12" fmla="*/ 1199820 w 1760969"/>
                <a:gd name="T13" fmla="*/ 648801 h 4101586"/>
                <a:gd name="T14" fmla="*/ 1345172 w 1760969"/>
                <a:gd name="T15" fmla="*/ 730727 h 4101586"/>
                <a:gd name="T16" fmla="*/ 1445598 w 1760969"/>
                <a:gd name="T17" fmla="*/ 928935 h 4101586"/>
                <a:gd name="T18" fmla="*/ 1548666 w 1760969"/>
                <a:gd name="T19" fmla="*/ 1267211 h 4101586"/>
                <a:gd name="T20" fmla="*/ 1641163 w 1760969"/>
                <a:gd name="T21" fmla="*/ 1539416 h 4101586"/>
                <a:gd name="T22" fmla="*/ 1715161 w 1760969"/>
                <a:gd name="T23" fmla="*/ 1946404 h 4101586"/>
                <a:gd name="T24" fmla="*/ 1757445 w 1760969"/>
                <a:gd name="T25" fmla="*/ 2266179 h 4101586"/>
                <a:gd name="T26" fmla="*/ 1691376 w 1760969"/>
                <a:gd name="T27" fmla="*/ 2358676 h 4101586"/>
                <a:gd name="T28" fmla="*/ 1633235 w 1760969"/>
                <a:gd name="T29" fmla="*/ 2393032 h 4101586"/>
                <a:gd name="T30" fmla="*/ 1604164 w 1760969"/>
                <a:gd name="T31" fmla="*/ 2348105 h 4101586"/>
                <a:gd name="T32" fmla="*/ 1609450 w 1760969"/>
                <a:gd name="T33" fmla="*/ 2168397 h 4101586"/>
                <a:gd name="T34" fmla="*/ 1575094 w 1760969"/>
                <a:gd name="T35" fmla="*/ 2197467 h 4101586"/>
                <a:gd name="T36" fmla="*/ 1532809 w 1760969"/>
                <a:gd name="T37" fmla="*/ 2266179 h 4101586"/>
                <a:gd name="T38" fmla="*/ 1569808 w 1760969"/>
                <a:gd name="T39" fmla="*/ 2015116 h 4101586"/>
                <a:gd name="T40" fmla="*/ 1577737 w 1760969"/>
                <a:gd name="T41" fmla="*/ 1838050 h 4101586"/>
                <a:gd name="T42" fmla="*/ 1435027 w 1760969"/>
                <a:gd name="T43" fmla="*/ 1584343 h 4101586"/>
                <a:gd name="T44" fmla="*/ 1427098 w 1760969"/>
                <a:gd name="T45" fmla="*/ 1452205 h 4101586"/>
                <a:gd name="T46" fmla="*/ 1321387 w 1760969"/>
                <a:gd name="T47" fmla="*/ 1240783 h 4101586"/>
                <a:gd name="T48" fmla="*/ 1260604 w 1760969"/>
                <a:gd name="T49" fmla="*/ 1203784 h 4101586"/>
                <a:gd name="T50" fmla="*/ 1164027 w 1760969"/>
                <a:gd name="T51" fmla="*/ 1502417 h 4101586"/>
                <a:gd name="T52" fmla="*/ 1194534 w 1760969"/>
                <a:gd name="T53" fmla="*/ 1845978 h 4101586"/>
                <a:gd name="T54" fmla="*/ 1191892 w 1760969"/>
                <a:gd name="T55" fmla="*/ 2504029 h 4101586"/>
                <a:gd name="T56" fmla="*/ 1263246 w 1760969"/>
                <a:gd name="T57" fmla="*/ 2963872 h 4101586"/>
                <a:gd name="T58" fmla="*/ 1231533 w 1760969"/>
                <a:gd name="T59" fmla="*/ 3407858 h 4101586"/>
                <a:gd name="T60" fmla="*/ 1244747 w 1760969"/>
                <a:gd name="T61" fmla="*/ 3888843 h 4101586"/>
                <a:gd name="T62" fmla="*/ 1228890 w 1760969"/>
                <a:gd name="T63" fmla="*/ 3994554 h 4101586"/>
                <a:gd name="T64" fmla="*/ 1065038 w 1760969"/>
                <a:gd name="T65" fmla="*/ 4087051 h 4101586"/>
                <a:gd name="T66" fmla="*/ 853616 w 1760969"/>
                <a:gd name="T67" fmla="*/ 4079123 h 4101586"/>
                <a:gd name="T68" fmla="*/ 1001612 w 1760969"/>
                <a:gd name="T69" fmla="*/ 3925842 h 4101586"/>
                <a:gd name="T70" fmla="*/ 1088823 w 1760969"/>
                <a:gd name="T71" fmla="*/ 3732919 h 4101586"/>
                <a:gd name="T72" fmla="*/ 1035968 w 1760969"/>
                <a:gd name="T73" fmla="*/ 3220221 h 4101586"/>
                <a:gd name="T74" fmla="*/ 961970 w 1760969"/>
                <a:gd name="T75" fmla="*/ 2932158 h 4101586"/>
                <a:gd name="T76" fmla="*/ 938185 w 1760969"/>
                <a:gd name="T77" fmla="*/ 2813234 h 4101586"/>
                <a:gd name="T78" fmla="*/ 843045 w 1760969"/>
                <a:gd name="T79" fmla="*/ 2485530 h 4101586"/>
                <a:gd name="T80" fmla="*/ 813975 w 1760969"/>
                <a:gd name="T81" fmla="*/ 2662595 h 4101586"/>
                <a:gd name="T82" fmla="*/ 803404 w 1760969"/>
                <a:gd name="T83" fmla="*/ 2879303 h 4101586"/>
                <a:gd name="T84" fmla="*/ 795475 w 1760969"/>
                <a:gd name="T85" fmla="*/ 3291576 h 4101586"/>
                <a:gd name="T86" fmla="*/ 769048 w 1760969"/>
                <a:gd name="T87" fmla="*/ 3817488 h 4101586"/>
                <a:gd name="T88" fmla="*/ 697693 w 1760969"/>
                <a:gd name="T89" fmla="*/ 3949627 h 4101586"/>
                <a:gd name="T90" fmla="*/ 507413 w 1760969"/>
                <a:gd name="T91" fmla="*/ 3983983 h 4101586"/>
                <a:gd name="T92" fmla="*/ 311848 w 1760969"/>
                <a:gd name="T93" fmla="*/ 4002482 h 4101586"/>
                <a:gd name="T94" fmla="*/ 391131 w 1760969"/>
                <a:gd name="T95" fmla="*/ 3912628 h 4101586"/>
                <a:gd name="T96" fmla="*/ 586696 w 1760969"/>
                <a:gd name="T97" fmla="*/ 3738205 h 4101586"/>
                <a:gd name="T98" fmla="*/ 544412 w 1760969"/>
                <a:gd name="T99" fmla="*/ 3140938 h 4101586"/>
                <a:gd name="T100" fmla="*/ 515341 w 1760969"/>
                <a:gd name="T101" fmla="*/ 2876660 h 4101586"/>
                <a:gd name="T102" fmla="*/ 504770 w 1760969"/>
                <a:gd name="T103" fmla="*/ 2517243 h 4101586"/>
                <a:gd name="T104" fmla="*/ 539126 w 1760969"/>
                <a:gd name="T105" fmla="*/ 1914690 h 4101586"/>
                <a:gd name="T106" fmla="*/ 562911 w 1760969"/>
                <a:gd name="T107" fmla="*/ 1679483 h 4101586"/>
                <a:gd name="T108" fmla="*/ 573482 w 1760969"/>
                <a:gd name="T109" fmla="*/ 1401992 h 4101586"/>
                <a:gd name="T110" fmla="*/ 385845 w 1760969"/>
                <a:gd name="T111" fmla="*/ 1705911 h 4101586"/>
                <a:gd name="T112" fmla="*/ 161209 w 1760969"/>
                <a:gd name="T113" fmla="*/ 1972831 h 4101586"/>
                <a:gd name="T114" fmla="*/ 121568 w 1760969"/>
                <a:gd name="T115" fmla="*/ 2168397 h 4101586"/>
                <a:gd name="T116" fmla="*/ 147996 w 1760969"/>
                <a:gd name="T117" fmla="*/ 2292607 h 4101586"/>
                <a:gd name="T118" fmla="*/ 113639 w 1760969"/>
                <a:gd name="T119" fmla="*/ 2308464 h 4101586"/>
                <a:gd name="T120" fmla="*/ 71355 w 1760969"/>
                <a:gd name="T121" fmla="*/ 2300535 h 4101586"/>
                <a:gd name="T122" fmla="*/ 58141 w 1760969"/>
                <a:gd name="T123" fmla="*/ 2348105 h 4101586"/>
                <a:gd name="T124" fmla="*/ 7929 w 1760969"/>
                <a:gd name="T125" fmla="*/ 2350748 h 410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0969" h="4101586">
                  <a:moveTo>
                    <a:pt x="644837" y="159888"/>
                  </a:moveTo>
                  <a:cubicBezTo>
                    <a:pt x="645718" y="145132"/>
                    <a:pt x="646599" y="130377"/>
                    <a:pt x="652766" y="114961"/>
                  </a:cubicBezTo>
                  <a:cubicBezTo>
                    <a:pt x="658933" y="99545"/>
                    <a:pt x="670384" y="80605"/>
                    <a:pt x="681836" y="67391"/>
                  </a:cubicBezTo>
                  <a:cubicBezTo>
                    <a:pt x="693288" y="54177"/>
                    <a:pt x="711347" y="43606"/>
                    <a:pt x="721478" y="35678"/>
                  </a:cubicBezTo>
                  <a:cubicBezTo>
                    <a:pt x="731609" y="27750"/>
                    <a:pt x="732930" y="24226"/>
                    <a:pt x="742620" y="19821"/>
                  </a:cubicBezTo>
                  <a:cubicBezTo>
                    <a:pt x="752310" y="15416"/>
                    <a:pt x="767286" y="12333"/>
                    <a:pt x="779619" y="9250"/>
                  </a:cubicBezTo>
                  <a:cubicBezTo>
                    <a:pt x="791952" y="6167"/>
                    <a:pt x="804285" y="2642"/>
                    <a:pt x="816618" y="1321"/>
                  </a:cubicBezTo>
                  <a:cubicBezTo>
                    <a:pt x="828951" y="0"/>
                    <a:pt x="840843" y="881"/>
                    <a:pt x="853616" y="1321"/>
                  </a:cubicBezTo>
                  <a:cubicBezTo>
                    <a:pt x="866389" y="1761"/>
                    <a:pt x="878282" y="881"/>
                    <a:pt x="893258" y="3964"/>
                  </a:cubicBezTo>
                  <a:cubicBezTo>
                    <a:pt x="908234" y="7047"/>
                    <a:pt x="926734" y="11452"/>
                    <a:pt x="943471" y="19821"/>
                  </a:cubicBezTo>
                  <a:cubicBezTo>
                    <a:pt x="960208" y="28190"/>
                    <a:pt x="978267" y="40963"/>
                    <a:pt x="993683" y="54177"/>
                  </a:cubicBezTo>
                  <a:cubicBezTo>
                    <a:pt x="1009099" y="67391"/>
                    <a:pt x="1023195" y="78402"/>
                    <a:pt x="1035968" y="99104"/>
                  </a:cubicBezTo>
                  <a:cubicBezTo>
                    <a:pt x="1048741" y="119806"/>
                    <a:pt x="1061515" y="155923"/>
                    <a:pt x="1070324" y="178387"/>
                  </a:cubicBezTo>
                  <a:cubicBezTo>
                    <a:pt x="1079133" y="200851"/>
                    <a:pt x="1087061" y="215827"/>
                    <a:pt x="1088823" y="233886"/>
                  </a:cubicBezTo>
                  <a:cubicBezTo>
                    <a:pt x="1090585" y="251945"/>
                    <a:pt x="1085740" y="264718"/>
                    <a:pt x="1080895" y="286741"/>
                  </a:cubicBezTo>
                  <a:cubicBezTo>
                    <a:pt x="1076050" y="308764"/>
                    <a:pt x="1064158" y="338275"/>
                    <a:pt x="1059753" y="366024"/>
                  </a:cubicBezTo>
                  <a:cubicBezTo>
                    <a:pt x="1055348" y="393773"/>
                    <a:pt x="1053146" y="423285"/>
                    <a:pt x="1054467" y="453236"/>
                  </a:cubicBezTo>
                  <a:cubicBezTo>
                    <a:pt x="1055788" y="483187"/>
                    <a:pt x="1061074" y="521948"/>
                    <a:pt x="1067681" y="545733"/>
                  </a:cubicBezTo>
                  <a:cubicBezTo>
                    <a:pt x="1074288" y="569518"/>
                    <a:pt x="1081776" y="582732"/>
                    <a:pt x="1094109" y="595946"/>
                  </a:cubicBezTo>
                  <a:cubicBezTo>
                    <a:pt x="1106442" y="609160"/>
                    <a:pt x="1124061" y="616207"/>
                    <a:pt x="1141679" y="625016"/>
                  </a:cubicBezTo>
                  <a:cubicBezTo>
                    <a:pt x="1159297" y="633825"/>
                    <a:pt x="1180440" y="639551"/>
                    <a:pt x="1199820" y="648801"/>
                  </a:cubicBezTo>
                  <a:cubicBezTo>
                    <a:pt x="1219200" y="658051"/>
                    <a:pt x="1241664" y="669944"/>
                    <a:pt x="1257961" y="680515"/>
                  </a:cubicBezTo>
                  <a:cubicBezTo>
                    <a:pt x="1274258" y="691086"/>
                    <a:pt x="1283067" y="703859"/>
                    <a:pt x="1297602" y="712228"/>
                  </a:cubicBezTo>
                  <a:cubicBezTo>
                    <a:pt x="1312137" y="720597"/>
                    <a:pt x="1331518" y="721037"/>
                    <a:pt x="1345172" y="730727"/>
                  </a:cubicBezTo>
                  <a:cubicBezTo>
                    <a:pt x="1358826" y="740417"/>
                    <a:pt x="1366756" y="751870"/>
                    <a:pt x="1379529" y="770369"/>
                  </a:cubicBezTo>
                  <a:cubicBezTo>
                    <a:pt x="1392302" y="788868"/>
                    <a:pt x="1410802" y="815296"/>
                    <a:pt x="1421813" y="841724"/>
                  </a:cubicBezTo>
                  <a:cubicBezTo>
                    <a:pt x="1432824" y="868152"/>
                    <a:pt x="1441193" y="902067"/>
                    <a:pt x="1445598" y="928935"/>
                  </a:cubicBezTo>
                  <a:cubicBezTo>
                    <a:pt x="1450003" y="955803"/>
                    <a:pt x="1440753" y="970339"/>
                    <a:pt x="1448241" y="1002933"/>
                  </a:cubicBezTo>
                  <a:cubicBezTo>
                    <a:pt x="1455729" y="1035527"/>
                    <a:pt x="1473787" y="1080455"/>
                    <a:pt x="1490525" y="1124501"/>
                  </a:cubicBezTo>
                  <a:cubicBezTo>
                    <a:pt x="1507263" y="1168547"/>
                    <a:pt x="1534571" y="1232855"/>
                    <a:pt x="1548666" y="1267211"/>
                  </a:cubicBezTo>
                  <a:cubicBezTo>
                    <a:pt x="1562761" y="1301567"/>
                    <a:pt x="1564523" y="1303328"/>
                    <a:pt x="1575094" y="1330637"/>
                  </a:cubicBezTo>
                  <a:cubicBezTo>
                    <a:pt x="1585665" y="1357946"/>
                    <a:pt x="1601082" y="1396267"/>
                    <a:pt x="1612093" y="1431063"/>
                  </a:cubicBezTo>
                  <a:cubicBezTo>
                    <a:pt x="1623104" y="1465859"/>
                    <a:pt x="1631033" y="1496251"/>
                    <a:pt x="1641163" y="1539416"/>
                  </a:cubicBezTo>
                  <a:cubicBezTo>
                    <a:pt x="1651293" y="1582581"/>
                    <a:pt x="1664067" y="1641603"/>
                    <a:pt x="1672876" y="1690054"/>
                  </a:cubicBezTo>
                  <a:cubicBezTo>
                    <a:pt x="1681685" y="1738505"/>
                    <a:pt x="1686972" y="1787396"/>
                    <a:pt x="1694019" y="1830121"/>
                  </a:cubicBezTo>
                  <a:cubicBezTo>
                    <a:pt x="1701066" y="1872846"/>
                    <a:pt x="1705471" y="1901036"/>
                    <a:pt x="1715161" y="1946404"/>
                  </a:cubicBezTo>
                  <a:cubicBezTo>
                    <a:pt x="1724851" y="1991772"/>
                    <a:pt x="1744672" y="2056519"/>
                    <a:pt x="1752160" y="2102327"/>
                  </a:cubicBezTo>
                  <a:cubicBezTo>
                    <a:pt x="1759648" y="2148135"/>
                    <a:pt x="1759207" y="2193943"/>
                    <a:pt x="1760088" y="2221252"/>
                  </a:cubicBezTo>
                  <a:cubicBezTo>
                    <a:pt x="1760969" y="2248561"/>
                    <a:pt x="1760528" y="2256489"/>
                    <a:pt x="1757445" y="2266179"/>
                  </a:cubicBezTo>
                  <a:cubicBezTo>
                    <a:pt x="1754362" y="2275869"/>
                    <a:pt x="1748636" y="2270143"/>
                    <a:pt x="1741589" y="2279393"/>
                  </a:cubicBezTo>
                  <a:cubicBezTo>
                    <a:pt x="1734542" y="2288643"/>
                    <a:pt x="1723530" y="2308464"/>
                    <a:pt x="1715161" y="2321678"/>
                  </a:cubicBezTo>
                  <a:cubicBezTo>
                    <a:pt x="1706792" y="2334892"/>
                    <a:pt x="1699304" y="2349867"/>
                    <a:pt x="1691376" y="2358676"/>
                  </a:cubicBezTo>
                  <a:cubicBezTo>
                    <a:pt x="1683448" y="2367485"/>
                    <a:pt x="1673757" y="2367045"/>
                    <a:pt x="1667591" y="2374533"/>
                  </a:cubicBezTo>
                  <a:cubicBezTo>
                    <a:pt x="1661425" y="2382021"/>
                    <a:pt x="1660103" y="2400521"/>
                    <a:pt x="1654377" y="2403604"/>
                  </a:cubicBezTo>
                  <a:cubicBezTo>
                    <a:pt x="1648651" y="2406687"/>
                    <a:pt x="1639401" y="2396996"/>
                    <a:pt x="1633235" y="2393032"/>
                  </a:cubicBezTo>
                  <a:cubicBezTo>
                    <a:pt x="1627069" y="2389068"/>
                    <a:pt x="1623104" y="2384223"/>
                    <a:pt x="1617378" y="2379819"/>
                  </a:cubicBezTo>
                  <a:cubicBezTo>
                    <a:pt x="1611652" y="2375415"/>
                    <a:pt x="1601081" y="2371891"/>
                    <a:pt x="1598879" y="2366605"/>
                  </a:cubicBezTo>
                  <a:cubicBezTo>
                    <a:pt x="1596677" y="2361319"/>
                    <a:pt x="1601962" y="2360878"/>
                    <a:pt x="1604164" y="2348105"/>
                  </a:cubicBezTo>
                  <a:cubicBezTo>
                    <a:pt x="1606366" y="2335332"/>
                    <a:pt x="1610331" y="2313309"/>
                    <a:pt x="1612093" y="2289964"/>
                  </a:cubicBezTo>
                  <a:cubicBezTo>
                    <a:pt x="1613855" y="2266619"/>
                    <a:pt x="1615175" y="2228299"/>
                    <a:pt x="1614735" y="2208038"/>
                  </a:cubicBezTo>
                  <a:cubicBezTo>
                    <a:pt x="1614295" y="2187777"/>
                    <a:pt x="1613854" y="2177206"/>
                    <a:pt x="1609450" y="2168397"/>
                  </a:cubicBezTo>
                  <a:cubicBezTo>
                    <a:pt x="1605046" y="2159588"/>
                    <a:pt x="1593153" y="2153421"/>
                    <a:pt x="1588308" y="2155183"/>
                  </a:cubicBezTo>
                  <a:cubicBezTo>
                    <a:pt x="1583463" y="2156945"/>
                    <a:pt x="1582581" y="2171921"/>
                    <a:pt x="1580379" y="2178968"/>
                  </a:cubicBezTo>
                  <a:cubicBezTo>
                    <a:pt x="1578177" y="2186015"/>
                    <a:pt x="1578177" y="2182932"/>
                    <a:pt x="1575094" y="2197467"/>
                  </a:cubicBezTo>
                  <a:cubicBezTo>
                    <a:pt x="1572011" y="2212002"/>
                    <a:pt x="1566725" y="2252084"/>
                    <a:pt x="1561880" y="2266179"/>
                  </a:cubicBezTo>
                  <a:cubicBezTo>
                    <a:pt x="1557035" y="2280274"/>
                    <a:pt x="1550868" y="2282036"/>
                    <a:pt x="1546023" y="2282036"/>
                  </a:cubicBezTo>
                  <a:cubicBezTo>
                    <a:pt x="1541178" y="2282036"/>
                    <a:pt x="1535011" y="2278071"/>
                    <a:pt x="1532809" y="2266179"/>
                  </a:cubicBezTo>
                  <a:cubicBezTo>
                    <a:pt x="1530607" y="2254287"/>
                    <a:pt x="1530607" y="2236228"/>
                    <a:pt x="1532809" y="2210681"/>
                  </a:cubicBezTo>
                  <a:cubicBezTo>
                    <a:pt x="1535011" y="2185134"/>
                    <a:pt x="1539856" y="2145492"/>
                    <a:pt x="1546023" y="2112898"/>
                  </a:cubicBezTo>
                  <a:cubicBezTo>
                    <a:pt x="1552190" y="2080304"/>
                    <a:pt x="1563642" y="2040663"/>
                    <a:pt x="1569808" y="2015116"/>
                  </a:cubicBezTo>
                  <a:cubicBezTo>
                    <a:pt x="1575974" y="1989569"/>
                    <a:pt x="1579058" y="1977236"/>
                    <a:pt x="1583022" y="1959617"/>
                  </a:cubicBezTo>
                  <a:cubicBezTo>
                    <a:pt x="1586986" y="1941998"/>
                    <a:pt x="1594474" y="1929666"/>
                    <a:pt x="1593593" y="1909405"/>
                  </a:cubicBezTo>
                  <a:cubicBezTo>
                    <a:pt x="1592712" y="1889144"/>
                    <a:pt x="1589630" y="1864918"/>
                    <a:pt x="1577737" y="1838050"/>
                  </a:cubicBezTo>
                  <a:cubicBezTo>
                    <a:pt x="1565844" y="1811182"/>
                    <a:pt x="1540297" y="1779468"/>
                    <a:pt x="1522238" y="1748195"/>
                  </a:cubicBezTo>
                  <a:cubicBezTo>
                    <a:pt x="1504179" y="1716922"/>
                    <a:pt x="1483918" y="1677722"/>
                    <a:pt x="1469383" y="1650413"/>
                  </a:cubicBezTo>
                  <a:cubicBezTo>
                    <a:pt x="1454848" y="1623104"/>
                    <a:pt x="1442074" y="1603283"/>
                    <a:pt x="1435027" y="1584343"/>
                  </a:cubicBezTo>
                  <a:cubicBezTo>
                    <a:pt x="1427980" y="1565403"/>
                    <a:pt x="1426658" y="1552630"/>
                    <a:pt x="1427098" y="1536774"/>
                  </a:cubicBezTo>
                  <a:cubicBezTo>
                    <a:pt x="1427538" y="1520918"/>
                    <a:pt x="1437670" y="1503299"/>
                    <a:pt x="1437670" y="1489204"/>
                  </a:cubicBezTo>
                  <a:cubicBezTo>
                    <a:pt x="1437670" y="1475109"/>
                    <a:pt x="1431943" y="1461895"/>
                    <a:pt x="1427098" y="1452205"/>
                  </a:cubicBezTo>
                  <a:cubicBezTo>
                    <a:pt x="1422253" y="1442515"/>
                    <a:pt x="1419170" y="1450443"/>
                    <a:pt x="1408599" y="1431063"/>
                  </a:cubicBezTo>
                  <a:cubicBezTo>
                    <a:pt x="1398028" y="1411683"/>
                    <a:pt x="1378207" y="1367636"/>
                    <a:pt x="1363672" y="1335923"/>
                  </a:cubicBezTo>
                  <a:cubicBezTo>
                    <a:pt x="1349137" y="1304210"/>
                    <a:pt x="1335041" y="1267651"/>
                    <a:pt x="1321387" y="1240783"/>
                  </a:cubicBezTo>
                  <a:cubicBezTo>
                    <a:pt x="1307733" y="1213915"/>
                    <a:pt x="1290555" y="1188367"/>
                    <a:pt x="1281746" y="1174713"/>
                  </a:cubicBezTo>
                  <a:cubicBezTo>
                    <a:pt x="1272937" y="1161059"/>
                    <a:pt x="1272056" y="1154012"/>
                    <a:pt x="1268532" y="1158857"/>
                  </a:cubicBezTo>
                  <a:cubicBezTo>
                    <a:pt x="1265008" y="1163702"/>
                    <a:pt x="1265449" y="1177797"/>
                    <a:pt x="1260604" y="1203784"/>
                  </a:cubicBezTo>
                  <a:cubicBezTo>
                    <a:pt x="1255759" y="1229771"/>
                    <a:pt x="1250032" y="1281745"/>
                    <a:pt x="1239461" y="1314780"/>
                  </a:cubicBezTo>
                  <a:cubicBezTo>
                    <a:pt x="1228890" y="1347815"/>
                    <a:pt x="1209749" y="1370719"/>
                    <a:pt x="1197177" y="1401992"/>
                  </a:cubicBezTo>
                  <a:cubicBezTo>
                    <a:pt x="1184605" y="1433265"/>
                    <a:pt x="1171074" y="1465859"/>
                    <a:pt x="1164027" y="1502417"/>
                  </a:cubicBezTo>
                  <a:cubicBezTo>
                    <a:pt x="1156980" y="1538975"/>
                    <a:pt x="1154213" y="1579939"/>
                    <a:pt x="1154893" y="1621342"/>
                  </a:cubicBezTo>
                  <a:cubicBezTo>
                    <a:pt x="1155573" y="1662745"/>
                    <a:pt x="1161500" y="1713399"/>
                    <a:pt x="1168107" y="1750838"/>
                  </a:cubicBezTo>
                  <a:cubicBezTo>
                    <a:pt x="1174714" y="1788277"/>
                    <a:pt x="1186606" y="1810301"/>
                    <a:pt x="1194534" y="1845978"/>
                  </a:cubicBezTo>
                  <a:cubicBezTo>
                    <a:pt x="1202462" y="1881655"/>
                    <a:pt x="1213474" y="1908083"/>
                    <a:pt x="1215676" y="1964903"/>
                  </a:cubicBezTo>
                  <a:cubicBezTo>
                    <a:pt x="1217878" y="2021723"/>
                    <a:pt x="1211712" y="2097042"/>
                    <a:pt x="1207748" y="2186896"/>
                  </a:cubicBezTo>
                  <a:cubicBezTo>
                    <a:pt x="1203784" y="2276750"/>
                    <a:pt x="1194094" y="2422984"/>
                    <a:pt x="1191892" y="2504029"/>
                  </a:cubicBezTo>
                  <a:cubicBezTo>
                    <a:pt x="1189690" y="2585074"/>
                    <a:pt x="1190130" y="2618990"/>
                    <a:pt x="1194534" y="2673167"/>
                  </a:cubicBezTo>
                  <a:cubicBezTo>
                    <a:pt x="1198938" y="2727344"/>
                    <a:pt x="1206867" y="2780639"/>
                    <a:pt x="1218319" y="2829090"/>
                  </a:cubicBezTo>
                  <a:cubicBezTo>
                    <a:pt x="1229771" y="2877541"/>
                    <a:pt x="1253115" y="2914540"/>
                    <a:pt x="1263246" y="2963872"/>
                  </a:cubicBezTo>
                  <a:cubicBezTo>
                    <a:pt x="1273377" y="3013204"/>
                    <a:pt x="1281746" y="3062536"/>
                    <a:pt x="1279103" y="3125081"/>
                  </a:cubicBezTo>
                  <a:cubicBezTo>
                    <a:pt x="1276460" y="3187626"/>
                    <a:pt x="1255318" y="3292017"/>
                    <a:pt x="1247390" y="3339146"/>
                  </a:cubicBezTo>
                  <a:cubicBezTo>
                    <a:pt x="1239462" y="3386275"/>
                    <a:pt x="1235497" y="3373502"/>
                    <a:pt x="1231533" y="3407858"/>
                  </a:cubicBezTo>
                  <a:cubicBezTo>
                    <a:pt x="1227569" y="3442214"/>
                    <a:pt x="1223605" y="3481415"/>
                    <a:pt x="1223605" y="3545282"/>
                  </a:cubicBezTo>
                  <a:cubicBezTo>
                    <a:pt x="1223605" y="3609149"/>
                    <a:pt x="1228009" y="3733800"/>
                    <a:pt x="1231533" y="3791060"/>
                  </a:cubicBezTo>
                  <a:cubicBezTo>
                    <a:pt x="1235057" y="3848320"/>
                    <a:pt x="1239462" y="3863296"/>
                    <a:pt x="1244747" y="3888843"/>
                  </a:cubicBezTo>
                  <a:cubicBezTo>
                    <a:pt x="1250032" y="3914390"/>
                    <a:pt x="1261044" y="3931568"/>
                    <a:pt x="1263246" y="3944341"/>
                  </a:cubicBezTo>
                  <a:cubicBezTo>
                    <a:pt x="1265448" y="3957114"/>
                    <a:pt x="1263687" y="3957114"/>
                    <a:pt x="1257961" y="3965483"/>
                  </a:cubicBezTo>
                  <a:cubicBezTo>
                    <a:pt x="1252235" y="3973852"/>
                    <a:pt x="1239901" y="3986185"/>
                    <a:pt x="1228890" y="3994554"/>
                  </a:cubicBezTo>
                  <a:cubicBezTo>
                    <a:pt x="1217879" y="4002923"/>
                    <a:pt x="1208189" y="4004244"/>
                    <a:pt x="1191892" y="4015696"/>
                  </a:cubicBezTo>
                  <a:cubicBezTo>
                    <a:pt x="1175595" y="4027148"/>
                    <a:pt x="1152250" y="4051373"/>
                    <a:pt x="1131108" y="4063266"/>
                  </a:cubicBezTo>
                  <a:cubicBezTo>
                    <a:pt x="1109966" y="4075159"/>
                    <a:pt x="1092346" y="4080885"/>
                    <a:pt x="1065038" y="4087051"/>
                  </a:cubicBezTo>
                  <a:cubicBezTo>
                    <a:pt x="1037730" y="4093217"/>
                    <a:pt x="998969" y="4098944"/>
                    <a:pt x="967256" y="4100265"/>
                  </a:cubicBezTo>
                  <a:cubicBezTo>
                    <a:pt x="935543" y="4101586"/>
                    <a:pt x="893699" y="4098503"/>
                    <a:pt x="874759" y="4094979"/>
                  </a:cubicBezTo>
                  <a:cubicBezTo>
                    <a:pt x="855819" y="4091455"/>
                    <a:pt x="856259" y="4085289"/>
                    <a:pt x="853616" y="4079123"/>
                  </a:cubicBezTo>
                  <a:cubicBezTo>
                    <a:pt x="850973" y="4072957"/>
                    <a:pt x="852736" y="4068551"/>
                    <a:pt x="858902" y="4057980"/>
                  </a:cubicBezTo>
                  <a:cubicBezTo>
                    <a:pt x="865068" y="4047409"/>
                    <a:pt x="866830" y="4037719"/>
                    <a:pt x="890615" y="4015696"/>
                  </a:cubicBezTo>
                  <a:cubicBezTo>
                    <a:pt x="914400" y="3993673"/>
                    <a:pt x="972982" y="3952710"/>
                    <a:pt x="1001612" y="3925842"/>
                  </a:cubicBezTo>
                  <a:cubicBezTo>
                    <a:pt x="1030242" y="3898974"/>
                    <a:pt x="1050063" y="3879153"/>
                    <a:pt x="1062396" y="3854487"/>
                  </a:cubicBezTo>
                  <a:cubicBezTo>
                    <a:pt x="1074729" y="3829821"/>
                    <a:pt x="1071204" y="3798107"/>
                    <a:pt x="1075609" y="3777846"/>
                  </a:cubicBezTo>
                  <a:cubicBezTo>
                    <a:pt x="1080014" y="3757585"/>
                    <a:pt x="1087061" y="3762430"/>
                    <a:pt x="1088823" y="3732919"/>
                  </a:cubicBezTo>
                  <a:cubicBezTo>
                    <a:pt x="1090585" y="3703408"/>
                    <a:pt x="1090585" y="3657159"/>
                    <a:pt x="1086181" y="3600780"/>
                  </a:cubicBezTo>
                  <a:cubicBezTo>
                    <a:pt x="1081777" y="3544401"/>
                    <a:pt x="1070765" y="3458071"/>
                    <a:pt x="1062396" y="3394644"/>
                  </a:cubicBezTo>
                  <a:cubicBezTo>
                    <a:pt x="1054027" y="3331217"/>
                    <a:pt x="1047860" y="3282767"/>
                    <a:pt x="1035968" y="3220221"/>
                  </a:cubicBezTo>
                  <a:cubicBezTo>
                    <a:pt x="1024076" y="3157675"/>
                    <a:pt x="999410" y="3058571"/>
                    <a:pt x="991041" y="3019370"/>
                  </a:cubicBezTo>
                  <a:cubicBezTo>
                    <a:pt x="982672" y="2980169"/>
                    <a:pt x="990600" y="2999549"/>
                    <a:pt x="985755" y="2985014"/>
                  </a:cubicBezTo>
                  <a:cubicBezTo>
                    <a:pt x="980910" y="2970479"/>
                    <a:pt x="966815" y="2946693"/>
                    <a:pt x="961970" y="2932158"/>
                  </a:cubicBezTo>
                  <a:cubicBezTo>
                    <a:pt x="957125" y="2917623"/>
                    <a:pt x="957566" y="2908813"/>
                    <a:pt x="956685" y="2897802"/>
                  </a:cubicBezTo>
                  <a:cubicBezTo>
                    <a:pt x="955804" y="2886791"/>
                    <a:pt x="959768" y="2880184"/>
                    <a:pt x="956685" y="2866089"/>
                  </a:cubicBezTo>
                  <a:cubicBezTo>
                    <a:pt x="953602" y="2851994"/>
                    <a:pt x="949197" y="2842305"/>
                    <a:pt x="938185" y="2813234"/>
                  </a:cubicBezTo>
                  <a:cubicBezTo>
                    <a:pt x="927173" y="2784163"/>
                    <a:pt x="904269" y="2733069"/>
                    <a:pt x="890615" y="2691666"/>
                  </a:cubicBezTo>
                  <a:cubicBezTo>
                    <a:pt x="876961" y="2650263"/>
                    <a:pt x="864187" y="2599169"/>
                    <a:pt x="856259" y="2564813"/>
                  </a:cubicBezTo>
                  <a:cubicBezTo>
                    <a:pt x="848331" y="2530457"/>
                    <a:pt x="845688" y="2501387"/>
                    <a:pt x="843045" y="2485530"/>
                  </a:cubicBezTo>
                  <a:cubicBezTo>
                    <a:pt x="840402" y="2469673"/>
                    <a:pt x="841283" y="2463947"/>
                    <a:pt x="840402" y="2469673"/>
                  </a:cubicBezTo>
                  <a:cubicBezTo>
                    <a:pt x="839521" y="2475399"/>
                    <a:pt x="842164" y="2487732"/>
                    <a:pt x="837760" y="2519886"/>
                  </a:cubicBezTo>
                  <a:cubicBezTo>
                    <a:pt x="833356" y="2552040"/>
                    <a:pt x="821463" y="2623834"/>
                    <a:pt x="813975" y="2662595"/>
                  </a:cubicBezTo>
                  <a:cubicBezTo>
                    <a:pt x="806487" y="2701356"/>
                    <a:pt x="797678" y="2726903"/>
                    <a:pt x="792833" y="2752450"/>
                  </a:cubicBezTo>
                  <a:cubicBezTo>
                    <a:pt x="787988" y="2777997"/>
                    <a:pt x="783142" y="2794734"/>
                    <a:pt x="784904" y="2815876"/>
                  </a:cubicBezTo>
                  <a:cubicBezTo>
                    <a:pt x="786666" y="2837018"/>
                    <a:pt x="796797" y="2851554"/>
                    <a:pt x="803404" y="2879303"/>
                  </a:cubicBezTo>
                  <a:cubicBezTo>
                    <a:pt x="810011" y="2907052"/>
                    <a:pt x="820142" y="2939646"/>
                    <a:pt x="824546" y="2982371"/>
                  </a:cubicBezTo>
                  <a:cubicBezTo>
                    <a:pt x="828950" y="3025096"/>
                    <a:pt x="834676" y="3084118"/>
                    <a:pt x="829831" y="3135652"/>
                  </a:cubicBezTo>
                  <a:cubicBezTo>
                    <a:pt x="824986" y="3187186"/>
                    <a:pt x="806927" y="3225947"/>
                    <a:pt x="795475" y="3291576"/>
                  </a:cubicBezTo>
                  <a:cubicBezTo>
                    <a:pt x="784023" y="3357205"/>
                    <a:pt x="768607" y="3461595"/>
                    <a:pt x="761119" y="3529426"/>
                  </a:cubicBezTo>
                  <a:cubicBezTo>
                    <a:pt x="753631" y="3597257"/>
                    <a:pt x="749227" y="3650553"/>
                    <a:pt x="750548" y="3698563"/>
                  </a:cubicBezTo>
                  <a:cubicBezTo>
                    <a:pt x="751869" y="3746573"/>
                    <a:pt x="764643" y="3784894"/>
                    <a:pt x="769048" y="3817488"/>
                  </a:cubicBezTo>
                  <a:cubicBezTo>
                    <a:pt x="773453" y="3850082"/>
                    <a:pt x="780500" y="3873867"/>
                    <a:pt x="776976" y="3894128"/>
                  </a:cubicBezTo>
                  <a:cubicBezTo>
                    <a:pt x="773452" y="3914389"/>
                    <a:pt x="761119" y="3929806"/>
                    <a:pt x="747905" y="3939056"/>
                  </a:cubicBezTo>
                  <a:cubicBezTo>
                    <a:pt x="734691" y="3948306"/>
                    <a:pt x="716633" y="3950508"/>
                    <a:pt x="697693" y="3949627"/>
                  </a:cubicBezTo>
                  <a:cubicBezTo>
                    <a:pt x="678753" y="3948746"/>
                    <a:pt x="653646" y="3935532"/>
                    <a:pt x="634266" y="3933770"/>
                  </a:cubicBezTo>
                  <a:cubicBezTo>
                    <a:pt x="614886" y="3932008"/>
                    <a:pt x="602553" y="3930687"/>
                    <a:pt x="581411" y="3939056"/>
                  </a:cubicBezTo>
                  <a:cubicBezTo>
                    <a:pt x="560269" y="3947425"/>
                    <a:pt x="531198" y="3970769"/>
                    <a:pt x="507413" y="3983983"/>
                  </a:cubicBezTo>
                  <a:cubicBezTo>
                    <a:pt x="483628" y="3997197"/>
                    <a:pt x="464688" y="4011292"/>
                    <a:pt x="438701" y="4018339"/>
                  </a:cubicBezTo>
                  <a:cubicBezTo>
                    <a:pt x="412714" y="4025386"/>
                    <a:pt x="372631" y="4028910"/>
                    <a:pt x="351489" y="4026267"/>
                  </a:cubicBezTo>
                  <a:cubicBezTo>
                    <a:pt x="330347" y="4023624"/>
                    <a:pt x="319336" y="4010410"/>
                    <a:pt x="311848" y="4002482"/>
                  </a:cubicBezTo>
                  <a:cubicBezTo>
                    <a:pt x="304360" y="3994554"/>
                    <a:pt x="303919" y="3988387"/>
                    <a:pt x="306562" y="3978697"/>
                  </a:cubicBezTo>
                  <a:cubicBezTo>
                    <a:pt x="309205" y="3969007"/>
                    <a:pt x="313609" y="3955353"/>
                    <a:pt x="327704" y="3944341"/>
                  </a:cubicBezTo>
                  <a:cubicBezTo>
                    <a:pt x="341799" y="3933329"/>
                    <a:pt x="370429" y="3924080"/>
                    <a:pt x="391131" y="3912628"/>
                  </a:cubicBezTo>
                  <a:cubicBezTo>
                    <a:pt x="411833" y="3901176"/>
                    <a:pt x="426809" y="3892807"/>
                    <a:pt x="451915" y="3875629"/>
                  </a:cubicBezTo>
                  <a:cubicBezTo>
                    <a:pt x="477021" y="3858451"/>
                    <a:pt x="519305" y="3832464"/>
                    <a:pt x="541769" y="3809560"/>
                  </a:cubicBezTo>
                  <a:cubicBezTo>
                    <a:pt x="564233" y="3786656"/>
                    <a:pt x="577006" y="3766835"/>
                    <a:pt x="586696" y="3738205"/>
                  </a:cubicBezTo>
                  <a:cubicBezTo>
                    <a:pt x="596386" y="3709575"/>
                    <a:pt x="600791" y="3690194"/>
                    <a:pt x="599910" y="3637779"/>
                  </a:cubicBezTo>
                  <a:cubicBezTo>
                    <a:pt x="599029" y="3585364"/>
                    <a:pt x="590661" y="3506522"/>
                    <a:pt x="581411" y="3423715"/>
                  </a:cubicBezTo>
                  <a:cubicBezTo>
                    <a:pt x="572161" y="3340908"/>
                    <a:pt x="551459" y="3210091"/>
                    <a:pt x="544412" y="3140938"/>
                  </a:cubicBezTo>
                  <a:cubicBezTo>
                    <a:pt x="537365" y="3071785"/>
                    <a:pt x="541328" y="3041393"/>
                    <a:pt x="539126" y="3008799"/>
                  </a:cubicBezTo>
                  <a:cubicBezTo>
                    <a:pt x="536924" y="2976205"/>
                    <a:pt x="535162" y="2967395"/>
                    <a:pt x="531198" y="2945372"/>
                  </a:cubicBezTo>
                  <a:cubicBezTo>
                    <a:pt x="527234" y="2923349"/>
                    <a:pt x="517543" y="2901326"/>
                    <a:pt x="515341" y="2876660"/>
                  </a:cubicBezTo>
                  <a:cubicBezTo>
                    <a:pt x="513139" y="2851994"/>
                    <a:pt x="515782" y="2821162"/>
                    <a:pt x="517984" y="2797377"/>
                  </a:cubicBezTo>
                  <a:cubicBezTo>
                    <a:pt x="520186" y="2773592"/>
                    <a:pt x="530757" y="2780639"/>
                    <a:pt x="528555" y="2733950"/>
                  </a:cubicBezTo>
                  <a:cubicBezTo>
                    <a:pt x="526353" y="2687261"/>
                    <a:pt x="509175" y="2585515"/>
                    <a:pt x="504770" y="2517243"/>
                  </a:cubicBezTo>
                  <a:cubicBezTo>
                    <a:pt x="500365" y="2448971"/>
                    <a:pt x="501246" y="2389508"/>
                    <a:pt x="502127" y="2324320"/>
                  </a:cubicBezTo>
                  <a:cubicBezTo>
                    <a:pt x="503008" y="2259132"/>
                    <a:pt x="503890" y="2194384"/>
                    <a:pt x="510056" y="2126112"/>
                  </a:cubicBezTo>
                  <a:cubicBezTo>
                    <a:pt x="516222" y="2057840"/>
                    <a:pt x="529876" y="1965784"/>
                    <a:pt x="539126" y="1914690"/>
                  </a:cubicBezTo>
                  <a:cubicBezTo>
                    <a:pt x="548376" y="1863596"/>
                    <a:pt x="561590" y="1842454"/>
                    <a:pt x="565554" y="1819550"/>
                  </a:cubicBezTo>
                  <a:cubicBezTo>
                    <a:pt x="569518" y="1796646"/>
                    <a:pt x="563351" y="1800610"/>
                    <a:pt x="562911" y="1777266"/>
                  </a:cubicBezTo>
                  <a:cubicBezTo>
                    <a:pt x="562471" y="1753922"/>
                    <a:pt x="562470" y="1719565"/>
                    <a:pt x="562911" y="1679483"/>
                  </a:cubicBezTo>
                  <a:cubicBezTo>
                    <a:pt x="563352" y="1639401"/>
                    <a:pt x="562471" y="1572451"/>
                    <a:pt x="565554" y="1536774"/>
                  </a:cubicBezTo>
                  <a:cubicBezTo>
                    <a:pt x="568637" y="1501097"/>
                    <a:pt x="580090" y="1487883"/>
                    <a:pt x="581411" y="1465419"/>
                  </a:cubicBezTo>
                  <a:cubicBezTo>
                    <a:pt x="582732" y="1442955"/>
                    <a:pt x="580970" y="1401552"/>
                    <a:pt x="573482" y="1401992"/>
                  </a:cubicBezTo>
                  <a:cubicBezTo>
                    <a:pt x="565994" y="1402432"/>
                    <a:pt x="551018" y="1432824"/>
                    <a:pt x="536483" y="1468061"/>
                  </a:cubicBezTo>
                  <a:cubicBezTo>
                    <a:pt x="521948" y="1503298"/>
                    <a:pt x="511377" y="1573772"/>
                    <a:pt x="486271" y="1613414"/>
                  </a:cubicBezTo>
                  <a:cubicBezTo>
                    <a:pt x="461165" y="1653056"/>
                    <a:pt x="421522" y="1672436"/>
                    <a:pt x="385845" y="1705911"/>
                  </a:cubicBezTo>
                  <a:cubicBezTo>
                    <a:pt x="350168" y="1739386"/>
                    <a:pt x="304360" y="1780349"/>
                    <a:pt x="272206" y="1814265"/>
                  </a:cubicBezTo>
                  <a:cubicBezTo>
                    <a:pt x="240052" y="1848181"/>
                    <a:pt x="211422" y="1882977"/>
                    <a:pt x="192923" y="1909405"/>
                  </a:cubicBezTo>
                  <a:cubicBezTo>
                    <a:pt x="174424" y="1935833"/>
                    <a:pt x="166935" y="1952129"/>
                    <a:pt x="161209" y="1972831"/>
                  </a:cubicBezTo>
                  <a:cubicBezTo>
                    <a:pt x="155483" y="1993533"/>
                    <a:pt x="162531" y="2010711"/>
                    <a:pt x="158567" y="2033615"/>
                  </a:cubicBezTo>
                  <a:cubicBezTo>
                    <a:pt x="154603" y="2056519"/>
                    <a:pt x="143590" y="2087792"/>
                    <a:pt x="137424" y="2110256"/>
                  </a:cubicBezTo>
                  <a:cubicBezTo>
                    <a:pt x="131258" y="2132720"/>
                    <a:pt x="124651" y="2147695"/>
                    <a:pt x="121568" y="2168397"/>
                  </a:cubicBezTo>
                  <a:cubicBezTo>
                    <a:pt x="118485" y="2189099"/>
                    <a:pt x="117604" y="2217288"/>
                    <a:pt x="118925" y="2234466"/>
                  </a:cubicBezTo>
                  <a:cubicBezTo>
                    <a:pt x="120246" y="2251644"/>
                    <a:pt x="124651" y="2261775"/>
                    <a:pt x="129496" y="2271465"/>
                  </a:cubicBezTo>
                  <a:cubicBezTo>
                    <a:pt x="134341" y="2281155"/>
                    <a:pt x="147996" y="2287762"/>
                    <a:pt x="147996" y="2292607"/>
                  </a:cubicBezTo>
                  <a:cubicBezTo>
                    <a:pt x="147996" y="2297452"/>
                    <a:pt x="139186" y="2306261"/>
                    <a:pt x="129496" y="2300535"/>
                  </a:cubicBezTo>
                  <a:cubicBezTo>
                    <a:pt x="119806" y="2294809"/>
                    <a:pt x="92498" y="2256929"/>
                    <a:pt x="89855" y="2258251"/>
                  </a:cubicBezTo>
                  <a:cubicBezTo>
                    <a:pt x="87212" y="2259573"/>
                    <a:pt x="108794" y="2297012"/>
                    <a:pt x="113639" y="2308464"/>
                  </a:cubicBezTo>
                  <a:cubicBezTo>
                    <a:pt x="118484" y="2319916"/>
                    <a:pt x="119806" y="2321237"/>
                    <a:pt x="118925" y="2326963"/>
                  </a:cubicBezTo>
                  <a:cubicBezTo>
                    <a:pt x="118044" y="2332689"/>
                    <a:pt x="116282" y="2347225"/>
                    <a:pt x="108354" y="2342820"/>
                  </a:cubicBezTo>
                  <a:cubicBezTo>
                    <a:pt x="100426" y="2338415"/>
                    <a:pt x="78843" y="2310666"/>
                    <a:pt x="71355" y="2300535"/>
                  </a:cubicBezTo>
                  <a:cubicBezTo>
                    <a:pt x="63867" y="2290404"/>
                    <a:pt x="65189" y="2281155"/>
                    <a:pt x="63427" y="2282036"/>
                  </a:cubicBezTo>
                  <a:cubicBezTo>
                    <a:pt x="61665" y="2282917"/>
                    <a:pt x="61665" y="2294809"/>
                    <a:pt x="60784" y="2305821"/>
                  </a:cubicBezTo>
                  <a:cubicBezTo>
                    <a:pt x="59903" y="2316833"/>
                    <a:pt x="59903" y="2337974"/>
                    <a:pt x="58141" y="2348105"/>
                  </a:cubicBezTo>
                  <a:cubicBezTo>
                    <a:pt x="56379" y="2358236"/>
                    <a:pt x="54618" y="2367486"/>
                    <a:pt x="50213" y="2366605"/>
                  </a:cubicBezTo>
                  <a:cubicBezTo>
                    <a:pt x="45808" y="2365724"/>
                    <a:pt x="38760" y="2345463"/>
                    <a:pt x="31713" y="2342820"/>
                  </a:cubicBezTo>
                  <a:cubicBezTo>
                    <a:pt x="24666" y="2340177"/>
                    <a:pt x="13214" y="2352510"/>
                    <a:pt x="7929" y="2350748"/>
                  </a:cubicBezTo>
                  <a:cubicBezTo>
                    <a:pt x="2644" y="2348986"/>
                    <a:pt x="1322" y="2340617"/>
                    <a:pt x="0" y="2332249"/>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sp>
          <p:nvSpPr>
            <p:cNvPr id="30" name="Freeform 6">
              <a:extLst>
                <a:ext uri="{FF2B5EF4-FFF2-40B4-BE49-F238E27FC236}">
                  <a16:creationId xmlns:a16="http://schemas.microsoft.com/office/drawing/2014/main" id="{5A1C4512-F634-458E-A4CB-146C5677B6DE}"/>
                </a:ext>
              </a:extLst>
            </p:cNvPr>
            <p:cNvSpPr>
              <a:spLocks noChangeAspect="1"/>
            </p:cNvSpPr>
            <p:nvPr/>
          </p:nvSpPr>
          <p:spPr bwMode="auto">
            <a:xfrm>
              <a:off x="111488088" y="106998014"/>
              <a:ext cx="779618" cy="2185574"/>
            </a:xfrm>
            <a:custGeom>
              <a:avLst/>
              <a:gdLst>
                <a:gd name="T0" fmla="*/ 7928 w 779618"/>
                <a:gd name="T1" fmla="*/ 2185574 h 2185574"/>
                <a:gd name="T2" fmla="*/ 2643 w 779618"/>
                <a:gd name="T3" fmla="*/ 2119505 h 2185574"/>
                <a:gd name="T4" fmla="*/ 0 w 779618"/>
                <a:gd name="T5" fmla="*/ 2053436 h 2185574"/>
                <a:gd name="T6" fmla="*/ 2643 w 779618"/>
                <a:gd name="T7" fmla="*/ 2008509 h 2185574"/>
                <a:gd name="T8" fmla="*/ 7928 w 779618"/>
                <a:gd name="T9" fmla="*/ 1937154 h 2185574"/>
                <a:gd name="T10" fmla="*/ 34356 w 779618"/>
                <a:gd name="T11" fmla="*/ 1855228 h 2185574"/>
                <a:gd name="T12" fmla="*/ 87211 w 779618"/>
                <a:gd name="T13" fmla="*/ 1741588 h 2185574"/>
                <a:gd name="T14" fmla="*/ 169137 w 779618"/>
                <a:gd name="T15" fmla="*/ 1564522 h 2185574"/>
                <a:gd name="T16" fmla="*/ 245778 w 779618"/>
                <a:gd name="T17" fmla="*/ 1350458 h 2185574"/>
                <a:gd name="T18" fmla="*/ 325061 w 779618"/>
                <a:gd name="T19" fmla="*/ 1244747 h 2185574"/>
                <a:gd name="T20" fmla="*/ 369988 w 779618"/>
                <a:gd name="T21" fmla="*/ 1189248 h 2185574"/>
                <a:gd name="T22" fmla="*/ 428129 w 779618"/>
                <a:gd name="T23" fmla="*/ 998969 h 2185574"/>
                <a:gd name="T24" fmla="*/ 449272 w 779618"/>
                <a:gd name="T25" fmla="*/ 869473 h 2185574"/>
                <a:gd name="T26" fmla="*/ 475699 w 779618"/>
                <a:gd name="T27" fmla="*/ 739977 h 2185574"/>
                <a:gd name="T28" fmla="*/ 552340 w 779618"/>
                <a:gd name="T29" fmla="*/ 636909 h 2185574"/>
                <a:gd name="T30" fmla="*/ 692407 w 779618"/>
                <a:gd name="T31" fmla="*/ 565554 h 2185574"/>
                <a:gd name="T32" fmla="*/ 742620 w 779618"/>
                <a:gd name="T33" fmla="*/ 515341 h 2185574"/>
                <a:gd name="T34" fmla="*/ 771690 w 779618"/>
                <a:gd name="T35" fmla="*/ 446629 h 2185574"/>
                <a:gd name="T36" fmla="*/ 774333 w 779618"/>
                <a:gd name="T37" fmla="*/ 393773 h 2185574"/>
                <a:gd name="T38" fmla="*/ 739977 w 779618"/>
                <a:gd name="T39" fmla="*/ 393773 h 2185574"/>
                <a:gd name="T40" fmla="*/ 692407 w 779618"/>
                <a:gd name="T41" fmla="*/ 377917 h 2185574"/>
                <a:gd name="T42" fmla="*/ 679193 w 779618"/>
                <a:gd name="T43" fmla="*/ 338275 h 2185574"/>
                <a:gd name="T44" fmla="*/ 681836 w 779618"/>
                <a:gd name="T45" fmla="*/ 311847 h 2185574"/>
                <a:gd name="T46" fmla="*/ 681836 w 779618"/>
                <a:gd name="T47" fmla="*/ 282777 h 2185574"/>
                <a:gd name="T48" fmla="*/ 676550 w 779618"/>
                <a:gd name="T49" fmla="*/ 261635 h 2185574"/>
                <a:gd name="T50" fmla="*/ 671265 w 779618"/>
                <a:gd name="T51" fmla="*/ 243135 h 2185574"/>
                <a:gd name="T52" fmla="*/ 676550 w 779618"/>
                <a:gd name="T53" fmla="*/ 211422 h 2185574"/>
                <a:gd name="T54" fmla="*/ 658051 w 779618"/>
                <a:gd name="T55" fmla="*/ 198208 h 2185574"/>
                <a:gd name="T56" fmla="*/ 658051 w 779618"/>
                <a:gd name="T57" fmla="*/ 171780 h 2185574"/>
                <a:gd name="T58" fmla="*/ 650122 w 779618"/>
                <a:gd name="T59" fmla="*/ 147995 h 2185574"/>
                <a:gd name="T60" fmla="*/ 647480 w 779618"/>
                <a:gd name="T61" fmla="*/ 116282 h 2185574"/>
                <a:gd name="T62" fmla="*/ 639551 w 779618"/>
                <a:gd name="T63" fmla="*/ 95140 h 2185574"/>
                <a:gd name="T64" fmla="*/ 639551 w 779618"/>
                <a:gd name="T65" fmla="*/ 66069 h 2185574"/>
                <a:gd name="T66" fmla="*/ 644837 w 779618"/>
                <a:gd name="T67" fmla="*/ 31713 h 2185574"/>
                <a:gd name="T68" fmla="*/ 652765 w 779618"/>
                <a:gd name="T69" fmla="*/ 0 h 2185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9618" h="2185574">
                  <a:moveTo>
                    <a:pt x="7928" y="2185574"/>
                  </a:moveTo>
                  <a:cubicBezTo>
                    <a:pt x="5946" y="2163551"/>
                    <a:pt x="3964" y="2141528"/>
                    <a:pt x="2643" y="2119505"/>
                  </a:cubicBezTo>
                  <a:cubicBezTo>
                    <a:pt x="1322" y="2097482"/>
                    <a:pt x="0" y="2071935"/>
                    <a:pt x="0" y="2053436"/>
                  </a:cubicBezTo>
                  <a:cubicBezTo>
                    <a:pt x="0" y="2034937"/>
                    <a:pt x="1322" y="2027889"/>
                    <a:pt x="2643" y="2008509"/>
                  </a:cubicBezTo>
                  <a:cubicBezTo>
                    <a:pt x="3964" y="1989129"/>
                    <a:pt x="2642" y="1962701"/>
                    <a:pt x="7928" y="1937154"/>
                  </a:cubicBezTo>
                  <a:cubicBezTo>
                    <a:pt x="13214" y="1911607"/>
                    <a:pt x="21142" y="1887822"/>
                    <a:pt x="34356" y="1855228"/>
                  </a:cubicBezTo>
                  <a:cubicBezTo>
                    <a:pt x="47570" y="1822634"/>
                    <a:pt x="64747" y="1790039"/>
                    <a:pt x="87211" y="1741588"/>
                  </a:cubicBezTo>
                  <a:cubicBezTo>
                    <a:pt x="109675" y="1693137"/>
                    <a:pt x="142709" y="1629710"/>
                    <a:pt x="169137" y="1564522"/>
                  </a:cubicBezTo>
                  <a:cubicBezTo>
                    <a:pt x="195565" y="1499334"/>
                    <a:pt x="219791" y="1403754"/>
                    <a:pt x="245778" y="1350458"/>
                  </a:cubicBezTo>
                  <a:cubicBezTo>
                    <a:pt x="271765" y="1297162"/>
                    <a:pt x="304359" y="1271615"/>
                    <a:pt x="325061" y="1244747"/>
                  </a:cubicBezTo>
                  <a:cubicBezTo>
                    <a:pt x="345763" y="1217879"/>
                    <a:pt x="352810" y="1230211"/>
                    <a:pt x="369988" y="1189248"/>
                  </a:cubicBezTo>
                  <a:cubicBezTo>
                    <a:pt x="387166" y="1148285"/>
                    <a:pt x="414915" y="1052265"/>
                    <a:pt x="428129" y="998969"/>
                  </a:cubicBezTo>
                  <a:cubicBezTo>
                    <a:pt x="441343" y="945673"/>
                    <a:pt x="441344" y="912638"/>
                    <a:pt x="449272" y="869473"/>
                  </a:cubicBezTo>
                  <a:cubicBezTo>
                    <a:pt x="457200" y="826308"/>
                    <a:pt x="458521" y="778737"/>
                    <a:pt x="475699" y="739977"/>
                  </a:cubicBezTo>
                  <a:cubicBezTo>
                    <a:pt x="492877" y="701217"/>
                    <a:pt x="516222" y="665980"/>
                    <a:pt x="552340" y="636909"/>
                  </a:cubicBezTo>
                  <a:cubicBezTo>
                    <a:pt x="588458" y="607838"/>
                    <a:pt x="660694" y="585815"/>
                    <a:pt x="692407" y="565554"/>
                  </a:cubicBezTo>
                  <a:cubicBezTo>
                    <a:pt x="724120" y="545293"/>
                    <a:pt x="729406" y="535162"/>
                    <a:pt x="742620" y="515341"/>
                  </a:cubicBezTo>
                  <a:cubicBezTo>
                    <a:pt x="755834" y="495520"/>
                    <a:pt x="766404" y="466890"/>
                    <a:pt x="771690" y="446629"/>
                  </a:cubicBezTo>
                  <a:cubicBezTo>
                    <a:pt x="776976" y="426368"/>
                    <a:pt x="779618" y="402582"/>
                    <a:pt x="774333" y="393773"/>
                  </a:cubicBezTo>
                  <a:cubicBezTo>
                    <a:pt x="769048" y="384964"/>
                    <a:pt x="753631" y="396416"/>
                    <a:pt x="739977" y="393773"/>
                  </a:cubicBezTo>
                  <a:cubicBezTo>
                    <a:pt x="726323" y="391130"/>
                    <a:pt x="702538" y="387167"/>
                    <a:pt x="692407" y="377917"/>
                  </a:cubicBezTo>
                  <a:cubicBezTo>
                    <a:pt x="682276" y="368667"/>
                    <a:pt x="680955" y="349287"/>
                    <a:pt x="679193" y="338275"/>
                  </a:cubicBezTo>
                  <a:cubicBezTo>
                    <a:pt x="677431" y="327263"/>
                    <a:pt x="681396" y="321097"/>
                    <a:pt x="681836" y="311847"/>
                  </a:cubicBezTo>
                  <a:cubicBezTo>
                    <a:pt x="682276" y="302597"/>
                    <a:pt x="682717" y="291146"/>
                    <a:pt x="681836" y="282777"/>
                  </a:cubicBezTo>
                  <a:cubicBezTo>
                    <a:pt x="680955" y="274408"/>
                    <a:pt x="678312" y="268242"/>
                    <a:pt x="676550" y="261635"/>
                  </a:cubicBezTo>
                  <a:cubicBezTo>
                    <a:pt x="674788" y="255028"/>
                    <a:pt x="671265" y="251504"/>
                    <a:pt x="671265" y="243135"/>
                  </a:cubicBezTo>
                  <a:cubicBezTo>
                    <a:pt x="671265" y="234766"/>
                    <a:pt x="678752" y="218910"/>
                    <a:pt x="676550" y="211422"/>
                  </a:cubicBezTo>
                  <a:cubicBezTo>
                    <a:pt x="674348" y="203934"/>
                    <a:pt x="661134" y="204815"/>
                    <a:pt x="658051" y="198208"/>
                  </a:cubicBezTo>
                  <a:cubicBezTo>
                    <a:pt x="654968" y="191601"/>
                    <a:pt x="659373" y="180149"/>
                    <a:pt x="658051" y="171780"/>
                  </a:cubicBezTo>
                  <a:cubicBezTo>
                    <a:pt x="656729" y="163411"/>
                    <a:pt x="651884" y="157245"/>
                    <a:pt x="650122" y="147995"/>
                  </a:cubicBezTo>
                  <a:cubicBezTo>
                    <a:pt x="648360" y="138745"/>
                    <a:pt x="649242" y="125091"/>
                    <a:pt x="647480" y="116282"/>
                  </a:cubicBezTo>
                  <a:cubicBezTo>
                    <a:pt x="645718" y="107473"/>
                    <a:pt x="640873" y="103509"/>
                    <a:pt x="639551" y="95140"/>
                  </a:cubicBezTo>
                  <a:cubicBezTo>
                    <a:pt x="638229" y="86771"/>
                    <a:pt x="638670" y="76640"/>
                    <a:pt x="639551" y="66069"/>
                  </a:cubicBezTo>
                  <a:cubicBezTo>
                    <a:pt x="640432" y="55498"/>
                    <a:pt x="642635" y="42724"/>
                    <a:pt x="644837" y="31713"/>
                  </a:cubicBezTo>
                  <a:cubicBezTo>
                    <a:pt x="647039" y="20702"/>
                    <a:pt x="649902" y="10351"/>
                    <a:pt x="652765" y="0"/>
                  </a:cubicBezTo>
                </a:path>
              </a:pathLst>
            </a:custGeom>
            <a:noFill/>
            <a:ln w="12700" cap="flat" cmpd="sng">
              <a:solidFill>
                <a:srgbClr val="FFFFFF"/>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AU"/>
            </a:p>
          </p:txBody>
        </p:sp>
      </p:grpSp>
      <p:sp>
        <p:nvSpPr>
          <p:cNvPr id="31" name="Oval 30">
            <a:extLst>
              <a:ext uri="{FF2B5EF4-FFF2-40B4-BE49-F238E27FC236}">
                <a16:creationId xmlns:a16="http://schemas.microsoft.com/office/drawing/2014/main" id="{F070FCC5-DC95-4DBB-98A0-043219ED80CF}"/>
              </a:ext>
            </a:extLst>
          </p:cNvPr>
          <p:cNvSpPr/>
          <p:nvPr/>
        </p:nvSpPr>
        <p:spPr>
          <a:xfrm>
            <a:off x="1185812" y="2845574"/>
            <a:ext cx="1728000" cy="1728000"/>
          </a:xfrm>
          <a:prstGeom prst="ellipse">
            <a:avLst/>
          </a:prstGeom>
          <a:noFill/>
          <a:ln w="254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72AB922B-1BF0-44AD-A453-6433047768FF}"/>
              </a:ext>
            </a:extLst>
          </p:cNvPr>
          <p:cNvSpPr/>
          <p:nvPr/>
        </p:nvSpPr>
        <p:spPr>
          <a:xfrm>
            <a:off x="969812" y="2629574"/>
            <a:ext cx="2160000" cy="2160000"/>
          </a:xfrm>
          <a:prstGeom prst="ellipse">
            <a:avLst/>
          </a:prstGeom>
          <a:noFill/>
          <a:ln w="25400">
            <a:solidFill>
              <a:srgbClr val="01A0DF">
                <a:alpha val="9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15FDC3BA-6FC0-4753-A15C-21F08533E532}"/>
              </a:ext>
            </a:extLst>
          </p:cNvPr>
          <p:cNvSpPr/>
          <p:nvPr/>
        </p:nvSpPr>
        <p:spPr>
          <a:xfrm>
            <a:off x="753812" y="2413574"/>
            <a:ext cx="2592000" cy="2592000"/>
          </a:xfrm>
          <a:prstGeom prst="ellipse">
            <a:avLst/>
          </a:prstGeom>
          <a:noFill/>
          <a:ln w="25400">
            <a:solidFill>
              <a:srgbClr val="01A0DF">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9D91C098-22F2-4349-8B2A-92B07F432F00}"/>
              </a:ext>
            </a:extLst>
          </p:cNvPr>
          <p:cNvSpPr/>
          <p:nvPr/>
        </p:nvSpPr>
        <p:spPr>
          <a:xfrm>
            <a:off x="537812" y="2197574"/>
            <a:ext cx="3024000" cy="3024000"/>
          </a:xfrm>
          <a:prstGeom prst="ellipse">
            <a:avLst/>
          </a:prstGeom>
          <a:noFill/>
          <a:ln w="25400">
            <a:solidFill>
              <a:srgbClr val="01A0D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1C1EAF15-FC6A-4A81-B705-5A46796D997C}"/>
              </a:ext>
            </a:extLst>
          </p:cNvPr>
          <p:cNvSpPr/>
          <p:nvPr/>
        </p:nvSpPr>
        <p:spPr>
          <a:xfrm>
            <a:off x="321812" y="1981574"/>
            <a:ext cx="3456000" cy="3456000"/>
          </a:xfrm>
          <a:prstGeom prst="ellipse">
            <a:avLst/>
          </a:prstGeom>
          <a:noFill/>
          <a:ln w="25400">
            <a:solidFill>
              <a:srgbClr val="01A0D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Arrow: Chevron 26">
            <a:extLst>
              <a:ext uri="{FF2B5EF4-FFF2-40B4-BE49-F238E27FC236}">
                <a16:creationId xmlns:a16="http://schemas.microsoft.com/office/drawing/2014/main" id="{037FAF53-AEE5-41EB-A8C3-37795F65FFF2}"/>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3" name="TAC_MOD2_SNIP1_SLIDE_06_PARA_B">
            <a:hlinkClick r:id="" action="ppaction://media"/>
            <a:extLst>
              <a:ext uri="{FF2B5EF4-FFF2-40B4-BE49-F238E27FC236}">
                <a16:creationId xmlns:a16="http://schemas.microsoft.com/office/drawing/2014/main" id="{F7371F2C-E1EC-4F88-BE57-6D564A2197A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96400" y="656412"/>
            <a:ext cx="609600" cy="609600"/>
          </a:xfrm>
          <a:prstGeom prst="rect">
            <a:avLst/>
          </a:prstGeom>
        </p:spPr>
      </p:pic>
      <p:pic>
        <p:nvPicPr>
          <p:cNvPr id="4" name="TAC_MOD2_SNIP1_SLIDE_06_PARA_C">
            <a:hlinkClick r:id="" action="ppaction://media"/>
            <a:extLst>
              <a:ext uri="{FF2B5EF4-FFF2-40B4-BE49-F238E27FC236}">
                <a16:creationId xmlns:a16="http://schemas.microsoft.com/office/drawing/2014/main" id="{D1FA88AA-777E-4865-8E61-E5D52A04C05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96400" y="1312824"/>
            <a:ext cx="609600" cy="609600"/>
          </a:xfrm>
          <a:prstGeom prst="rect">
            <a:avLst/>
          </a:prstGeom>
        </p:spPr>
      </p:pic>
      <p:pic>
        <p:nvPicPr>
          <p:cNvPr id="5" name="TAC_MOD2_SNIP1_SLIDE_06_PARA_D">
            <a:hlinkClick r:id="" action="ppaction://media"/>
            <a:extLst>
              <a:ext uri="{FF2B5EF4-FFF2-40B4-BE49-F238E27FC236}">
                <a16:creationId xmlns:a16="http://schemas.microsoft.com/office/drawing/2014/main" id="{85D381B8-B53B-4F3E-8195-6DBD1FC73B9C}"/>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96400" y="1963935"/>
            <a:ext cx="609600" cy="609600"/>
          </a:xfrm>
          <a:prstGeom prst="rect">
            <a:avLst/>
          </a:prstGeom>
        </p:spPr>
      </p:pic>
    </p:spTree>
    <p:extLst>
      <p:ext uri="{BB962C8B-B14F-4D97-AF65-F5344CB8AC3E}">
        <p14:creationId xmlns:p14="http://schemas.microsoft.com/office/powerpoint/2010/main" val="202570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 presetClass="mediacall" presetSubtype="0" fill="hold" nodeType="withEffect">
                                  <p:stCondLst>
                                    <p:cond delay="1000"/>
                                  </p:stCondLst>
                                  <p:childTnLst>
                                    <p:cmd type="call" cmd="playFrom(0.0)">
                                      <p:cBhvr>
                                        <p:cTn id="18" dur="18023" fill="hold"/>
                                        <p:tgtEl>
                                          <p:spTgt spid="2"/>
                                        </p:tgtEl>
                                      </p:cBhvr>
                                    </p:cmd>
                                  </p:childTnLst>
                                </p:cTn>
                              </p:par>
                            </p:childTnLst>
                          </p:cTn>
                        </p:par>
                        <p:par>
                          <p:cTn id="19" fill="hold">
                            <p:stCondLst>
                              <p:cond delay="19023"/>
                            </p:stCondLst>
                            <p:childTnLst>
                              <p:par>
                                <p:cTn id="20" presetID="3" presetClass="mediacall" presetSubtype="0" fill="hold" nodeType="afterEffect">
                                  <p:stCondLst>
                                    <p:cond delay="0"/>
                                  </p:stCondLst>
                                  <p:childTnLst>
                                    <p:cmd type="call" cmd="stop">
                                      <p:cBhvr>
                                        <p:cTn id="21" dur="1" fill="hold"/>
                                        <p:tgtEl>
                                          <p:spTgt spid="2"/>
                                        </p:tgtEl>
                                      </p:cBhvr>
                                    </p:cmd>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xit" presetSubtype="0" fill="hold" nodeType="withEffect">
                                  <p:stCondLst>
                                    <p:cond delay="0"/>
                                  </p:stCondLst>
                                  <p:childTnLst>
                                    <p:animEffect transition="out" filter="fade">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27"/>
                                        </p:tgtEl>
                                      </p:cBhvr>
                                    </p:animEffect>
                                    <p:set>
                                      <p:cBhvr>
                                        <p:cTn id="41" dur="1" fill="hold">
                                          <p:stCondLst>
                                            <p:cond delay="499"/>
                                          </p:stCondLst>
                                        </p:cTn>
                                        <p:tgtEl>
                                          <p:spTgt spid="27"/>
                                        </p:tgtEl>
                                        <p:attrNameLst>
                                          <p:attrName>style.visibility</p:attrName>
                                        </p:attrNameLst>
                                      </p:cBhvr>
                                      <p:to>
                                        <p:strVal val="hidden"/>
                                      </p:to>
                                    </p:set>
                                  </p:childTnLst>
                                </p:cTn>
                              </p:par>
                              <p:par>
                                <p:cTn id="42" presetID="10" presetClass="entr" presetSubtype="0" fill="hold" grpId="0" nodeType="withEffect">
                                  <p:stCondLst>
                                    <p:cond delay="1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10" presetClass="entr" presetSubtype="0" fill="hold" nodeType="withEffect">
                                  <p:stCondLst>
                                    <p:cond delay="10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xit" presetSubtype="0" fill="hold" nodeType="withEffect">
                                  <p:stCondLst>
                                    <p:cond delay="100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ntr" presetSubtype="0" fill="hold" grpId="0" nodeType="withEffect">
                                  <p:stCondLst>
                                    <p:cond delay="20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nodeType="withEffect">
                                  <p:stCondLst>
                                    <p:cond delay="200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0" presetClass="entr" presetSubtype="0" fill="hold" grpId="0" nodeType="withEffect">
                                  <p:stCondLst>
                                    <p:cond delay="200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xit" presetSubtype="0" fill="hold" nodeType="withEffect">
                                  <p:stCondLst>
                                    <p:cond delay="20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ntr" presetSubtype="0" fill="hold" grpId="0" nodeType="withEffect">
                                  <p:stCondLst>
                                    <p:cond delay="3000"/>
                                  </p:stCondLst>
                                  <p:childTnLst>
                                    <p:set>
                                      <p:cBhvr>
                                        <p:cTn id="67" dur="1" fill="hold">
                                          <p:stCondLst>
                                            <p:cond delay="0"/>
                                          </p:stCondLst>
                                        </p:cTn>
                                        <p:tgtEl>
                                          <p:spTgt spid="22"/>
                                        </p:tgtEl>
                                        <p:attrNameLst>
                                          <p:attrName>style.visibility</p:attrName>
                                        </p:attrNameLst>
                                      </p:cBhvr>
                                      <p:to>
                                        <p:strVal val="visible"/>
                                      </p:to>
                                    </p:set>
                                    <p:animEffect transition="in" filter="fade">
                                      <p:cBhvr>
                                        <p:cTn id="68" dur="500"/>
                                        <p:tgtEl>
                                          <p:spTgt spid="22"/>
                                        </p:tgtEl>
                                      </p:cBhvr>
                                    </p:animEffect>
                                  </p:childTnLst>
                                </p:cTn>
                              </p:par>
                              <p:par>
                                <p:cTn id="69" presetID="10" presetClass="entr" presetSubtype="0" fill="hold" nodeType="withEffect">
                                  <p:stCondLst>
                                    <p:cond delay="300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par>
                                <p:cTn id="72" presetID="10" presetClass="entr" presetSubtype="0" fill="hold" grpId="0" nodeType="withEffect">
                                  <p:stCondLst>
                                    <p:cond delay="300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xit" presetSubtype="0" fill="hold" nodeType="withEffect">
                                  <p:stCondLst>
                                    <p:cond delay="3000"/>
                                  </p:stCondLst>
                                  <p:childTnLst>
                                    <p:animEffect transition="out" filter="fade">
                                      <p:cBhvr>
                                        <p:cTn id="76" dur="500"/>
                                        <p:tgtEl>
                                          <p:spTgt spid="19"/>
                                        </p:tgtEl>
                                      </p:cBhvr>
                                    </p:animEffect>
                                    <p:set>
                                      <p:cBhvr>
                                        <p:cTn id="77" dur="1" fill="hold">
                                          <p:stCondLst>
                                            <p:cond delay="499"/>
                                          </p:stCondLst>
                                        </p:cTn>
                                        <p:tgtEl>
                                          <p:spTgt spid="19"/>
                                        </p:tgtEl>
                                        <p:attrNameLst>
                                          <p:attrName>style.visibility</p:attrName>
                                        </p:attrNameLst>
                                      </p:cBhvr>
                                      <p:to>
                                        <p:strVal val="hidden"/>
                                      </p:to>
                                    </p:set>
                                  </p:childTnLst>
                                </p:cTn>
                              </p:par>
                              <p:par>
                                <p:cTn id="78" presetID="10" presetClass="entr" presetSubtype="0" fill="hold" grpId="0" nodeType="withEffect">
                                  <p:stCondLst>
                                    <p:cond delay="400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nodeType="withEffect">
                                  <p:stCondLst>
                                    <p:cond delay="400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par>
                                <p:cTn id="84" presetID="10" presetClass="entr" presetSubtype="0" fill="hold" grpId="0" nodeType="withEffect">
                                  <p:stCondLst>
                                    <p:cond delay="4000"/>
                                  </p:stCondLst>
                                  <p:childTnLst>
                                    <p:set>
                                      <p:cBhvr>
                                        <p:cTn id="85" dur="1" fill="hold">
                                          <p:stCondLst>
                                            <p:cond delay="0"/>
                                          </p:stCondLst>
                                        </p:cTn>
                                        <p:tgtEl>
                                          <p:spTgt spid="35"/>
                                        </p:tgtEl>
                                        <p:attrNameLst>
                                          <p:attrName>style.visibility</p:attrName>
                                        </p:attrNameLst>
                                      </p:cBhvr>
                                      <p:to>
                                        <p:strVal val="visible"/>
                                      </p:to>
                                    </p:set>
                                    <p:animEffect transition="in" filter="fade">
                                      <p:cBhvr>
                                        <p:cTn id="86" dur="500"/>
                                        <p:tgtEl>
                                          <p:spTgt spid="35"/>
                                        </p:tgtEl>
                                      </p:cBhvr>
                                    </p:animEffect>
                                  </p:childTnLst>
                                </p:cTn>
                              </p:par>
                              <p:par>
                                <p:cTn id="87" presetID="10" presetClass="exit" presetSubtype="0" fill="hold" nodeType="withEffect">
                                  <p:stCondLst>
                                    <p:cond delay="40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 presetClass="mediacall" presetSubtype="0" fill="hold" nodeType="withEffect">
                                  <p:stCondLst>
                                    <p:cond delay="1000"/>
                                  </p:stCondLst>
                                  <p:childTnLst>
                                    <p:cmd type="call" cmd="playFrom(0.0)">
                                      <p:cBhvr>
                                        <p:cTn id="91" dur="35473" fill="hold"/>
                                        <p:tgtEl>
                                          <p:spTgt spid="3"/>
                                        </p:tgtEl>
                                      </p:cBhvr>
                                    </p:cmd>
                                  </p:childTnLst>
                                </p:cTn>
                              </p:par>
                            </p:childTnLst>
                          </p:cTn>
                        </p:par>
                        <p:par>
                          <p:cTn id="92" fill="hold">
                            <p:stCondLst>
                              <p:cond delay="36473"/>
                            </p:stCondLst>
                            <p:childTnLst>
                              <p:par>
                                <p:cTn id="93" presetID="3" presetClass="mediacall" presetSubtype="0" fill="hold" nodeType="afterEffect">
                                  <p:stCondLst>
                                    <p:cond delay="0"/>
                                  </p:stCondLst>
                                  <p:childTnLst>
                                    <p:cmd type="call" cmd="stop">
                                      <p:cBhvr>
                                        <p:cTn id="94" dur="1" fill="hold"/>
                                        <p:tgtEl>
                                          <p:spTgt spid="3"/>
                                        </p:tgtEl>
                                      </p:cBhvr>
                                    </p:cmd>
                                  </p:childTnLst>
                                </p:cTn>
                              </p:par>
                              <p:par>
                                <p:cTn id="95" presetID="10" presetClass="entr" presetSubtype="0" fill="hold" grpId="2"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1"/>
                                        </p:tgtEl>
                                        <p:attrNameLst>
                                          <p:attrName>style.visibility</p:attrName>
                                        </p:attrNameLst>
                                      </p:cBhvr>
                                      <p:to>
                                        <p:strVal val="visible"/>
                                      </p:to>
                                    </p:set>
                                    <p:animEffect transition="in" filter="fade">
                                      <p:cBhvr>
                                        <p:cTn id="102" dur="500"/>
                                        <p:tgtEl>
                                          <p:spTgt spid="21"/>
                                        </p:tgtEl>
                                      </p:cBhvr>
                                    </p:animEffect>
                                  </p:childTnLst>
                                </p:cTn>
                              </p:par>
                              <p:par>
                                <p:cTn id="103" presetID="10" presetClass="exit" presetSubtype="0" fill="hold" grpId="1" nodeType="withEffect">
                                  <p:stCondLst>
                                    <p:cond delay="0"/>
                                  </p:stCondLst>
                                  <p:childTnLst>
                                    <p:animEffect transition="out" filter="fade">
                                      <p:cBhvr>
                                        <p:cTn id="104" dur="500"/>
                                        <p:tgtEl>
                                          <p:spTgt spid="13"/>
                                        </p:tgtEl>
                                      </p:cBhvr>
                                    </p:animEffect>
                                    <p:set>
                                      <p:cBhvr>
                                        <p:cTn id="105" dur="1" fill="hold">
                                          <p:stCondLst>
                                            <p:cond delay="499"/>
                                          </p:stCondLst>
                                        </p:cTn>
                                        <p:tgtEl>
                                          <p:spTgt spid="13"/>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1" presetClass="mediacall" presetSubtype="0" fill="hold" nodeType="withEffect">
                                  <p:stCondLst>
                                    <p:cond delay="1000"/>
                                  </p:stCondLst>
                                  <p:childTnLst>
                                    <p:cmd type="call" cmd="playFrom(0.0)">
                                      <p:cBhvr>
                                        <p:cTn id="119" dur="36777" fill="hold"/>
                                        <p:tgtEl>
                                          <p:spTgt spid="4"/>
                                        </p:tgtEl>
                                      </p:cBhvr>
                                    </p:cmd>
                                  </p:childTnLst>
                                </p:cTn>
                              </p:par>
                            </p:childTnLst>
                          </p:cTn>
                        </p:par>
                        <p:par>
                          <p:cTn id="120" fill="hold">
                            <p:stCondLst>
                              <p:cond delay="37777"/>
                            </p:stCondLst>
                            <p:childTnLst>
                              <p:par>
                                <p:cTn id="121" presetID="3" presetClass="mediacall" presetSubtype="0" fill="hold" nodeType="afterEffect">
                                  <p:stCondLst>
                                    <p:cond delay="0"/>
                                  </p:stCondLst>
                                  <p:childTnLst>
                                    <p:cmd type="call" cmd="stop">
                                      <p:cBhvr>
                                        <p:cTn id="122" dur="1" fill="hold"/>
                                        <p:tgtEl>
                                          <p:spTgt spid="4"/>
                                        </p:tgtEl>
                                      </p:cBhvr>
                                    </p:cmd>
                                  </p:childTnLst>
                                </p:cTn>
                              </p:par>
                              <p:par>
                                <p:cTn id="123" presetID="10" presetClass="entr" presetSubtype="0" fill="hold" grpId="4"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2" nodeType="clickEffect">
                                  <p:stCondLst>
                                    <p:cond delay="0"/>
                                  </p:stCondLst>
                                  <p:childTnLst>
                                    <p:set>
                                      <p:cBhvr>
                                        <p:cTn id="129" dur="1" fill="hold">
                                          <p:stCondLst>
                                            <p:cond delay="0"/>
                                          </p:stCondLst>
                                        </p:cTn>
                                        <p:tgtEl>
                                          <p:spTgt spid="16"/>
                                        </p:tgtEl>
                                        <p:attrNameLst>
                                          <p:attrName>style.visibility</p:attrName>
                                        </p:attrNameLst>
                                      </p:cBhvr>
                                      <p:to>
                                        <p:strVal val="visible"/>
                                      </p:to>
                                    </p:set>
                                    <p:animEffect transition="in" filter="fade">
                                      <p:cBhvr>
                                        <p:cTn id="130" dur="500"/>
                                        <p:tgtEl>
                                          <p:spTgt spid="16"/>
                                        </p:tgtEl>
                                      </p:cBhvr>
                                    </p:animEffect>
                                  </p:childTnLst>
                                </p:cTn>
                              </p:par>
                              <p:par>
                                <p:cTn id="131" presetID="10"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par>
                                <p:cTn id="134" presetID="10" presetClass="entr" presetSubtype="0" fill="hold" grpId="2" nodeType="withEffect">
                                  <p:stCondLst>
                                    <p:cond delay="0"/>
                                  </p:stCondLst>
                                  <p:childTnLst>
                                    <p:set>
                                      <p:cBhvr>
                                        <p:cTn id="135" dur="1" fill="hold">
                                          <p:stCondLst>
                                            <p:cond delay="0"/>
                                          </p:stCondLst>
                                        </p:cTn>
                                        <p:tgtEl>
                                          <p:spTgt spid="18"/>
                                        </p:tgtEl>
                                        <p:attrNameLst>
                                          <p:attrName>style.visibility</p:attrName>
                                        </p:attrNameLst>
                                      </p:cBhvr>
                                      <p:to>
                                        <p:strVal val="visible"/>
                                      </p:to>
                                    </p:set>
                                    <p:animEffect transition="in" filter="fade">
                                      <p:cBhvr>
                                        <p:cTn id="136" dur="500"/>
                                        <p:tgtEl>
                                          <p:spTgt spid="18"/>
                                        </p:tgtEl>
                                      </p:cBhvr>
                                    </p:animEffect>
                                  </p:childTnLst>
                                </p:cTn>
                              </p:par>
                              <p:par>
                                <p:cTn id="137" presetID="10" presetClass="entr" presetSubtype="0" fill="hold" nodeType="withEffect">
                                  <p:stCondLst>
                                    <p:cond delay="0"/>
                                  </p:stCondLst>
                                  <p:childTnLst>
                                    <p:set>
                                      <p:cBhvr>
                                        <p:cTn id="138" dur="1" fill="hold">
                                          <p:stCondLst>
                                            <p:cond delay="0"/>
                                          </p:stCondLst>
                                        </p:cTn>
                                        <p:tgtEl>
                                          <p:spTgt spid="17"/>
                                        </p:tgtEl>
                                        <p:attrNameLst>
                                          <p:attrName>style.visibility</p:attrName>
                                        </p:attrNameLst>
                                      </p:cBhvr>
                                      <p:to>
                                        <p:strVal val="visible"/>
                                      </p:to>
                                    </p:set>
                                    <p:animEffect transition="in" filter="fade">
                                      <p:cBhvr>
                                        <p:cTn id="139" dur="500"/>
                                        <p:tgtEl>
                                          <p:spTgt spid="17"/>
                                        </p:tgtEl>
                                      </p:cBhvr>
                                    </p:animEffect>
                                  </p:childTnLst>
                                </p:cTn>
                              </p:par>
                              <p:par>
                                <p:cTn id="140" presetID="10" presetClass="entr" presetSubtype="0" fill="hold" grpId="2" nodeType="withEffect">
                                  <p:stCondLst>
                                    <p:cond delay="0"/>
                                  </p:stCondLst>
                                  <p:childTnLst>
                                    <p:set>
                                      <p:cBhvr>
                                        <p:cTn id="141" dur="1" fill="hold">
                                          <p:stCondLst>
                                            <p:cond delay="0"/>
                                          </p:stCondLst>
                                        </p:cTn>
                                        <p:tgtEl>
                                          <p:spTgt spid="20"/>
                                        </p:tgtEl>
                                        <p:attrNameLst>
                                          <p:attrName>style.visibility</p:attrName>
                                        </p:attrNameLst>
                                      </p:cBhvr>
                                      <p:to>
                                        <p:strVal val="visible"/>
                                      </p:to>
                                    </p:set>
                                    <p:animEffect transition="in" filter="fade">
                                      <p:cBhvr>
                                        <p:cTn id="142" dur="500"/>
                                        <p:tgtEl>
                                          <p:spTgt spid="20"/>
                                        </p:tgtEl>
                                      </p:cBhvr>
                                    </p:animEffect>
                                  </p:childTnLst>
                                </p:cTn>
                              </p:par>
                              <p:par>
                                <p:cTn id="143" presetID="10" presetClass="entr" presetSubtype="0" fill="hold" nodeType="withEffect">
                                  <p:stCondLst>
                                    <p:cond delay="0"/>
                                  </p:stCondLst>
                                  <p:childTnLst>
                                    <p:set>
                                      <p:cBhvr>
                                        <p:cTn id="144" dur="1" fill="hold">
                                          <p:stCondLst>
                                            <p:cond delay="0"/>
                                          </p:stCondLst>
                                        </p:cTn>
                                        <p:tgtEl>
                                          <p:spTgt spid="19"/>
                                        </p:tgtEl>
                                        <p:attrNameLst>
                                          <p:attrName>style.visibility</p:attrName>
                                        </p:attrNameLst>
                                      </p:cBhvr>
                                      <p:to>
                                        <p:strVal val="visible"/>
                                      </p:to>
                                    </p:set>
                                    <p:animEffect transition="in" filter="fade">
                                      <p:cBhvr>
                                        <p:cTn id="145" dur="500"/>
                                        <p:tgtEl>
                                          <p:spTgt spid="19"/>
                                        </p:tgtEl>
                                      </p:cBhvr>
                                    </p:animEffect>
                                  </p:childTnLst>
                                </p:cTn>
                              </p:par>
                              <p:par>
                                <p:cTn id="146" presetID="10" presetClass="exit" presetSubtype="0" fill="hold" grpId="1" nodeType="withEffect">
                                  <p:stCondLst>
                                    <p:cond delay="0"/>
                                  </p:stCondLst>
                                  <p:childTnLst>
                                    <p:animEffect transition="out" filter="fade">
                                      <p:cBhvr>
                                        <p:cTn id="147" dur="500"/>
                                        <p:tgtEl>
                                          <p:spTgt spid="22"/>
                                        </p:tgtEl>
                                      </p:cBhvr>
                                    </p:animEffect>
                                    <p:set>
                                      <p:cBhvr>
                                        <p:cTn id="148" dur="1" fill="hold">
                                          <p:stCondLst>
                                            <p:cond delay="499"/>
                                          </p:stCondLst>
                                        </p:cTn>
                                        <p:tgtEl>
                                          <p:spTgt spid="22"/>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21"/>
                                        </p:tgtEl>
                                      </p:cBhvr>
                                    </p:animEffect>
                                    <p:set>
                                      <p:cBhvr>
                                        <p:cTn id="151" dur="1" fill="hold">
                                          <p:stCondLst>
                                            <p:cond delay="499"/>
                                          </p:stCondLst>
                                        </p:cTn>
                                        <p:tgtEl>
                                          <p:spTgt spid="2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24"/>
                                        </p:tgtEl>
                                      </p:cBhvr>
                                    </p:animEffect>
                                    <p:set>
                                      <p:cBhvr>
                                        <p:cTn id="154" dur="1" fill="hold">
                                          <p:stCondLst>
                                            <p:cond delay="499"/>
                                          </p:stCondLst>
                                        </p:cTn>
                                        <p:tgtEl>
                                          <p:spTgt spid="24"/>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23"/>
                                        </p:tgtEl>
                                      </p:cBhvr>
                                    </p:animEffect>
                                    <p:set>
                                      <p:cBhvr>
                                        <p:cTn id="157" dur="1" fill="hold">
                                          <p:stCondLst>
                                            <p:cond delay="499"/>
                                          </p:stCondLst>
                                        </p:cTn>
                                        <p:tgtEl>
                                          <p:spTgt spid="23"/>
                                        </p:tgtEl>
                                        <p:attrNameLst>
                                          <p:attrName>style.visibility</p:attrName>
                                        </p:attrNameLst>
                                      </p:cBhvr>
                                      <p:to>
                                        <p:strVal val="hidden"/>
                                      </p:to>
                                    </p:set>
                                  </p:childTnLst>
                                </p:cTn>
                              </p:par>
                              <p:par>
                                <p:cTn id="158" presetID="10" presetClass="exit" presetSubtype="0" fill="hold" grpId="5" nodeType="withEffect">
                                  <p:stCondLst>
                                    <p:cond delay="0"/>
                                  </p:stCondLst>
                                  <p:childTnLst>
                                    <p:animEffect transition="out" filter="fade">
                                      <p:cBhvr>
                                        <p:cTn id="159" dur="500"/>
                                        <p:tgtEl>
                                          <p:spTgt spid="27"/>
                                        </p:tgtEl>
                                      </p:cBhvr>
                                    </p:animEffect>
                                    <p:set>
                                      <p:cBhvr>
                                        <p:cTn id="160" dur="1" fill="hold">
                                          <p:stCondLst>
                                            <p:cond delay="499"/>
                                          </p:stCondLst>
                                        </p:cTn>
                                        <p:tgtEl>
                                          <p:spTgt spid="27"/>
                                        </p:tgtEl>
                                        <p:attrNameLst>
                                          <p:attrName>style.visibility</p:attrName>
                                        </p:attrNameLst>
                                      </p:cBhvr>
                                      <p:to>
                                        <p:strVal val="hidden"/>
                                      </p:to>
                                    </p:set>
                                  </p:childTnLst>
                                </p:cTn>
                              </p:par>
                              <p:par>
                                <p:cTn id="161" presetID="1" presetClass="mediacall" presetSubtype="0" fill="hold" nodeType="withEffect">
                                  <p:stCondLst>
                                    <p:cond delay="1000"/>
                                  </p:stCondLst>
                                  <p:childTnLst>
                                    <p:cmd type="call" cmd="playFrom(0.0)">
                                      <p:cBhvr>
                                        <p:cTn id="162" dur="38264" fill="hold"/>
                                        <p:tgtEl>
                                          <p:spTgt spid="5"/>
                                        </p:tgtEl>
                                      </p:cBhvr>
                                    </p:cmd>
                                  </p:childTnLst>
                                </p:cTn>
                              </p:par>
                            </p:childTnLst>
                          </p:cTn>
                        </p:par>
                        <p:par>
                          <p:cTn id="163" fill="hold">
                            <p:stCondLst>
                              <p:cond delay="39264"/>
                            </p:stCondLst>
                            <p:childTnLst>
                              <p:par>
                                <p:cTn id="164" presetID="3" presetClass="mediacall" presetSubtype="0" fill="hold" nodeType="afterEffect">
                                  <p:stCondLst>
                                    <p:cond delay="0"/>
                                  </p:stCondLst>
                                  <p:childTnLst>
                                    <p:cmd type="call" cmd="stop">
                                      <p:cBhvr>
                                        <p:cTn id="165" dur="1" fill="hold"/>
                                        <p:tgtEl>
                                          <p:spTgt spid="5"/>
                                        </p:tgtEl>
                                      </p:cBhvr>
                                    </p:cmd>
                                  </p:childTnLst>
                                </p:cTn>
                              </p:par>
                              <p:par>
                                <p:cTn id="166" presetID="10" presetClass="entr" presetSubtype="0" fill="hold" grpId="6" nodeType="withEffect">
                                  <p:stCondLst>
                                    <p:cond delay="0"/>
                                  </p:stCondLst>
                                  <p:childTnLst>
                                    <p:set>
                                      <p:cBhvr>
                                        <p:cTn id="167" dur="1" fill="hold">
                                          <p:stCondLst>
                                            <p:cond delay="0"/>
                                          </p:stCondLst>
                                        </p:cTn>
                                        <p:tgtEl>
                                          <p:spTgt spid="27"/>
                                        </p:tgtEl>
                                        <p:attrNameLst>
                                          <p:attrName>style.visibility</p:attrName>
                                        </p:attrNameLst>
                                      </p:cBhvr>
                                      <p:to>
                                        <p:strVal val="visible"/>
                                      </p:to>
                                    </p:set>
                                    <p:animEffect transition="in" filter="fade">
                                      <p:cBhvr>
                                        <p:cTn id="1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9" fill="hold" display="0">
                  <p:stCondLst>
                    <p:cond delay="indefinite"/>
                  </p:stCondLst>
                  <p:endCondLst>
                    <p:cond evt="onStopAudio" delay="0">
                      <p:tgtEl>
                        <p:sldTgt/>
                      </p:tgtEl>
                    </p:cond>
                  </p:endCondLst>
                </p:cTn>
                <p:tgtEl>
                  <p:spTgt spid="2"/>
                </p:tgtEl>
              </p:cMediaNode>
            </p:audio>
            <p:audio>
              <p:cMediaNode vol="80000">
                <p:cTn id="170" fill="hold" display="0">
                  <p:stCondLst>
                    <p:cond delay="indefinite"/>
                  </p:stCondLst>
                  <p:endCondLst>
                    <p:cond evt="onStopAudio" delay="0">
                      <p:tgtEl>
                        <p:sldTgt/>
                      </p:tgtEl>
                    </p:cond>
                  </p:endCondLst>
                </p:cTn>
                <p:tgtEl>
                  <p:spTgt spid="3"/>
                </p:tgtEl>
              </p:cMediaNode>
            </p:audio>
            <p:audio>
              <p:cMediaNode vol="80000">
                <p:cTn id="171" fill="hold" display="0">
                  <p:stCondLst>
                    <p:cond delay="indefinite"/>
                  </p:stCondLst>
                  <p:endCondLst>
                    <p:cond evt="onStopAudio" delay="0">
                      <p:tgtEl>
                        <p:sldTgt/>
                      </p:tgtEl>
                    </p:cond>
                  </p:endCondLst>
                </p:cTn>
                <p:tgtEl>
                  <p:spTgt spid="4"/>
                </p:tgtEl>
              </p:cMediaNode>
            </p:audio>
            <p:audio>
              <p:cMediaNode vol="80000">
                <p:cTn id="172" fill="hold" display="0">
                  <p:stCondLst>
                    <p:cond delay="indefinite"/>
                  </p:stCondLst>
                  <p:endCondLst>
                    <p:cond evt="onStopAudio" delay="0">
                      <p:tgtEl>
                        <p:sldTgt/>
                      </p:tgtEl>
                    </p:cond>
                  </p:endCondLst>
                </p:cTn>
                <p:tgtEl>
                  <p:spTgt spid="5"/>
                </p:tgtEl>
              </p:cMediaNode>
            </p:audio>
          </p:childTnLst>
        </p:cTn>
      </p:par>
    </p:tnLst>
    <p:bldLst>
      <p:bldP spid="13" grpId="0" animBg="1"/>
      <p:bldP spid="13" grpId="1" animBg="1"/>
      <p:bldP spid="16" grpId="0" animBg="1"/>
      <p:bldP spid="16" grpId="1" animBg="1"/>
      <p:bldP spid="16" grpId="2" animBg="1"/>
      <p:bldP spid="18" grpId="0" animBg="1"/>
      <p:bldP spid="18" grpId="1" animBg="1"/>
      <p:bldP spid="18" grpId="2" animBg="1"/>
      <p:bldP spid="20" grpId="0" animBg="1"/>
      <p:bldP spid="20" grpId="1" animBg="1"/>
      <p:bldP spid="20" grpId="2" animBg="1"/>
      <p:bldP spid="22" grpId="0" animBg="1"/>
      <p:bldP spid="22" grpId="1" animBg="1"/>
      <p:bldP spid="24" grpId="0" animBg="1"/>
      <p:bldP spid="24" grpId="1" animBg="1"/>
      <p:bldP spid="25" grpId="0"/>
      <p:bldP spid="31" grpId="0" animBg="1"/>
      <p:bldP spid="32" grpId="0" animBg="1"/>
      <p:bldP spid="33" grpId="0" animBg="1"/>
      <p:bldP spid="34" grpId="0" animBg="1"/>
      <p:bldP spid="35" grpId="0" animBg="1"/>
      <p:bldP spid="27" grpId="0" animBg="1"/>
      <p:bldP spid="27" grpId="1" animBg="1"/>
      <p:bldP spid="27" grpId="2" animBg="1"/>
      <p:bldP spid="27" grpId="3" animBg="1"/>
      <p:bldP spid="27" grpId="4" animBg="1"/>
      <p:bldP spid="27" grpId="5" animBg="1"/>
      <p:bldP spid="27" grpId="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lstStyle/>
          <a:p>
            <a:r>
              <a:rPr lang="en-AU" dirty="0"/>
              <a:t>Reason’s model</a:t>
            </a:r>
          </a:p>
        </p:txBody>
      </p:sp>
      <p:sp>
        <p:nvSpPr>
          <p:cNvPr id="4" name="Footer Placeholder 2">
            <a:extLst>
              <a:ext uri="{FF2B5EF4-FFF2-40B4-BE49-F238E27FC236}">
                <a16:creationId xmlns:a16="http://schemas.microsoft.com/office/drawing/2014/main" id="{E32FF825-9B29-4D66-98F8-349B21C538C8}"/>
              </a:ext>
            </a:extLst>
          </p:cNvPr>
          <p:cNvSpPr>
            <a:spLocks noGrp="1"/>
          </p:cNvSpPr>
          <p:nvPr>
            <p:ph type="ftr" sz="quarter" idx="12"/>
          </p:nvPr>
        </p:nvSpPr>
        <p:spPr>
          <a:xfrm>
            <a:off x="628650" y="6218334"/>
            <a:ext cx="3086100" cy="365125"/>
          </a:xfrm>
        </p:spPr>
        <p:txBody>
          <a:bodyPr/>
          <a:lstStyle/>
          <a:p>
            <a:r>
              <a:rPr lang="en-US" dirty="0"/>
              <a:t>Module 2, Snippet 1</a:t>
            </a:r>
          </a:p>
        </p:txBody>
      </p:sp>
      <p:pic>
        <p:nvPicPr>
          <p:cNvPr id="2" name="TAC_MOD2_SNIP1_SLIDE_07_PARA_A">
            <a:hlinkClick r:id="" action="ppaction://media"/>
            <a:extLst>
              <a:ext uri="{FF2B5EF4-FFF2-40B4-BE49-F238E27FC236}">
                <a16:creationId xmlns:a16="http://schemas.microsoft.com/office/drawing/2014/main" id="{B1863053-A3EC-42F0-969D-CC2E262AB6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18770" y="0"/>
            <a:ext cx="609600" cy="609600"/>
          </a:xfrm>
          <a:prstGeom prst="rect">
            <a:avLst/>
          </a:prstGeom>
        </p:spPr>
      </p:pic>
    </p:spTree>
    <p:extLst>
      <p:ext uri="{BB962C8B-B14F-4D97-AF65-F5344CB8AC3E}">
        <p14:creationId xmlns:p14="http://schemas.microsoft.com/office/powerpoint/2010/main" val="158760617"/>
      </p:ext>
    </p:extLst>
  </p:cSld>
  <p:clrMapOvr>
    <a:masterClrMapping/>
  </p:clrMapOvr>
  <mc:AlternateContent xmlns:mc="http://schemas.openxmlformats.org/markup-compatibility/2006" xmlns:p14="http://schemas.microsoft.com/office/powerpoint/2010/main">
    <mc:Choice Requires="p14">
      <p:transition spd="med" p14:dur="700" advTm="16350">
        <p:fade/>
      </p:transition>
    </mc:Choice>
    <mc:Fallback xmlns="">
      <p:transition spd="med" advTm="16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4345" fill="hold"/>
                                        <p:tgtEl>
                                          <p:spTgt spid="2"/>
                                        </p:tgtEl>
                                      </p:cBhvr>
                                    </p:cmd>
                                  </p:childTnLst>
                                </p:cTn>
                              </p:par>
                            </p:childTnLst>
                          </p:cTn>
                        </p:par>
                        <p:par>
                          <p:cTn id="7" fill="hold">
                            <p:stCondLst>
                              <p:cond delay="15345"/>
                            </p:stCondLst>
                            <p:childTnLst>
                              <p:par>
                                <p:cTn id="8" presetID="3" presetClass="mediacall" presetSubtype="0" fill="hold" nodeType="afterEffect">
                                  <p:stCondLst>
                                    <p:cond delay="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BA0B0-6438-45FF-BFF0-5368249DCF1C}"/>
              </a:ext>
            </a:extLst>
          </p:cNvPr>
          <p:cNvSpPr>
            <a:spLocks noGrp="1"/>
          </p:cNvSpPr>
          <p:nvPr>
            <p:ph type="title"/>
          </p:nvPr>
        </p:nvSpPr>
        <p:spPr/>
        <p:txBody>
          <a:bodyPr/>
          <a:lstStyle/>
          <a:p>
            <a:r>
              <a:rPr lang="en-AU" dirty="0"/>
              <a:t>Reason’s Swiss cheese model</a:t>
            </a:r>
          </a:p>
        </p:txBody>
      </p:sp>
      <p:sp>
        <p:nvSpPr>
          <p:cNvPr id="4" name="Footer Placeholder 3">
            <a:extLst>
              <a:ext uri="{FF2B5EF4-FFF2-40B4-BE49-F238E27FC236}">
                <a16:creationId xmlns:a16="http://schemas.microsoft.com/office/drawing/2014/main" id="{251B3383-CC80-4CAC-9472-F473AA984BBE}"/>
              </a:ext>
            </a:extLst>
          </p:cNvPr>
          <p:cNvSpPr>
            <a:spLocks noGrp="1"/>
          </p:cNvSpPr>
          <p:nvPr>
            <p:ph type="ftr" sz="quarter" idx="10"/>
          </p:nvPr>
        </p:nvSpPr>
        <p:spPr/>
        <p:txBody>
          <a:bodyPr/>
          <a:lstStyle/>
          <a:p>
            <a:r>
              <a:rPr lang="en-US" dirty="0"/>
              <a:t>Module 2, Snippet 1</a:t>
            </a:r>
          </a:p>
        </p:txBody>
      </p:sp>
      <p:sp>
        <p:nvSpPr>
          <p:cNvPr id="3" name="Slide Number Placeholder 2">
            <a:extLst>
              <a:ext uri="{FF2B5EF4-FFF2-40B4-BE49-F238E27FC236}">
                <a16:creationId xmlns:a16="http://schemas.microsoft.com/office/drawing/2014/main" id="{8B45E975-0B01-4D06-8101-86F760C6121A}"/>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2" name="Parallelogram 1">
            <a:extLst>
              <a:ext uri="{FF2B5EF4-FFF2-40B4-BE49-F238E27FC236}">
                <a16:creationId xmlns:a16="http://schemas.microsoft.com/office/drawing/2014/main" id="{5F309A03-CF15-4F52-AA90-0D4AFFE41C53}"/>
              </a:ext>
            </a:extLst>
          </p:cNvPr>
          <p:cNvSpPr/>
          <p:nvPr/>
        </p:nvSpPr>
        <p:spPr>
          <a:xfrm rot="5400000" flipV="1">
            <a:off x="1327622" y="3864867"/>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6AB82478-2FD7-4337-9882-08B275FEF1E9}"/>
              </a:ext>
            </a:extLst>
          </p:cNvPr>
          <p:cNvSpPr/>
          <p:nvPr/>
        </p:nvSpPr>
        <p:spPr>
          <a:xfrm rot="5400000" flipV="1">
            <a:off x="2544173" y="3871932"/>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9877297E-E516-49CB-8757-8DD4C2A5B080}"/>
              </a:ext>
            </a:extLst>
          </p:cNvPr>
          <p:cNvSpPr/>
          <p:nvPr/>
        </p:nvSpPr>
        <p:spPr>
          <a:xfrm rot="5400000" flipV="1">
            <a:off x="3760724" y="3871933"/>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EA926EB6-DA09-416D-93CD-D3EF6A82B392}"/>
              </a:ext>
            </a:extLst>
          </p:cNvPr>
          <p:cNvSpPr/>
          <p:nvPr/>
        </p:nvSpPr>
        <p:spPr>
          <a:xfrm rot="5400000" flipV="1">
            <a:off x="4977275" y="3864868"/>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8C80D611-E89F-4811-891E-7F184556BD1D}"/>
              </a:ext>
            </a:extLst>
          </p:cNvPr>
          <p:cNvSpPr/>
          <p:nvPr/>
        </p:nvSpPr>
        <p:spPr>
          <a:xfrm rot="5400000" flipV="1">
            <a:off x="6193825" y="3864865"/>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90C6921D-97EE-47C6-9FCE-1B385078E601}"/>
              </a:ext>
            </a:extLst>
          </p:cNvPr>
          <p:cNvSpPr/>
          <p:nvPr/>
        </p:nvSpPr>
        <p:spPr>
          <a:xfrm>
            <a:off x="2173690" y="415877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C38800A-981D-4862-943C-1E2B71DE6BBE}"/>
              </a:ext>
            </a:extLst>
          </p:cNvPr>
          <p:cNvSpPr/>
          <p:nvPr/>
        </p:nvSpPr>
        <p:spPr>
          <a:xfrm>
            <a:off x="3298502" y="41152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A402F82A-34E2-493F-9AF2-0B6853D20FD7}"/>
              </a:ext>
            </a:extLst>
          </p:cNvPr>
          <p:cNvSpPr/>
          <p:nvPr/>
        </p:nvSpPr>
        <p:spPr>
          <a:xfrm>
            <a:off x="4492054" y="43490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5C74BFA-79C1-455E-A8E8-EB017A4172AC}"/>
              </a:ext>
            </a:extLst>
          </p:cNvPr>
          <p:cNvSpPr/>
          <p:nvPr/>
        </p:nvSpPr>
        <p:spPr>
          <a:xfrm>
            <a:off x="5738024" y="426763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34717EA-EB8C-4FCD-A339-30895689CDFF}"/>
              </a:ext>
            </a:extLst>
          </p:cNvPr>
          <p:cNvSpPr/>
          <p:nvPr/>
        </p:nvSpPr>
        <p:spPr>
          <a:xfrm>
            <a:off x="6947213" y="439260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BC718AEB-8B93-48A6-920E-D4DF7E3140A6}"/>
              </a:ext>
            </a:extLst>
          </p:cNvPr>
          <p:cNvCxnSpPr>
            <a:cxnSpLocks/>
          </p:cNvCxnSpPr>
          <p:nvPr/>
        </p:nvCxnSpPr>
        <p:spPr>
          <a:xfrm flipV="1">
            <a:off x="628650" y="4462873"/>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4E32F1-7444-4733-B0CA-D12015A03C37}"/>
              </a:ext>
            </a:extLst>
          </p:cNvPr>
          <p:cNvCxnSpPr>
            <a:cxnSpLocks/>
          </p:cNvCxnSpPr>
          <p:nvPr/>
        </p:nvCxnSpPr>
        <p:spPr>
          <a:xfrm flipV="1">
            <a:off x="2167411" y="4462873"/>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B2E40F-FF8A-40F8-9FD7-740E4537A324}"/>
              </a:ext>
            </a:extLst>
          </p:cNvPr>
          <p:cNvCxnSpPr>
            <a:cxnSpLocks/>
          </p:cNvCxnSpPr>
          <p:nvPr/>
        </p:nvCxnSpPr>
        <p:spPr>
          <a:xfrm>
            <a:off x="3298502"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BEFCAA4-6E7C-4E04-A743-B9A9A5EC29B3}"/>
              </a:ext>
            </a:extLst>
          </p:cNvPr>
          <p:cNvCxnSpPr>
            <a:cxnSpLocks/>
          </p:cNvCxnSpPr>
          <p:nvPr/>
        </p:nvCxnSpPr>
        <p:spPr>
          <a:xfrm>
            <a:off x="4515053"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4D0F0-FB5F-4A45-8ABC-13DE0A6361AB}"/>
              </a:ext>
            </a:extLst>
          </p:cNvPr>
          <p:cNvCxnSpPr>
            <a:cxnSpLocks/>
          </p:cNvCxnSpPr>
          <p:nvPr/>
        </p:nvCxnSpPr>
        <p:spPr>
          <a:xfrm>
            <a:off x="5738024" y="4462873"/>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F27BD1-5133-439D-AAB7-F1EA44BD9D5C}"/>
              </a:ext>
            </a:extLst>
          </p:cNvPr>
          <p:cNvCxnSpPr>
            <a:cxnSpLocks/>
          </p:cNvCxnSpPr>
          <p:nvPr/>
        </p:nvCxnSpPr>
        <p:spPr>
          <a:xfrm>
            <a:off x="6962374" y="4462873"/>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Explosion: 8 Points 27">
            <a:extLst>
              <a:ext uri="{FF2B5EF4-FFF2-40B4-BE49-F238E27FC236}">
                <a16:creationId xmlns:a16="http://schemas.microsoft.com/office/drawing/2014/main" id="{56D7785A-497F-4E39-9EEE-9D677B75DF40}"/>
              </a:ext>
            </a:extLst>
          </p:cNvPr>
          <p:cNvSpPr/>
          <p:nvPr/>
        </p:nvSpPr>
        <p:spPr>
          <a:xfrm>
            <a:off x="8000807" y="3842390"/>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EAEAF892-0B1E-41EF-B76A-C30D08895A95}"/>
              </a:ext>
            </a:extLst>
          </p:cNvPr>
          <p:cNvSpPr txBox="1"/>
          <p:nvPr/>
        </p:nvSpPr>
        <p:spPr>
          <a:xfrm>
            <a:off x="1375510" y="2702651"/>
            <a:ext cx="1929840" cy="646331"/>
          </a:xfrm>
          <a:prstGeom prst="rect">
            <a:avLst/>
          </a:prstGeom>
          <a:noFill/>
        </p:spPr>
        <p:txBody>
          <a:bodyPr wrap="square" rtlCol="0">
            <a:spAutoFit/>
          </a:bodyPr>
          <a:lstStyle/>
          <a:p>
            <a:pPr algn="ctr"/>
            <a:r>
              <a:rPr lang="en-AU" dirty="0">
                <a:solidFill>
                  <a:schemeClr val="bg1"/>
                </a:solidFill>
              </a:rPr>
              <a:t>System decision makers</a:t>
            </a:r>
          </a:p>
        </p:txBody>
      </p:sp>
      <p:sp>
        <p:nvSpPr>
          <p:cNvPr id="35" name="TextBox 34">
            <a:extLst>
              <a:ext uri="{FF2B5EF4-FFF2-40B4-BE49-F238E27FC236}">
                <a16:creationId xmlns:a16="http://schemas.microsoft.com/office/drawing/2014/main" id="{D3F5272F-70D8-453A-9F12-A495618775D6}"/>
              </a:ext>
            </a:extLst>
          </p:cNvPr>
          <p:cNvSpPr txBox="1"/>
          <p:nvPr/>
        </p:nvSpPr>
        <p:spPr>
          <a:xfrm>
            <a:off x="3808612" y="2841150"/>
            <a:ext cx="1929840" cy="369332"/>
          </a:xfrm>
          <a:prstGeom prst="rect">
            <a:avLst/>
          </a:prstGeom>
          <a:noFill/>
        </p:spPr>
        <p:txBody>
          <a:bodyPr wrap="square" rtlCol="0">
            <a:spAutoFit/>
          </a:bodyPr>
          <a:lstStyle/>
          <a:p>
            <a:pPr algn="ctr"/>
            <a:r>
              <a:rPr lang="en-AU" dirty="0">
                <a:solidFill>
                  <a:schemeClr val="bg1"/>
                </a:solidFill>
              </a:rPr>
              <a:t>Preconditions</a:t>
            </a:r>
          </a:p>
        </p:txBody>
      </p:sp>
      <p:sp>
        <p:nvSpPr>
          <p:cNvPr id="36" name="TextBox 35">
            <a:extLst>
              <a:ext uri="{FF2B5EF4-FFF2-40B4-BE49-F238E27FC236}">
                <a16:creationId xmlns:a16="http://schemas.microsoft.com/office/drawing/2014/main" id="{36928797-5416-42B9-B8B2-23ADFA9DC5B5}"/>
              </a:ext>
            </a:extLst>
          </p:cNvPr>
          <p:cNvSpPr txBox="1"/>
          <p:nvPr/>
        </p:nvSpPr>
        <p:spPr>
          <a:xfrm>
            <a:off x="6245774" y="2841150"/>
            <a:ext cx="1929840" cy="369332"/>
          </a:xfrm>
          <a:prstGeom prst="rect">
            <a:avLst/>
          </a:prstGeom>
          <a:noFill/>
        </p:spPr>
        <p:txBody>
          <a:bodyPr wrap="square" rtlCol="0">
            <a:spAutoFit/>
          </a:bodyPr>
          <a:lstStyle/>
          <a:p>
            <a:pPr algn="ctr"/>
            <a:r>
              <a:rPr lang="en-AU" dirty="0">
                <a:solidFill>
                  <a:schemeClr val="bg1"/>
                </a:solidFill>
              </a:rPr>
              <a:t>Defences</a:t>
            </a:r>
          </a:p>
        </p:txBody>
      </p:sp>
      <p:sp>
        <p:nvSpPr>
          <p:cNvPr id="38" name="TextBox 37">
            <a:extLst>
              <a:ext uri="{FF2B5EF4-FFF2-40B4-BE49-F238E27FC236}">
                <a16:creationId xmlns:a16="http://schemas.microsoft.com/office/drawing/2014/main" id="{77598A01-E7CE-47D2-9898-83A4B92F7D25}"/>
              </a:ext>
            </a:extLst>
          </p:cNvPr>
          <p:cNvSpPr txBox="1"/>
          <p:nvPr/>
        </p:nvSpPr>
        <p:spPr>
          <a:xfrm>
            <a:off x="2594338" y="5547928"/>
            <a:ext cx="1929840" cy="369332"/>
          </a:xfrm>
          <a:prstGeom prst="rect">
            <a:avLst/>
          </a:prstGeom>
          <a:noFill/>
        </p:spPr>
        <p:txBody>
          <a:bodyPr wrap="square" rtlCol="0">
            <a:spAutoFit/>
          </a:bodyPr>
          <a:lstStyle/>
          <a:p>
            <a:pPr algn="ctr"/>
            <a:r>
              <a:rPr lang="en-AU" dirty="0">
                <a:solidFill>
                  <a:schemeClr val="bg1"/>
                </a:solidFill>
              </a:rPr>
              <a:t>Line management</a:t>
            </a:r>
          </a:p>
        </p:txBody>
      </p:sp>
      <p:sp>
        <p:nvSpPr>
          <p:cNvPr id="39" name="TextBox 38">
            <a:extLst>
              <a:ext uri="{FF2B5EF4-FFF2-40B4-BE49-F238E27FC236}">
                <a16:creationId xmlns:a16="http://schemas.microsoft.com/office/drawing/2014/main" id="{12D02B98-F8C7-4EB6-BA74-A8646CF821A7}"/>
              </a:ext>
            </a:extLst>
          </p:cNvPr>
          <p:cNvSpPr txBox="1"/>
          <p:nvPr/>
        </p:nvSpPr>
        <p:spPr>
          <a:xfrm>
            <a:off x="5013620" y="5409429"/>
            <a:ext cx="1929840" cy="646331"/>
          </a:xfrm>
          <a:prstGeom prst="rect">
            <a:avLst/>
          </a:prstGeom>
          <a:noFill/>
        </p:spPr>
        <p:txBody>
          <a:bodyPr wrap="square" rtlCol="0">
            <a:spAutoFit/>
          </a:bodyPr>
          <a:lstStyle/>
          <a:p>
            <a:pPr algn="ctr"/>
            <a:r>
              <a:rPr lang="en-AU" dirty="0">
                <a:solidFill>
                  <a:schemeClr val="bg1"/>
                </a:solidFill>
              </a:rPr>
              <a:t>Productive activities</a:t>
            </a:r>
          </a:p>
        </p:txBody>
      </p:sp>
      <p:sp>
        <p:nvSpPr>
          <p:cNvPr id="30" name="Text Placeholder 12">
            <a:extLst>
              <a:ext uri="{FF2B5EF4-FFF2-40B4-BE49-F238E27FC236}">
                <a16:creationId xmlns:a16="http://schemas.microsoft.com/office/drawing/2014/main" id="{9996A156-1CBF-426D-ABED-9587BFD5D053}"/>
              </a:ext>
            </a:extLst>
          </p:cNvPr>
          <p:cNvSpPr txBox="1">
            <a:spLocks/>
          </p:cNvSpPr>
          <p:nvPr/>
        </p:nvSpPr>
        <p:spPr>
          <a:xfrm>
            <a:off x="563237" y="5541879"/>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01A0DF"/>
                </a:solidFill>
              </a:rPr>
              <a:t>Source: Based on Reason (1990)</a:t>
            </a:r>
          </a:p>
        </p:txBody>
      </p:sp>
      <p:sp>
        <p:nvSpPr>
          <p:cNvPr id="40" name="Content Placeholder 5">
            <a:extLst>
              <a:ext uri="{FF2B5EF4-FFF2-40B4-BE49-F238E27FC236}">
                <a16:creationId xmlns:a16="http://schemas.microsoft.com/office/drawing/2014/main" id="{E825FD42-3730-44A0-B3CA-B8EE0D8EF291}"/>
              </a:ext>
            </a:extLst>
          </p:cNvPr>
          <p:cNvSpPr txBox="1">
            <a:spLocks/>
          </p:cNvSpPr>
          <p:nvPr/>
        </p:nvSpPr>
        <p:spPr>
          <a:xfrm>
            <a:off x="628650" y="1549593"/>
            <a:ext cx="78867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dirty="0"/>
              <a:t>Each layer forms a barrier to harm</a:t>
            </a:r>
          </a:p>
          <a:p>
            <a:pPr marL="285750" indent="-285750">
              <a:buFont typeface="Arial" panose="020B0604020202020204" pitchFamily="34" charset="0"/>
              <a:buChar char="•"/>
            </a:pPr>
            <a:r>
              <a:rPr lang="en-AU" dirty="0"/>
              <a:t>Gaps in each layer lead to harm</a:t>
            </a:r>
          </a:p>
          <a:p>
            <a:pPr marL="285750" indent="-285750">
              <a:buFont typeface="Arial" panose="020B0604020202020204" pitchFamily="34" charset="0"/>
              <a:buChar char="•"/>
            </a:pPr>
            <a:r>
              <a:rPr lang="en-AU" dirty="0"/>
              <a:t>Focus on user behaviour limits ability to eliminate harm</a:t>
            </a:r>
          </a:p>
          <a:p>
            <a:pPr marL="285750" indent="-285750">
              <a:buFont typeface="Arial" panose="020B0604020202020204" pitchFamily="34" charset="0"/>
              <a:buChar char="•"/>
            </a:pPr>
            <a:endParaRPr lang="en-AU" dirty="0"/>
          </a:p>
        </p:txBody>
      </p:sp>
      <p:sp>
        <p:nvSpPr>
          <p:cNvPr id="31" name="Arrow: Chevron 30">
            <a:extLst>
              <a:ext uri="{FF2B5EF4-FFF2-40B4-BE49-F238E27FC236}">
                <a16:creationId xmlns:a16="http://schemas.microsoft.com/office/drawing/2014/main" id="{F1740498-7BD3-42E0-8AF2-BC93B468B429}"/>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2_SNIP1_SLIDE_08_PARA_A">
            <a:hlinkClick r:id="" action="ppaction://media"/>
            <a:extLst>
              <a:ext uri="{FF2B5EF4-FFF2-40B4-BE49-F238E27FC236}">
                <a16:creationId xmlns:a16="http://schemas.microsoft.com/office/drawing/2014/main" id="{650A5A2D-E3DF-44BC-B7C3-E7CC99424B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56425" y="0"/>
            <a:ext cx="609600" cy="609600"/>
          </a:xfrm>
          <a:prstGeom prst="rect">
            <a:avLst/>
          </a:prstGeom>
        </p:spPr>
      </p:pic>
      <p:pic>
        <p:nvPicPr>
          <p:cNvPr id="7" name="TAC_MOD2_SNIP1_SLIDE_08_PARA_B">
            <a:hlinkClick r:id="" action="ppaction://media"/>
            <a:extLst>
              <a:ext uri="{FF2B5EF4-FFF2-40B4-BE49-F238E27FC236}">
                <a16:creationId xmlns:a16="http://schemas.microsoft.com/office/drawing/2014/main" id="{BA5B2A10-4472-486F-A886-7536BB86892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56425" y="656412"/>
            <a:ext cx="609600" cy="609600"/>
          </a:xfrm>
          <a:prstGeom prst="rect">
            <a:avLst/>
          </a:prstGeom>
        </p:spPr>
      </p:pic>
      <p:pic>
        <p:nvPicPr>
          <p:cNvPr id="17" name="TAC_MOD2_SNIP1_SLIDE_08_PARA_C">
            <a:hlinkClick r:id="" action="ppaction://media"/>
            <a:extLst>
              <a:ext uri="{FF2B5EF4-FFF2-40B4-BE49-F238E27FC236}">
                <a16:creationId xmlns:a16="http://schemas.microsoft.com/office/drawing/2014/main" id="{125824C7-6D16-427D-A69E-C3B274EA4B11}"/>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256425" y="1312824"/>
            <a:ext cx="609600" cy="609600"/>
          </a:xfrm>
          <a:prstGeom prst="rect">
            <a:avLst/>
          </a:prstGeom>
        </p:spPr>
      </p:pic>
    </p:spTree>
    <p:extLst>
      <p:ext uri="{BB962C8B-B14F-4D97-AF65-F5344CB8AC3E}">
        <p14:creationId xmlns:p14="http://schemas.microsoft.com/office/powerpoint/2010/main" val="121786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500"/>
                                        <p:tgtEl>
                                          <p:spTgt spid="40">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20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3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40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par>
                                <p:cTn id="38" presetID="10" presetClass="entr" presetSubtype="0" fill="hold" nodeType="withEffect">
                                  <p:stCondLst>
                                    <p:cond delay="400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4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grpId="0" nodeType="withEffect">
                                  <p:stCondLst>
                                    <p:cond delay="50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500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50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0" presetClass="entr" presetSubtype="0" fill="hold" nodeType="withEffect">
                                  <p:stCondLst>
                                    <p:cond delay="600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600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 presetClass="mediacall" presetSubtype="0" fill="hold" nodeType="withEffect">
                                  <p:stCondLst>
                                    <p:cond delay="1000"/>
                                  </p:stCondLst>
                                  <p:childTnLst>
                                    <p:cmd type="call" cmd="playFrom(0.0)">
                                      <p:cBhvr>
                                        <p:cTn id="60" dur="11894" fill="hold"/>
                                        <p:tgtEl>
                                          <p:spTgt spid="6"/>
                                        </p:tgtEl>
                                      </p:cBhvr>
                                    </p:cmd>
                                  </p:childTnLst>
                                </p:cTn>
                              </p:par>
                            </p:childTnLst>
                          </p:cTn>
                        </p:par>
                        <p:par>
                          <p:cTn id="61" fill="hold">
                            <p:stCondLst>
                              <p:cond delay="12894"/>
                            </p:stCondLst>
                            <p:childTnLst>
                              <p:par>
                                <p:cTn id="62" presetID="3" presetClass="mediacall" presetSubtype="0" fill="hold" nodeType="afterEffect">
                                  <p:stCondLst>
                                    <p:cond delay="0"/>
                                  </p:stCondLst>
                                  <p:childTnLst>
                                    <p:cmd type="call" cmd="stop">
                                      <p:cBhvr>
                                        <p:cTn id="63" dur="1" fill="hold"/>
                                        <p:tgtEl>
                                          <p:spTgt spid="6"/>
                                        </p:tgtEl>
                                      </p:cBhvr>
                                    </p:cmd>
                                  </p:childTnLst>
                                </p:cTn>
                              </p:par>
                              <p:par>
                                <p:cTn id="64" presetID="10" presetClass="entr"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40">
                                            <p:txEl>
                                              <p:pRg st="1" end="1"/>
                                            </p:txEl>
                                          </p:spTgt>
                                        </p:tgtEl>
                                        <p:attrNameLst>
                                          <p:attrName>style.visibility</p:attrName>
                                        </p:attrNameLst>
                                      </p:cBhvr>
                                      <p:to>
                                        <p:strVal val="visible"/>
                                      </p:to>
                                    </p:set>
                                    <p:animEffect transition="in" filter="fade">
                                      <p:cBhvr>
                                        <p:cTn id="71" dur="500"/>
                                        <p:tgtEl>
                                          <p:spTgt spid="40">
                                            <p:txEl>
                                              <p:pRg st="1" end="1"/>
                                            </p:txEl>
                                          </p:spTgt>
                                        </p:tgtEl>
                                      </p:cBhvr>
                                    </p:animEffect>
                                  </p:childTnLst>
                                </p:cTn>
                              </p:par>
                              <p:par>
                                <p:cTn id="72" presetID="10" presetClass="exit" presetSubtype="0" fill="hold" grpId="1" nodeType="with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 presetClass="mediacall" presetSubtype="0" fill="hold" nodeType="withEffect">
                                  <p:stCondLst>
                                    <p:cond delay="1000"/>
                                  </p:stCondLst>
                                  <p:childTnLst>
                                    <p:cmd type="call" cmd="playFrom(0.0)">
                                      <p:cBhvr>
                                        <p:cTn id="76" dur="15964" fill="hold"/>
                                        <p:tgtEl>
                                          <p:spTgt spid="7"/>
                                        </p:tgtEl>
                                      </p:cBhvr>
                                    </p:cmd>
                                  </p:childTnLst>
                                </p:cTn>
                              </p:par>
                            </p:childTnLst>
                          </p:cTn>
                        </p:par>
                        <p:par>
                          <p:cTn id="77" fill="hold">
                            <p:stCondLst>
                              <p:cond delay="16964"/>
                            </p:stCondLst>
                            <p:childTnLst>
                              <p:par>
                                <p:cTn id="78" presetID="3" presetClass="mediacall" presetSubtype="0" fill="hold" nodeType="afterEffect">
                                  <p:stCondLst>
                                    <p:cond delay="0"/>
                                  </p:stCondLst>
                                  <p:childTnLst>
                                    <p:cmd type="call" cmd="stop">
                                      <p:cBhvr>
                                        <p:cTn id="79" dur="1" fill="hold"/>
                                        <p:tgtEl>
                                          <p:spTgt spid="7"/>
                                        </p:tgtEl>
                                      </p:cBhvr>
                                    </p:cmd>
                                  </p:childTnLst>
                                </p:cTn>
                              </p:par>
                              <p:par>
                                <p:cTn id="80" presetID="10" presetClass="entr" presetSubtype="0" fill="hold" grpId="2"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0">
                                            <p:txEl>
                                              <p:pRg st="2" end="2"/>
                                            </p:txEl>
                                          </p:spTgt>
                                        </p:tgtEl>
                                        <p:attrNameLst>
                                          <p:attrName>style.visibility</p:attrName>
                                        </p:attrNameLst>
                                      </p:cBhvr>
                                      <p:to>
                                        <p:strVal val="visible"/>
                                      </p:to>
                                    </p:set>
                                    <p:animEffect transition="in" filter="fade">
                                      <p:cBhvr>
                                        <p:cTn id="87" dur="500"/>
                                        <p:tgtEl>
                                          <p:spTgt spid="40">
                                            <p:txEl>
                                              <p:pRg st="2" end="2"/>
                                            </p:txEl>
                                          </p:spTgt>
                                        </p:tgtEl>
                                      </p:cBhvr>
                                    </p:animEffect>
                                  </p:childTnLst>
                                </p:cTn>
                              </p:par>
                              <p:par>
                                <p:cTn id="88" presetID="10" presetClass="exit" presetSubtype="0" fill="hold" grpId="3" nodeType="withEffect">
                                  <p:stCondLst>
                                    <p:cond delay="0"/>
                                  </p:stCondLst>
                                  <p:childTnLst>
                                    <p:animEffect transition="out" filter="fade">
                                      <p:cBhvr>
                                        <p:cTn id="89" dur="500"/>
                                        <p:tgtEl>
                                          <p:spTgt spid="31"/>
                                        </p:tgtEl>
                                      </p:cBhvr>
                                    </p:animEffect>
                                    <p:set>
                                      <p:cBhvr>
                                        <p:cTn id="90" dur="1" fill="hold">
                                          <p:stCondLst>
                                            <p:cond delay="499"/>
                                          </p:stCondLst>
                                        </p:cTn>
                                        <p:tgtEl>
                                          <p:spTgt spid="31"/>
                                        </p:tgtEl>
                                        <p:attrNameLst>
                                          <p:attrName>style.visibility</p:attrName>
                                        </p:attrNameLst>
                                      </p:cBhvr>
                                      <p:to>
                                        <p:strVal val="hidden"/>
                                      </p:to>
                                    </p:set>
                                  </p:childTnLst>
                                </p:cTn>
                              </p:par>
                              <p:par>
                                <p:cTn id="91" presetID="1" presetClass="mediacall" presetSubtype="0" fill="hold" nodeType="withEffect">
                                  <p:stCondLst>
                                    <p:cond delay="1000"/>
                                  </p:stCondLst>
                                  <p:childTnLst>
                                    <p:cmd type="call" cmd="playFrom(0.0)">
                                      <p:cBhvr>
                                        <p:cTn id="92" dur="36281" fill="hold"/>
                                        <p:tgtEl>
                                          <p:spTgt spid="17"/>
                                        </p:tgtEl>
                                      </p:cBhvr>
                                    </p:cmd>
                                  </p:childTnLst>
                                </p:cTn>
                              </p:par>
                            </p:childTnLst>
                          </p:cTn>
                        </p:par>
                        <p:par>
                          <p:cTn id="93" fill="hold">
                            <p:stCondLst>
                              <p:cond delay="37281"/>
                            </p:stCondLst>
                            <p:childTnLst>
                              <p:par>
                                <p:cTn id="94" presetID="3" presetClass="mediacall" presetSubtype="0" fill="hold" nodeType="afterEffect">
                                  <p:stCondLst>
                                    <p:cond delay="0"/>
                                  </p:stCondLst>
                                  <p:childTnLst>
                                    <p:cmd type="call" cmd="stop">
                                      <p:cBhvr>
                                        <p:cTn id="95" dur="1" fill="hold"/>
                                        <p:tgtEl>
                                          <p:spTgt spid="17"/>
                                        </p:tgtEl>
                                      </p:cBhvr>
                                    </p:cmd>
                                  </p:childTnLst>
                                </p:cTn>
                              </p:par>
                              <p:par>
                                <p:cTn id="96" presetID="10" presetClass="entr" presetSubtype="0" fill="hold" grpId="4"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6"/>
                </p:tgtEl>
              </p:cMediaNode>
            </p:audio>
            <p:audio>
              <p:cMediaNode vol="80000">
                <p:cTn id="100" fill="hold" display="0">
                  <p:stCondLst>
                    <p:cond delay="indefinite"/>
                  </p:stCondLst>
                  <p:endCondLst>
                    <p:cond evt="onStopAudio" delay="0">
                      <p:tgtEl>
                        <p:sldTgt/>
                      </p:tgtEl>
                    </p:cond>
                  </p:endCondLst>
                </p:cTn>
                <p:tgtEl>
                  <p:spTgt spid="7"/>
                </p:tgtEl>
              </p:cMediaNode>
            </p:audio>
            <p:audio>
              <p:cMediaNode vol="80000">
                <p:cTn id="101" fill="hold" display="0">
                  <p:stCondLst>
                    <p:cond delay="indefinite"/>
                  </p:stCondLst>
                  <p:endCondLst>
                    <p:cond evt="onStopAudio" delay="0">
                      <p:tgtEl>
                        <p:sldTgt/>
                      </p:tgtEl>
                    </p:cond>
                  </p:endCondLst>
                </p:cTn>
                <p:tgtEl>
                  <p:spTgt spid="17"/>
                </p:tgtEl>
              </p:cMediaNode>
            </p:audio>
          </p:childTnLst>
        </p:cTn>
      </p:par>
    </p:tnLst>
    <p:bldLst>
      <p:bldP spid="2" grpId="0" animBg="1"/>
      <p:bldP spid="8" grpId="0" animBg="1"/>
      <p:bldP spid="9" grpId="0" animBg="1"/>
      <p:bldP spid="10" grpId="0" animBg="1"/>
      <p:bldP spid="11" grpId="0" animBg="1"/>
      <p:bldP spid="28" grpId="0" animBg="1"/>
      <p:bldP spid="29" grpId="0"/>
      <p:bldP spid="35" grpId="0"/>
      <p:bldP spid="36" grpId="0"/>
      <p:bldP spid="38" grpId="0"/>
      <p:bldP spid="39" grpId="0"/>
      <p:bldP spid="31" grpId="0" animBg="1"/>
      <p:bldP spid="31" grpId="1" animBg="1"/>
      <p:bldP spid="31" grpId="2" animBg="1"/>
      <p:bldP spid="31" grpId="3" animBg="1"/>
      <p:bldP spid="31"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7BA0B0-6438-45FF-BFF0-5368249DCF1C}"/>
              </a:ext>
            </a:extLst>
          </p:cNvPr>
          <p:cNvSpPr>
            <a:spLocks noGrp="1"/>
          </p:cNvSpPr>
          <p:nvPr>
            <p:ph type="title"/>
          </p:nvPr>
        </p:nvSpPr>
        <p:spPr/>
        <p:txBody>
          <a:bodyPr/>
          <a:lstStyle/>
          <a:p>
            <a:r>
              <a:rPr lang="en-AU" dirty="0"/>
              <a:t>Reason’s Swiss cheese model</a:t>
            </a:r>
          </a:p>
        </p:txBody>
      </p:sp>
      <p:sp>
        <p:nvSpPr>
          <p:cNvPr id="4" name="Footer Placeholder 3">
            <a:extLst>
              <a:ext uri="{FF2B5EF4-FFF2-40B4-BE49-F238E27FC236}">
                <a16:creationId xmlns:a16="http://schemas.microsoft.com/office/drawing/2014/main" id="{251B3383-CC80-4CAC-9472-F473AA984BBE}"/>
              </a:ext>
            </a:extLst>
          </p:cNvPr>
          <p:cNvSpPr>
            <a:spLocks noGrp="1"/>
          </p:cNvSpPr>
          <p:nvPr>
            <p:ph type="ftr" sz="quarter" idx="10"/>
          </p:nvPr>
        </p:nvSpPr>
        <p:spPr/>
        <p:txBody>
          <a:bodyPr/>
          <a:lstStyle/>
          <a:p>
            <a:r>
              <a:rPr lang="en-US" dirty="0"/>
              <a:t>Module 2, Snippet 1</a:t>
            </a:r>
          </a:p>
        </p:txBody>
      </p:sp>
      <p:sp>
        <p:nvSpPr>
          <p:cNvPr id="3" name="Slide Number Placeholder 2">
            <a:extLst>
              <a:ext uri="{FF2B5EF4-FFF2-40B4-BE49-F238E27FC236}">
                <a16:creationId xmlns:a16="http://schemas.microsoft.com/office/drawing/2014/main" id="{8B45E975-0B01-4D06-8101-86F760C6121A}"/>
              </a:ext>
            </a:extLst>
          </p:cNvPr>
          <p:cNvSpPr>
            <a:spLocks noGrp="1"/>
          </p:cNvSpPr>
          <p:nvPr>
            <p:ph type="sldNum" sz="quarter" idx="11"/>
          </p:nvPr>
        </p:nvSpPr>
        <p:spPr/>
        <p:txBody>
          <a:bodyPr/>
          <a:lstStyle/>
          <a:p>
            <a:fld id="{A9D36E53-D99A-0F41-B3E8-EF235B9A2E23}" type="slidenum">
              <a:rPr lang="en-US" smtClean="0"/>
              <a:pPr/>
              <a:t>9</a:t>
            </a:fld>
            <a:endParaRPr lang="en-US" dirty="0"/>
          </a:p>
        </p:txBody>
      </p:sp>
      <p:sp>
        <p:nvSpPr>
          <p:cNvPr id="2" name="Parallelogram 1">
            <a:extLst>
              <a:ext uri="{FF2B5EF4-FFF2-40B4-BE49-F238E27FC236}">
                <a16:creationId xmlns:a16="http://schemas.microsoft.com/office/drawing/2014/main" id="{5F309A03-CF15-4F52-AA90-0D4AFFE41C53}"/>
              </a:ext>
            </a:extLst>
          </p:cNvPr>
          <p:cNvSpPr/>
          <p:nvPr/>
        </p:nvSpPr>
        <p:spPr>
          <a:xfrm rot="5400000" flipV="1">
            <a:off x="1327622" y="3081092"/>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arallelogram 7">
            <a:extLst>
              <a:ext uri="{FF2B5EF4-FFF2-40B4-BE49-F238E27FC236}">
                <a16:creationId xmlns:a16="http://schemas.microsoft.com/office/drawing/2014/main" id="{6AB82478-2FD7-4337-9882-08B275FEF1E9}"/>
              </a:ext>
            </a:extLst>
          </p:cNvPr>
          <p:cNvSpPr/>
          <p:nvPr/>
        </p:nvSpPr>
        <p:spPr>
          <a:xfrm rot="5400000" flipV="1">
            <a:off x="2544173" y="3088157"/>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arallelogram 8">
            <a:extLst>
              <a:ext uri="{FF2B5EF4-FFF2-40B4-BE49-F238E27FC236}">
                <a16:creationId xmlns:a16="http://schemas.microsoft.com/office/drawing/2014/main" id="{9877297E-E516-49CB-8757-8DD4C2A5B080}"/>
              </a:ext>
            </a:extLst>
          </p:cNvPr>
          <p:cNvSpPr/>
          <p:nvPr/>
        </p:nvSpPr>
        <p:spPr>
          <a:xfrm rot="5400000" flipV="1">
            <a:off x="3760724" y="3088158"/>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arallelogram 9">
            <a:extLst>
              <a:ext uri="{FF2B5EF4-FFF2-40B4-BE49-F238E27FC236}">
                <a16:creationId xmlns:a16="http://schemas.microsoft.com/office/drawing/2014/main" id="{EA926EB6-DA09-416D-93CD-D3EF6A82B392}"/>
              </a:ext>
            </a:extLst>
          </p:cNvPr>
          <p:cNvSpPr/>
          <p:nvPr/>
        </p:nvSpPr>
        <p:spPr>
          <a:xfrm rot="5400000" flipV="1">
            <a:off x="4977275" y="3081093"/>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arallelogram 10">
            <a:extLst>
              <a:ext uri="{FF2B5EF4-FFF2-40B4-BE49-F238E27FC236}">
                <a16:creationId xmlns:a16="http://schemas.microsoft.com/office/drawing/2014/main" id="{8C80D611-E89F-4811-891E-7F184556BD1D}"/>
              </a:ext>
            </a:extLst>
          </p:cNvPr>
          <p:cNvSpPr/>
          <p:nvPr/>
        </p:nvSpPr>
        <p:spPr>
          <a:xfrm rot="5400000" flipV="1">
            <a:off x="6193825" y="3081090"/>
            <a:ext cx="2025616" cy="979715"/>
          </a:xfrm>
          <a:prstGeom prst="parallelogram">
            <a:avLst>
              <a:gd name="adj" fmla="val 48305"/>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90C6921D-97EE-47C6-9FCE-1B385078E601}"/>
              </a:ext>
            </a:extLst>
          </p:cNvPr>
          <p:cNvSpPr/>
          <p:nvPr/>
        </p:nvSpPr>
        <p:spPr>
          <a:xfrm>
            <a:off x="2173690" y="3375004"/>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C38800A-981D-4862-943C-1E2B71DE6BBE}"/>
              </a:ext>
            </a:extLst>
          </p:cNvPr>
          <p:cNvSpPr/>
          <p:nvPr/>
        </p:nvSpPr>
        <p:spPr>
          <a:xfrm>
            <a:off x="3298502" y="33314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A402F82A-34E2-493F-9AF2-0B6853D20FD7}"/>
              </a:ext>
            </a:extLst>
          </p:cNvPr>
          <p:cNvSpPr/>
          <p:nvPr/>
        </p:nvSpPr>
        <p:spPr>
          <a:xfrm>
            <a:off x="4492054" y="3565287"/>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D5C74BFA-79C1-455E-A8E8-EB017A4172AC}"/>
              </a:ext>
            </a:extLst>
          </p:cNvPr>
          <p:cNvSpPr/>
          <p:nvPr/>
        </p:nvSpPr>
        <p:spPr>
          <a:xfrm>
            <a:off x="5738024" y="3483862"/>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D34717EA-EB8C-4FCD-A339-30895689CDFF}"/>
              </a:ext>
            </a:extLst>
          </p:cNvPr>
          <p:cNvSpPr/>
          <p:nvPr/>
        </p:nvSpPr>
        <p:spPr>
          <a:xfrm>
            <a:off x="6947213" y="3608829"/>
            <a:ext cx="159892" cy="467650"/>
          </a:xfrm>
          <a:prstGeom prst="ellips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0" name="Straight Connector 19">
            <a:extLst>
              <a:ext uri="{FF2B5EF4-FFF2-40B4-BE49-F238E27FC236}">
                <a16:creationId xmlns:a16="http://schemas.microsoft.com/office/drawing/2014/main" id="{BC718AEB-8B93-48A6-920E-D4DF7E3140A6}"/>
              </a:ext>
            </a:extLst>
          </p:cNvPr>
          <p:cNvCxnSpPr>
            <a:cxnSpLocks/>
          </p:cNvCxnSpPr>
          <p:nvPr/>
        </p:nvCxnSpPr>
        <p:spPr>
          <a:xfrm flipV="1">
            <a:off x="628650" y="3679098"/>
            <a:ext cx="1221923"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4E32F1-7444-4733-B0CA-D12015A03C37}"/>
              </a:ext>
            </a:extLst>
          </p:cNvPr>
          <p:cNvCxnSpPr>
            <a:cxnSpLocks/>
          </p:cNvCxnSpPr>
          <p:nvPr/>
        </p:nvCxnSpPr>
        <p:spPr>
          <a:xfrm flipV="1">
            <a:off x="2167411" y="3679098"/>
            <a:ext cx="910599" cy="0"/>
          </a:xfrm>
          <a:prstGeom prst="line">
            <a:avLst/>
          </a:prstGeom>
          <a:ln w="50800" cap="flat">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B2E40F-FF8A-40F8-9FD7-740E4537A324}"/>
              </a:ext>
            </a:extLst>
          </p:cNvPr>
          <p:cNvCxnSpPr>
            <a:cxnSpLocks/>
          </p:cNvCxnSpPr>
          <p:nvPr/>
        </p:nvCxnSpPr>
        <p:spPr>
          <a:xfrm>
            <a:off x="3298502" y="367909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BEFCAA4-6E7C-4E04-A743-B9A9A5EC29B3}"/>
              </a:ext>
            </a:extLst>
          </p:cNvPr>
          <p:cNvCxnSpPr>
            <a:cxnSpLocks/>
          </p:cNvCxnSpPr>
          <p:nvPr/>
        </p:nvCxnSpPr>
        <p:spPr>
          <a:xfrm>
            <a:off x="4515053" y="367909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4D0F0-FB5F-4A45-8ABC-13DE0A6361AB}"/>
              </a:ext>
            </a:extLst>
          </p:cNvPr>
          <p:cNvCxnSpPr>
            <a:cxnSpLocks/>
          </p:cNvCxnSpPr>
          <p:nvPr/>
        </p:nvCxnSpPr>
        <p:spPr>
          <a:xfrm>
            <a:off x="5738024" y="3679098"/>
            <a:ext cx="985172" cy="0"/>
          </a:xfrm>
          <a:prstGeom prst="line">
            <a:avLst/>
          </a:prstGeom>
          <a:ln w="50800">
            <a:solidFill>
              <a:srgbClr val="F8801C"/>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FF27BD1-5133-439D-AAB7-F1EA44BD9D5C}"/>
              </a:ext>
            </a:extLst>
          </p:cNvPr>
          <p:cNvCxnSpPr>
            <a:cxnSpLocks/>
          </p:cNvCxnSpPr>
          <p:nvPr/>
        </p:nvCxnSpPr>
        <p:spPr>
          <a:xfrm>
            <a:off x="6962374" y="3679098"/>
            <a:ext cx="985172" cy="0"/>
          </a:xfrm>
          <a:prstGeom prst="line">
            <a:avLst/>
          </a:prstGeom>
          <a:ln w="50800">
            <a:solidFill>
              <a:srgbClr val="F8801C"/>
            </a:solidFill>
            <a:tailEnd type="stealth" w="lg" len="lg"/>
          </a:ln>
        </p:spPr>
        <p:style>
          <a:lnRef idx="1">
            <a:schemeClr val="accent1"/>
          </a:lnRef>
          <a:fillRef idx="0">
            <a:schemeClr val="accent1"/>
          </a:fillRef>
          <a:effectRef idx="0">
            <a:schemeClr val="accent1"/>
          </a:effectRef>
          <a:fontRef idx="minor">
            <a:schemeClr val="tx1"/>
          </a:fontRef>
        </p:style>
      </p:cxnSp>
      <p:sp>
        <p:nvSpPr>
          <p:cNvPr id="28" name="Explosion: 8 Points 27">
            <a:extLst>
              <a:ext uri="{FF2B5EF4-FFF2-40B4-BE49-F238E27FC236}">
                <a16:creationId xmlns:a16="http://schemas.microsoft.com/office/drawing/2014/main" id="{56D7785A-497F-4E39-9EEE-9D677B75DF40}"/>
              </a:ext>
            </a:extLst>
          </p:cNvPr>
          <p:cNvSpPr/>
          <p:nvPr/>
        </p:nvSpPr>
        <p:spPr>
          <a:xfrm>
            <a:off x="8000807" y="3058615"/>
            <a:ext cx="579956" cy="1240967"/>
          </a:xfrm>
          <a:prstGeom prst="irregularSeal1">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A person driving a car&#10;&#10;Description automatically generated">
            <a:extLst>
              <a:ext uri="{FF2B5EF4-FFF2-40B4-BE49-F238E27FC236}">
                <a16:creationId xmlns:a16="http://schemas.microsoft.com/office/drawing/2014/main" id="{4E265F60-0681-4284-A32D-54120A670D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014073" y="4661126"/>
            <a:ext cx="1948301" cy="1296000"/>
          </a:xfrm>
          <a:prstGeom prst="rect">
            <a:avLst/>
          </a:prstGeom>
        </p:spPr>
      </p:pic>
      <p:pic>
        <p:nvPicPr>
          <p:cNvPr id="18" name="Picture 17" descr="An empty road&#10;&#10;Description automatically generated">
            <a:extLst>
              <a:ext uri="{FF2B5EF4-FFF2-40B4-BE49-F238E27FC236}">
                <a16:creationId xmlns:a16="http://schemas.microsoft.com/office/drawing/2014/main" id="{331AAEA8-9DB5-4C14-A271-01FC821D758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844892" y="1256149"/>
            <a:ext cx="1973078" cy="1296000"/>
          </a:xfrm>
          <a:prstGeom prst="rect">
            <a:avLst/>
          </a:prstGeom>
        </p:spPr>
      </p:pic>
      <p:pic>
        <p:nvPicPr>
          <p:cNvPr id="34" name="Picture Placeholder 16" descr="A picture containing looking, dark, indoor, text&#10;&#10;Description automatically generated">
            <a:extLst>
              <a:ext uri="{FF2B5EF4-FFF2-40B4-BE49-F238E27FC236}">
                <a16:creationId xmlns:a16="http://schemas.microsoft.com/office/drawing/2014/main" id="{8636E213-0E40-4C18-A751-6BFC647CC1A7}"/>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b="-369"/>
          <a:stretch/>
        </p:blipFill>
        <p:spPr>
          <a:xfrm>
            <a:off x="2434834" y="4661126"/>
            <a:ext cx="2244294" cy="1296000"/>
          </a:xfrm>
          <a:prstGeom prst="rect">
            <a:avLst/>
          </a:prstGeom>
        </p:spPr>
      </p:pic>
      <p:pic>
        <p:nvPicPr>
          <p:cNvPr id="41" name="Picture Placeholder 22" descr="A car parked on the side of a road&#10;&#10;Description automatically generated">
            <a:extLst>
              <a:ext uri="{FF2B5EF4-FFF2-40B4-BE49-F238E27FC236}">
                <a16:creationId xmlns:a16="http://schemas.microsoft.com/office/drawing/2014/main" id="{272B87CE-C3A2-4511-B5FC-220A100FDFDE}"/>
              </a:ext>
            </a:extLst>
          </p:cNvPr>
          <p:cNvPicPr>
            <a:picLocks noChangeAspect="1"/>
          </p:cNvPicPr>
          <p:nvPr/>
        </p:nvPicPr>
        <p:blipFill rotWithShape="1">
          <a:blip r:embed="rId16" cstate="screen">
            <a:extLst>
              <a:ext uri="{28A0092B-C50C-407E-A947-70E740481C1C}">
                <a14:useLocalDpi xmlns:a14="http://schemas.microsoft.com/office/drawing/2010/main"/>
              </a:ext>
              <a:ext uri="{837473B0-CC2E-450A-ABE3-18F120FF3D39}">
                <a1611:picAttrSrcUrl xmlns:a1611="http://schemas.microsoft.com/office/drawing/2016/11/main" xmlns="" r:id="rId17"/>
              </a:ext>
            </a:extLst>
          </a:blip>
          <a:srcRect t="-470"/>
          <a:stretch/>
        </p:blipFill>
        <p:spPr>
          <a:xfrm>
            <a:off x="6209936" y="1256149"/>
            <a:ext cx="2609513" cy="1296000"/>
          </a:xfrm>
          <a:prstGeom prst="rect">
            <a:avLst/>
          </a:prstGeom>
        </p:spPr>
      </p:pic>
      <p:sp>
        <p:nvSpPr>
          <p:cNvPr id="42" name="Text Placeholder 12">
            <a:extLst>
              <a:ext uri="{FF2B5EF4-FFF2-40B4-BE49-F238E27FC236}">
                <a16:creationId xmlns:a16="http://schemas.microsoft.com/office/drawing/2014/main" id="{A1784FBD-D6B3-449C-8306-90E337D54B49}"/>
              </a:ext>
            </a:extLst>
          </p:cNvPr>
          <p:cNvSpPr txBox="1">
            <a:spLocks/>
          </p:cNvSpPr>
          <p:nvPr/>
        </p:nvSpPr>
        <p:spPr>
          <a:xfrm>
            <a:off x="6150203" y="2378649"/>
            <a:ext cx="2609513" cy="174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650" dirty="0">
                <a:solidFill>
                  <a:schemeClr val="bg1"/>
                </a:solidFill>
              </a:rPr>
              <a:t>Source: </a:t>
            </a:r>
            <a:r>
              <a:rPr lang="en-AU" sz="650" dirty="0">
                <a:solidFill>
                  <a:schemeClr val="bg1"/>
                </a:solidFill>
                <a:hlinkClick r:id="rId17" tooltip="http://thetypicalguy.blogspot.com/2015/11/ford-ranger-gets-highest-5-star-asean.html">
                  <a:extLst>
                    <a:ext uri="{A12FA001-AC4F-418D-AE19-62706E023703}">
                      <ahyp:hlinkClr xmlns:ahyp="http://schemas.microsoft.com/office/drawing/2018/hyperlinkcolor" xmlns="" val="tx"/>
                    </a:ext>
                  </a:extLst>
                </a:hlinkClick>
              </a:rPr>
              <a:t>This Photo</a:t>
            </a:r>
            <a:r>
              <a:rPr lang="en-AU" sz="650" dirty="0">
                <a:solidFill>
                  <a:schemeClr val="bg1"/>
                </a:solidFill>
              </a:rPr>
              <a:t> by Unknown Author is licensed under </a:t>
            </a:r>
            <a:r>
              <a:rPr lang="en-AU" sz="650" dirty="0">
                <a:solidFill>
                  <a:schemeClr val="bg1"/>
                </a:solidFill>
                <a:hlinkClick r:id="rId18" tooltip="https://creativecommons.org/licenses/by-nc-nd/3.0/">
                  <a:extLst>
                    <a:ext uri="{A12FA001-AC4F-418D-AE19-62706E023703}">
                      <ahyp:hlinkClr xmlns:ahyp="http://schemas.microsoft.com/office/drawing/2018/hyperlinkcolor" xmlns="" val="tx"/>
                    </a:ext>
                  </a:extLst>
                </a:hlinkClick>
              </a:rPr>
              <a:t>CC BY-NC-ND</a:t>
            </a:r>
            <a:endParaRPr lang="en-AU" sz="650" dirty="0">
              <a:solidFill>
                <a:schemeClr val="bg1"/>
              </a:solidFill>
            </a:endParaRPr>
          </a:p>
        </p:txBody>
      </p:sp>
      <p:sp>
        <p:nvSpPr>
          <p:cNvPr id="43" name="Text Placeholder 12">
            <a:extLst>
              <a:ext uri="{FF2B5EF4-FFF2-40B4-BE49-F238E27FC236}">
                <a16:creationId xmlns:a16="http://schemas.microsoft.com/office/drawing/2014/main" id="{924C2615-F503-4A1B-95FB-556374B32AC7}"/>
              </a:ext>
            </a:extLst>
          </p:cNvPr>
          <p:cNvSpPr txBox="1">
            <a:spLocks/>
          </p:cNvSpPr>
          <p:nvPr/>
        </p:nvSpPr>
        <p:spPr>
          <a:xfrm>
            <a:off x="3791088" y="2378649"/>
            <a:ext cx="2609513" cy="174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650" dirty="0">
                <a:solidFill>
                  <a:schemeClr val="bg1"/>
                </a:solidFill>
              </a:rPr>
              <a:t>Source: Centre for Automotive Safety Research</a:t>
            </a:r>
          </a:p>
        </p:txBody>
      </p:sp>
      <p:sp>
        <p:nvSpPr>
          <p:cNvPr id="44" name="Text Placeholder 12">
            <a:extLst>
              <a:ext uri="{FF2B5EF4-FFF2-40B4-BE49-F238E27FC236}">
                <a16:creationId xmlns:a16="http://schemas.microsoft.com/office/drawing/2014/main" id="{61E40E30-CA5A-4436-B2EA-653D4D6ADACF}"/>
              </a:ext>
            </a:extLst>
          </p:cNvPr>
          <p:cNvSpPr txBox="1">
            <a:spLocks/>
          </p:cNvSpPr>
          <p:nvPr/>
        </p:nvSpPr>
        <p:spPr>
          <a:xfrm>
            <a:off x="2430706" y="5847405"/>
            <a:ext cx="2609513" cy="174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650" dirty="0">
                <a:solidFill>
                  <a:schemeClr val="bg1"/>
                </a:solidFill>
              </a:rPr>
              <a:t>Source:  adapted from </a:t>
            </a:r>
            <a:r>
              <a:rPr lang="en-AU" sz="650" dirty="0" err="1">
                <a:solidFill>
                  <a:schemeClr val="bg1"/>
                </a:solidFill>
              </a:rPr>
              <a:t>AusRAP</a:t>
            </a:r>
            <a:r>
              <a:rPr lang="en-AU" sz="650" dirty="0">
                <a:solidFill>
                  <a:schemeClr val="bg1"/>
                </a:solidFill>
              </a:rPr>
              <a:t> (2016)</a:t>
            </a:r>
          </a:p>
        </p:txBody>
      </p:sp>
      <p:sp>
        <p:nvSpPr>
          <p:cNvPr id="45" name="Text Placeholder 12">
            <a:extLst>
              <a:ext uri="{FF2B5EF4-FFF2-40B4-BE49-F238E27FC236}">
                <a16:creationId xmlns:a16="http://schemas.microsoft.com/office/drawing/2014/main" id="{52A8D8D4-3F82-4281-9D13-FEEC42A12059}"/>
              </a:ext>
            </a:extLst>
          </p:cNvPr>
          <p:cNvSpPr txBox="1">
            <a:spLocks/>
          </p:cNvSpPr>
          <p:nvPr/>
        </p:nvSpPr>
        <p:spPr>
          <a:xfrm>
            <a:off x="4985868" y="4623819"/>
            <a:ext cx="2609513" cy="17416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650" dirty="0">
                <a:solidFill>
                  <a:schemeClr val="bg1"/>
                </a:solidFill>
              </a:rPr>
              <a:t>Source: Centre for Automotive Safety Research</a:t>
            </a:r>
          </a:p>
        </p:txBody>
      </p:sp>
      <p:sp>
        <p:nvSpPr>
          <p:cNvPr id="22" name="Rectangle 21">
            <a:extLst>
              <a:ext uri="{FF2B5EF4-FFF2-40B4-BE49-F238E27FC236}">
                <a16:creationId xmlns:a16="http://schemas.microsoft.com/office/drawing/2014/main" id="{98C525E5-0121-4244-BAE4-FB18A8FD9C0A}"/>
              </a:ext>
            </a:extLst>
          </p:cNvPr>
          <p:cNvSpPr/>
          <p:nvPr/>
        </p:nvSpPr>
        <p:spPr>
          <a:xfrm>
            <a:off x="1282997" y="1256160"/>
            <a:ext cx="1944000" cy="1295979"/>
          </a:xfrm>
          <a:prstGeom prst="rect">
            <a:avLst/>
          </a:prstGeom>
          <a:solidFill>
            <a:srgbClr val="F8801C"/>
          </a:solidFill>
          <a:ln>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rPr>
              <a:t>Road Safety Strategy </a:t>
            </a:r>
            <a:br>
              <a:rPr lang="en-AU" dirty="0">
                <a:solidFill>
                  <a:schemeClr val="tx1"/>
                </a:solidFill>
              </a:rPr>
            </a:br>
            <a:r>
              <a:rPr lang="en-AU" dirty="0">
                <a:solidFill>
                  <a:schemeClr val="tx1"/>
                </a:solidFill>
              </a:rPr>
              <a:t>2020-2030</a:t>
            </a:r>
          </a:p>
        </p:txBody>
      </p:sp>
      <p:sp>
        <p:nvSpPr>
          <p:cNvPr id="46" name="TextBox 45">
            <a:extLst>
              <a:ext uri="{FF2B5EF4-FFF2-40B4-BE49-F238E27FC236}">
                <a16:creationId xmlns:a16="http://schemas.microsoft.com/office/drawing/2014/main" id="{7F99C5FA-146D-474A-A028-E4A605619D5F}"/>
              </a:ext>
            </a:extLst>
          </p:cNvPr>
          <p:cNvSpPr txBox="1"/>
          <p:nvPr/>
        </p:nvSpPr>
        <p:spPr>
          <a:xfrm>
            <a:off x="1375510" y="1897110"/>
            <a:ext cx="1929840" cy="646331"/>
          </a:xfrm>
          <a:prstGeom prst="rect">
            <a:avLst/>
          </a:prstGeom>
          <a:noFill/>
        </p:spPr>
        <p:txBody>
          <a:bodyPr wrap="square" rtlCol="0">
            <a:spAutoFit/>
          </a:bodyPr>
          <a:lstStyle/>
          <a:p>
            <a:pPr algn="ctr"/>
            <a:r>
              <a:rPr lang="en-AU" dirty="0">
                <a:solidFill>
                  <a:schemeClr val="bg1"/>
                </a:solidFill>
              </a:rPr>
              <a:t>System decision makers</a:t>
            </a:r>
          </a:p>
        </p:txBody>
      </p:sp>
      <p:sp>
        <p:nvSpPr>
          <p:cNvPr id="47" name="TextBox 46">
            <a:extLst>
              <a:ext uri="{FF2B5EF4-FFF2-40B4-BE49-F238E27FC236}">
                <a16:creationId xmlns:a16="http://schemas.microsoft.com/office/drawing/2014/main" id="{97F40263-3E10-4489-898E-1D4426DC3E1A}"/>
              </a:ext>
            </a:extLst>
          </p:cNvPr>
          <p:cNvSpPr txBox="1"/>
          <p:nvPr/>
        </p:nvSpPr>
        <p:spPr>
          <a:xfrm>
            <a:off x="3808612" y="2035609"/>
            <a:ext cx="1929840" cy="369332"/>
          </a:xfrm>
          <a:prstGeom prst="rect">
            <a:avLst/>
          </a:prstGeom>
          <a:noFill/>
        </p:spPr>
        <p:txBody>
          <a:bodyPr wrap="square" rtlCol="0">
            <a:spAutoFit/>
          </a:bodyPr>
          <a:lstStyle/>
          <a:p>
            <a:pPr algn="ctr"/>
            <a:r>
              <a:rPr lang="en-AU" dirty="0">
                <a:solidFill>
                  <a:schemeClr val="bg1"/>
                </a:solidFill>
              </a:rPr>
              <a:t>Preconditions</a:t>
            </a:r>
          </a:p>
        </p:txBody>
      </p:sp>
      <p:sp>
        <p:nvSpPr>
          <p:cNvPr id="48" name="TextBox 47">
            <a:extLst>
              <a:ext uri="{FF2B5EF4-FFF2-40B4-BE49-F238E27FC236}">
                <a16:creationId xmlns:a16="http://schemas.microsoft.com/office/drawing/2014/main" id="{7A84A543-80C3-497C-9267-34E345FD4849}"/>
              </a:ext>
            </a:extLst>
          </p:cNvPr>
          <p:cNvSpPr txBox="1"/>
          <p:nvPr/>
        </p:nvSpPr>
        <p:spPr>
          <a:xfrm>
            <a:off x="6245774" y="2035609"/>
            <a:ext cx="1929840" cy="369332"/>
          </a:xfrm>
          <a:prstGeom prst="rect">
            <a:avLst/>
          </a:prstGeom>
          <a:noFill/>
        </p:spPr>
        <p:txBody>
          <a:bodyPr wrap="square" rtlCol="0">
            <a:spAutoFit/>
          </a:bodyPr>
          <a:lstStyle/>
          <a:p>
            <a:pPr algn="ctr"/>
            <a:r>
              <a:rPr lang="en-AU" dirty="0">
                <a:solidFill>
                  <a:schemeClr val="bg1"/>
                </a:solidFill>
              </a:rPr>
              <a:t>Defences</a:t>
            </a:r>
          </a:p>
        </p:txBody>
      </p:sp>
      <p:sp>
        <p:nvSpPr>
          <p:cNvPr id="49" name="TextBox 48">
            <a:extLst>
              <a:ext uri="{FF2B5EF4-FFF2-40B4-BE49-F238E27FC236}">
                <a16:creationId xmlns:a16="http://schemas.microsoft.com/office/drawing/2014/main" id="{8D90CD4A-BF85-4029-B1CD-0FF2BE5A378F}"/>
              </a:ext>
            </a:extLst>
          </p:cNvPr>
          <p:cNvSpPr txBox="1"/>
          <p:nvPr/>
        </p:nvSpPr>
        <p:spPr>
          <a:xfrm>
            <a:off x="2594338" y="4742387"/>
            <a:ext cx="1929840" cy="369332"/>
          </a:xfrm>
          <a:prstGeom prst="rect">
            <a:avLst/>
          </a:prstGeom>
          <a:noFill/>
        </p:spPr>
        <p:txBody>
          <a:bodyPr wrap="square" rtlCol="0">
            <a:spAutoFit/>
          </a:bodyPr>
          <a:lstStyle/>
          <a:p>
            <a:pPr algn="ctr"/>
            <a:r>
              <a:rPr lang="en-AU" dirty="0">
                <a:solidFill>
                  <a:schemeClr val="bg1"/>
                </a:solidFill>
              </a:rPr>
              <a:t>Line management</a:t>
            </a:r>
          </a:p>
        </p:txBody>
      </p:sp>
      <p:sp>
        <p:nvSpPr>
          <p:cNvPr id="50" name="TextBox 49">
            <a:extLst>
              <a:ext uri="{FF2B5EF4-FFF2-40B4-BE49-F238E27FC236}">
                <a16:creationId xmlns:a16="http://schemas.microsoft.com/office/drawing/2014/main" id="{DE0B7B54-5CD4-4B85-BFB1-58CB038F863D}"/>
              </a:ext>
            </a:extLst>
          </p:cNvPr>
          <p:cNvSpPr txBox="1"/>
          <p:nvPr/>
        </p:nvSpPr>
        <p:spPr>
          <a:xfrm>
            <a:off x="5013620" y="4603888"/>
            <a:ext cx="1929840" cy="646331"/>
          </a:xfrm>
          <a:prstGeom prst="rect">
            <a:avLst/>
          </a:prstGeom>
          <a:noFill/>
        </p:spPr>
        <p:txBody>
          <a:bodyPr wrap="square" rtlCol="0">
            <a:spAutoFit/>
          </a:bodyPr>
          <a:lstStyle/>
          <a:p>
            <a:pPr algn="ctr"/>
            <a:r>
              <a:rPr lang="en-AU" dirty="0">
                <a:solidFill>
                  <a:schemeClr val="bg1"/>
                </a:solidFill>
              </a:rPr>
              <a:t>Productive activities</a:t>
            </a:r>
          </a:p>
        </p:txBody>
      </p:sp>
      <p:sp>
        <p:nvSpPr>
          <p:cNvPr id="36" name="Arrow: Chevron 35">
            <a:extLst>
              <a:ext uri="{FF2B5EF4-FFF2-40B4-BE49-F238E27FC236}">
                <a16:creationId xmlns:a16="http://schemas.microsoft.com/office/drawing/2014/main" id="{8D6B2AF0-FE17-449B-9DBB-52216024092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17" name="TAC_MOD2_SNIP1_SLIDE_09_PARA_B">
            <a:hlinkClick r:id="" action="ppaction://media"/>
            <a:extLst>
              <a:ext uri="{FF2B5EF4-FFF2-40B4-BE49-F238E27FC236}">
                <a16:creationId xmlns:a16="http://schemas.microsoft.com/office/drawing/2014/main" id="{EB6DCD89-9C94-4510-B010-A36745702F1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8379" y="668566"/>
            <a:ext cx="609600" cy="609600"/>
          </a:xfrm>
          <a:prstGeom prst="rect">
            <a:avLst/>
          </a:prstGeom>
        </p:spPr>
      </p:pic>
      <p:pic>
        <p:nvPicPr>
          <p:cNvPr id="19" name="TAC_MOD2_SNIP1_SLIDE_09_PARA_C">
            <a:hlinkClick r:id="" action="ppaction://media"/>
            <a:extLst>
              <a:ext uri="{FF2B5EF4-FFF2-40B4-BE49-F238E27FC236}">
                <a16:creationId xmlns:a16="http://schemas.microsoft.com/office/drawing/2014/main" id="{F140F6F1-8B28-4262-9AE6-5F5E2400FD4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308379" y="1337132"/>
            <a:ext cx="609600" cy="609600"/>
          </a:xfrm>
          <a:prstGeom prst="rect">
            <a:avLst/>
          </a:prstGeom>
        </p:spPr>
      </p:pic>
      <p:pic>
        <p:nvPicPr>
          <p:cNvPr id="24" name="TAC_MOD2_SNIP1_SLIDE_09_PARA_D">
            <a:hlinkClick r:id="" action="ppaction://media"/>
            <a:extLst>
              <a:ext uri="{FF2B5EF4-FFF2-40B4-BE49-F238E27FC236}">
                <a16:creationId xmlns:a16="http://schemas.microsoft.com/office/drawing/2014/main" id="{FD3E6F87-BE8C-4AFE-9F94-20B4DED05A76}"/>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9308379" y="2005698"/>
            <a:ext cx="609600" cy="609600"/>
          </a:xfrm>
          <a:prstGeom prst="rect">
            <a:avLst/>
          </a:prstGeom>
        </p:spPr>
      </p:pic>
      <p:pic>
        <p:nvPicPr>
          <p:cNvPr id="29" name="TAC_MOD2_SNIP1_SLIDE_09_PARA_E">
            <a:hlinkClick r:id="" action="ppaction://media"/>
            <a:extLst>
              <a:ext uri="{FF2B5EF4-FFF2-40B4-BE49-F238E27FC236}">
                <a16:creationId xmlns:a16="http://schemas.microsoft.com/office/drawing/2014/main" id="{D0FFF337-A9A1-467D-BAC5-BDF7AC7D9439}"/>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9308379" y="2672306"/>
            <a:ext cx="609600" cy="609600"/>
          </a:xfrm>
          <a:prstGeom prst="rect">
            <a:avLst/>
          </a:prstGeom>
        </p:spPr>
      </p:pic>
      <p:pic>
        <p:nvPicPr>
          <p:cNvPr id="30" name="TAC_MOD2_SNIP1_SLIDE_09_PARA_A">
            <a:hlinkClick r:id="" action="ppaction://media"/>
            <a:extLst>
              <a:ext uri="{FF2B5EF4-FFF2-40B4-BE49-F238E27FC236}">
                <a16:creationId xmlns:a16="http://schemas.microsoft.com/office/drawing/2014/main" id="{D2ED465B-8BC7-44BA-B8FA-BB6D1976522C}"/>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9308379" y="0"/>
            <a:ext cx="609600" cy="609600"/>
          </a:xfrm>
          <a:prstGeom prst="rect">
            <a:avLst/>
          </a:prstGeom>
        </p:spPr>
      </p:pic>
    </p:spTree>
    <p:extLst>
      <p:ext uri="{BB962C8B-B14F-4D97-AF65-F5344CB8AC3E}">
        <p14:creationId xmlns:p14="http://schemas.microsoft.com/office/powerpoint/2010/main" val="346616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xit" presetSubtype="0" fill="hold" grpId="1" nodeType="withEffect">
                                  <p:stCondLst>
                                    <p:cond delay="1000"/>
                                  </p:stCondLst>
                                  <p:childTnLst>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par>
                                <p:cTn id="14" presetID="1" presetClass="mediacall" presetSubtype="0" fill="hold" nodeType="withEffect">
                                  <p:stCondLst>
                                    <p:cond delay="1000"/>
                                  </p:stCondLst>
                                  <p:childTnLst>
                                    <p:cmd type="call" cmd="playFrom(0.0)">
                                      <p:cBhvr>
                                        <p:cTn id="15" dur="27152" fill="hold"/>
                                        <p:tgtEl>
                                          <p:spTgt spid="30"/>
                                        </p:tgtEl>
                                      </p:cBhvr>
                                    </p:cmd>
                                  </p:childTnLst>
                                </p:cTn>
                              </p:par>
                            </p:childTnLst>
                          </p:cTn>
                        </p:par>
                        <p:par>
                          <p:cTn id="16" fill="hold">
                            <p:stCondLst>
                              <p:cond delay="28152"/>
                            </p:stCondLst>
                            <p:childTnLst>
                              <p:par>
                                <p:cTn id="17" presetID="3" presetClass="mediacall" presetSubtype="0" fill="hold" nodeType="afterEffect">
                                  <p:stCondLst>
                                    <p:cond delay="0"/>
                                  </p:stCondLst>
                                  <p:childTnLst>
                                    <p:cmd type="call" cmd="stop">
                                      <p:cBhvr>
                                        <p:cTn id="18" dur="1" fill="hold"/>
                                        <p:tgtEl>
                                          <p:spTgt spid="30"/>
                                        </p:tgtEl>
                                      </p:cBhvr>
                                    </p:cmd>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xit" presetSubtype="0" fill="hold" grpId="1" nodeType="withEffect">
                                  <p:stCondLst>
                                    <p:cond delay="0"/>
                                  </p:stCondLst>
                                  <p:childTnLst>
                                    <p:animEffect transition="out" filter="fad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par>
                                <p:cTn id="33" presetID="1" presetClass="mediacall" presetSubtype="0" fill="hold" nodeType="withEffect">
                                  <p:stCondLst>
                                    <p:cond delay="1000"/>
                                  </p:stCondLst>
                                  <p:childTnLst>
                                    <p:cmd type="call" cmd="playFrom(0.0)">
                                      <p:cBhvr>
                                        <p:cTn id="34" dur="32917" fill="hold"/>
                                        <p:tgtEl>
                                          <p:spTgt spid="17"/>
                                        </p:tgtEl>
                                      </p:cBhvr>
                                    </p:cmd>
                                  </p:childTnLst>
                                </p:cTn>
                              </p:par>
                            </p:childTnLst>
                          </p:cTn>
                        </p:par>
                        <p:par>
                          <p:cTn id="35" fill="hold">
                            <p:stCondLst>
                              <p:cond delay="33917"/>
                            </p:stCondLst>
                            <p:childTnLst>
                              <p:par>
                                <p:cTn id="36" presetID="3" presetClass="mediacall" presetSubtype="0" fill="hold" nodeType="afterEffect">
                                  <p:stCondLst>
                                    <p:cond delay="0"/>
                                  </p:stCondLst>
                                  <p:childTnLst>
                                    <p:cmd type="call" cmd="stop">
                                      <p:cBhvr>
                                        <p:cTn id="37" dur="1" fill="hold"/>
                                        <p:tgtEl>
                                          <p:spTgt spid="17"/>
                                        </p:tgtEl>
                                      </p:cBhvr>
                                    </p:cmd>
                                  </p:childTnLst>
                                </p:cTn>
                              </p:par>
                              <p:par>
                                <p:cTn id="38" presetID="10" presetClass="entr" presetSubtype="0" fill="hold" grpId="2"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0" presetClass="exit" presetSubtype="0" fill="hold" grpId="1" nodeType="withEffect">
                                  <p:stCondLst>
                                    <p:cond delay="0"/>
                                  </p:stCondLst>
                                  <p:childTnLst>
                                    <p:animEffect transition="out" filter="fade">
                                      <p:cBhvr>
                                        <p:cTn id="50" dur="500"/>
                                        <p:tgtEl>
                                          <p:spTgt spid="49"/>
                                        </p:tgtEl>
                                      </p:cBhvr>
                                    </p:animEffect>
                                    <p:set>
                                      <p:cBhvr>
                                        <p:cTn id="51" dur="1" fill="hold">
                                          <p:stCondLst>
                                            <p:cond delay="499"/>
                                          </p:stCondLst>
                                        </p:cTn>
                                        <p:tgtEl>
                                          <p:spTgt spid="49"/>
                                        </p:tgtEl>
                                        <p:attrNameLst>
                                          <p:attrName>style.visibility</p:attrName>
                                        </p:attrNameLst>
                                      </p:cBhvr>
                                      <p:to>
                                        <p:strVal val="hidden"/>
                                      </p:to>
                                    </p:set>
                                  </p:childTnLst>
                                </p:cTn>
                              </p:par>
                              <p:par>
                                <p:cTn id="52" presetID="10" presetClass="exit" presetSubtype="0" fill="hold" grpId="3" nodeType="withEffect">
                                  <p:stCondLst>
                                    <p:cond delay="0"/>
                                  </p:stCondLst>
                                  <p:childTnLst>
                                    <p:animEffect transition="out" filter="fade">
                                      <p:cBhvr>
                                        <p:cTn id="53" dur="500"/>
                                        <p:tgtEl>
                                          <p:spTgt spid="36"/>
                                        </p:tgtEl>
                                      </p:cBhvr>
                                    </p:animEffect>
                                    <p:set>
                                      <p:cBhvr>
                                        <p:cTn id="54" dur="1" fill="hold">
                                          <p:stCondLst>
                                            <p:cond delay="499"/>
                                          </p:stCondLst>
                                        </p:cTn>
                                        <p:tgtEl>
                                          <p:spTgt spid="36"/>
                                        </p:tgtEl>
                                        <p:attrNameLst>
                                          <p:attrName>style.visibility</p:attrName>
                                        </p:attrNameLst>
                                      </p:cBhvr>
                                      <p:to>
                                        <p:strVal val="hidden"/>
                                      </p:to>
                                    </p:set>
                                  </p:childTnLst>
                                </p:cTn>
                              </p:par>
                              <p:par>
                                <p:cTn id="55" presetID="1" presetClass="mediacall" presetSubtype="0" fill="hold" nodeType="withEffect">
                                  <p:stCondLst>
                                    <p:cond delay="1000"/>
                                  </p:stCondLst>
                                  <p:childTnLst>
                                    <p:cmd type="call" cmd="playFrom(0.0)">
                                      <p:cBhvr>
                                        <p:cTn id="56" dur="34090" fill="hold"/>
                                        <p:tgtEl>
                                          <p:spTgt spid="19"/>
                                        </p:tgtEl>
                                      </p:cBhvr>
                                    </p:cmd>
                                  </p:childTnLst>
                                </p:cTn>
                              </p:par>
                            </p:childTnLst>
                          </p:cTn>
                        </p:par>
                        <p:par>
                          <p:cTn id="57" fill="hold">
                            <p:stCondLst>
                              <p:cond delay="35090"/>
                            </p:stCondLst>
                            <p:childTnLst>
                              <p:par>
                                <p:cTn id="58" presetID="3" presetClass="mediacall" presetSubtype="0" fill="hold" nodeType="afterEffect">
                                  <p:stCondLst>
                                    <p:cond delay="0"/>
                                  </p:stCondLst>
                                  <p:childTnLst>
                                    <p:cmd type="call" cmd="stop">
                                      <p:cBhvr>
                                        <p:cTn id="59" dur="1" fill="hold"/>
                                        <p:tgtEl>
                                          <p:spTgt spid="19"/>
                                        </p:tgtEl>
                                      </p:cBhvr>
                                    </p:cmd>
                                  </p:childTnLst>
                                </p:cTn>
                              </p:par>
                              <p:par>
                                <p:cTn id="60" presetID="10" presetClass="entr" presetSubtype="0" fill="hold" grpId="4"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10"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xit" presetSubtype="0" fill="hold" grpId="1" nodeType="withEffect">
                                  <p:stCondLst>
                                    <p:cond delay="0"/>
                                  </p:stCondLst>
                                  <p:childTnLst>
                                    <p:animEffect transition="out" filter="fade">
                                      <p:cBhvr>
                                        <p:cTn id="72" dur="500"/>
                                        <p:tgtEl>
                                          <p:spTgt spid="47"/>
                                        </p:tgtEl>
                                      </p:cBhvr>
                                    </p:animEffect>
                                    <p:set>
                                      <p:cBhvr>
                                        <p:cTn id="73" dur="1" fill="hold">
                                          <p:stCondLst>
                                            <p:cond delay="499"/>
                                          </p:stCondLst>
                                        </p:cTn>
                                        <p:tgtEl>
                                          <p:spTgt spid="47"/>
                                        </p:tgtEl>
                                        <p:attrNameLst>
                                          <p:attrName>style.visibility</p:attrName>
                                        </p:attrNameLst>
                                      </p:cBhvr>
                                      <p:to>
                                        <p:strVal val="hidden"/>
                                      </p:to>
                                    </p:set>
                                  </p:childTnLst>
                                </p:cTn>
                              </p:par>
                              <p:par>
                                <p:cTn id="74" presetID="10" presetClass="exit" presetSubtype="0" fill="hold" grpId="5" nodeType="withEffect">
                                  <p:stCondLst>
                                    <p:cond delay="0"/>
                                  </p:stCondLst>
                                  <p:childTnLst>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1" presetClass="mediacall" presetSubtype="0" fill="hold" nodeType="withEffect">
                                  <p:stCondLst>
                                    <p:cond delay="1000"/>
                                  </p:stCondLst>
                                  <p:childTnLst>
                                    <p:cmd type="call" cmd="playFrom(0.0)">
                                      <p:cBhvr>
                                        <p:cTn id="78" dur="45202" fill="hold"/>
                                        <p:tgtEl>
                                          <p:spTgt spid="24"/>
                                        </p:tgtEl>
                                      </p:cBhvr>
                                    </p:cmd>
                                  </p:childTnLst>
                                </p:cTn>
                              </p:par>
                            </p:childTnLst>
                          </p:cTn>
                        </p:par>
                        <p:par>
                          <p:cTn id="79" fill="hold">
                            <p:stCondLst>
                              <p:cond delay="46202"/>
                            </p:stCondLst>
                            <p:childTnLst>
                              <p:par>
                                <p:cTn id="80" presetID="3" presetClass="mediacall" presetSubtype="0" fill="hold" nodeType="afterEffect">
                                  <p:stCondLst>
                                    <p:cond delay="0"/>
                                  </p:stCondLst>
                                  <p:childTnLst>
                                    <p:cmd type="call" cmd="stop">
                                      <p:cBhvr>
                                        <p:cTn id="81" dur="1" fill="hold"/>
                                        <p:tgtEl>
                                          <p:spTgt spid="24"/>
                                        </p:tgtEl>
                                      </p:cBhvr>
                                    </p:cmd>
                                  </p:childTnLst>
                                </p:cTn>
                              </p:par>
                              <p:par>
                                <p:cTn id="82" presetID="10" presetClass="entr" presetSubtype="0" fill="hold" grpId="6"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fade">
                                      <p:cBhvr>
                                        <p:cTn id="84" dur="5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fade">
                                      <p:cBhvr>
                                        <p:cTn id="89" dur="500"/>
                                        <p:tgtEl>
                                          <p:spTgt spid="41"/>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par>
                                <p:cTn id="93" presetID="10" presetClass="exit" presetSubtype="0" fill="hold" grpId="1" nodeType="withEffect">
                                  <p:stCondLst>
                                    <p:cond delay="0"/>
                                  </p:stCondLst>
                                  <p:childTnLst>
                                    <p:animEffect transition="out" filter="fade">
                                      <p:cBhvr>
                                        <p:cTn id="94" dur="500"/>
                                        <p:tgtEl>
                                          <p:spTgt spid="48"/>
                                        </p:tgtEl>
                                      </p:cBhvr>
                                    </p:animEffect>
                                    <p:set>
                                      <p:cBhvr>
                                        <p:cTn id="95" dur="1" fill="hold">
                                          <p:stCondLst>
                                            <p:cond delay="499"/>
                                          </p:stCondLst>
                                        </p:cTn>
                                        <p:tgtEl>
                                          <p:spTgt spid="48"/>
                                        </p:tgtEl>
                                        <p:attrNameLst>
                                          <p:attrName>style.visibility</p:attrName>
                                        </p:attrNameLst>
                                      </p:cBhvr>
                                      <p:to>
                                        <p:strVal val="hidden"/>
                                      </p:to>
                                    </p:set>
                                  </p:childTnLst>
                                </p:cTn>
                              </p:par>
                              <p:par>
                                <p:cTn id="96" presetID="10" presetClass="exit" presetSubtype="0" fill="hold" grpId="7" nodeType="withEffect">
                                  <p:stCondLst>
                                    <p:cond delay="0"/>
                                  </p:stCondLst>
                                  <p:childTnLst>
                                    <p:animEffect transition="out" filter="fade">
                                      <p:cBhvr>
                                        <p:cTn id="97" dur="500"/>
                                        <p:tgtEl>
                                          <p:spTgt spid="36"/>
                                        </p:tgtEl>
                                      </p:cBhvr>
                                    </p:animEffect>
                                    <p:set>
                                      <p:cBhvr>
                                        <p:cTn id="98" dur="1" fill="hold">
                                          <p:stCondLst>
                                            <p:cond delay="499"/>
                                          </p:stCondLst>
                                        </p:cTn>
                                        <p:tgtEl>
                                          <p:spTgt spid="36"/>
                                        </p:tgtEl>
                                        <p:attrNameLst>
                                          <p:attrName>style.visibility</p:attrName>
                                        </p:attrNameLst>
                                      </p:cBhvr>
                                      <p:to>
                                        <p:strVal val="hidden"/>
                                      </p:to>
                                    </p:set>
                                  </p:childTnLst>
                                </p:cTn>
                              </p:par>
                              <p:par>
                                <p:cTn id="99" presetID="1" presetClass="mediacall" presetSubtype="0" fill="hold" nodeType="withEffect">
                                  <p:stCondLst>
                                    <p:cond delay="1000"/>
                                  </p:stCondLst>
                                  <p:childTnLst>
                                    <p:cmd type="call" cmd="playFrom(0.0)">
                                      <p:cBhvr>
                                        <p:cTn id="100" dur="27152" fill="hold"/>
                                        <p:tgtEl>
                                          <p:spTgt spid="29"/>
                                        </p:tgtEl>
                                      </p:cBhvr>
                                    </p:cmd>
                                  </p:childTnLst>
                                </p:cTn>
                              </p:par>
                            </p:childTnLst>
                          </p:cTn>
                        </p:par>
                        <p:par>
                          <p:cTn id="101" fill="hold">
                            <p:stCondLst>
                              <p:cond delay="28152"/>
                            </p:stCondLst>
                            <p:childTnLst>
                              <p:par>
                                <p:cTn id="102" presetID="3" presetClass="mediacall" presetSubtype="0" fill="hold" nodeType="afterEffect">
                                  <p:stCondLst>
                                    <p:cond delay="0"/>
                                  </p:stCondLst>
                                  <p:childTnLst>
                                    <p:cmd type="call" cmd="stop">
                                      <p:cBhvr>
                                        <p:cTn id="103" dur="1" fill="hold"/>
                                        <p:tgtEl>
                                          <p:spTgt spid="29"/>
                                        </p:tgtEl>
                                      </p:cBhvr>
                                    </p:cmd>
                                  </p:childTnLst>
                                </p:cTn>
                              </p:par>
                              <p:par>
                                <p:cTn id="104" presetID="10" presetClass="entr" presetSubtype="0" fill="hold" grpId="8" nodeType="with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fade">
                                      <p:cBhvr>
                                        <p:cTn id="10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19"/>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9"/>
                </p:tgtEl>
              </p:cMediaNode>
            </p:audio>
            <p:audio>
              <p:cMediaNode vol="80000">
                <p:cTn id="111" fill="hold" display="0">
                  <p:stCondLst>
                    <p:cond delay="indefinite"/>
                  </p:stCondLst>
                  <p:endCondLst>
                    <p:cond evt="onStopAudio" delay="0">
                      <p:tgtEl>
                        <p:sldTgt/>
                      </p:tgtEl>
                    </p:cond>
                  </p:endCondLst>
                </p:cTn>
                <p:tgtEl>
                  <p:spTgt spid="30"/>
                </p:tgtEl>
              </p:cMediaNode>
            </p:audio>
          </p:childTnLst>
        </p:cTn>
      </p:par>
    </p:tnLst>
    <p:bldLst>
      <p:bldP spid="42" grpId="0"/>
      <p:bldP spid="43" grpId="0"/>
      <p:bldP spid="44" grpId="0"/>
      <p:bldP spid="45" grpId="0"/>
      <p:bldP spid="22" grpId="0" animBg="1"/>
      <p:bldP spid="46" grpId="1"/>
      <p:bldP spid="47" grpId="1"/>
      <p:bldP spid="48" grpId="1"/>
      <p:bldP spid="49" grpId="1"/>
      <p:bldP spid="50" grpId="1"/>
      <p:bldP spid="36" grpId="0" animBg="1"/>
      <p:bldP spid="36" grpId="1" animBg="1"/>
      <p:bldP spid="36" grpId="2" animBg="1"/>
      <p:bldP spid="36" grpId="3" animBg="1"/>
      <p:bldP spid="36" grpId="4" animBg="1"/>
      <p:bldP spid="36" grpId="5" animBg="1"/>
      <p:bldP spid="36" grpId="6" animBg="1"/>
      <p:bldP spid="36" grpId="7" animBg="1"/>
      <p:bldP spid="36" grpId="8"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4029</TotalTime>
  <Words>2575</Words>
  <Application>Microsoft Office PowerPoint</Application>
  <PresentationFormat>On-screen Show (4:3)</PresentationFormat>
  <Paragraphs>159</Paragraphs>
  <Slides>14</Slides>
  <Notes>12</Notes>
  <HiddenSlides>0</HiddenSlides>
  <MMClips>26</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14</vt:i4>
      </vt:variant>
      <vt:variant>
        <vt:lpstr>Custom Shows</vt:lpstr>
      </vt:variant>
      <vt:variant>
        <vt:i4>4</vt:i4>
      </vt:variant>
    </vt:vector>
  </HeadingPairs>
  <TitlesOfParts>
    <vt:vector size="22" baseType="lpstr">
      <vt:lpstr>Arial</vt:lpstr>
      <vt:lpstr>Calibri</vt:lpstr>
      <vt:lpstr>Calibri Light</vt:lpstr>
      <vt:lpstr>Office Theme</vt:lpstr>
      <vt:lpstr>PowerPoint Presentation</vt:lpstr>
      <vt:lpstr>PowerPoint Presentation</vt:lpstr>
      <vt:lpstr>About this snippet</vt:lpstr>
      <vt:lpstr>PowerPoint Presentation</vt:lpstr>
      <vt:lpstr>Mechanisms of harm</vt:lpstr>
      <vt:lpstr>Kinetic energy management model</vt:lpstr>
      <vt:lpstr>PowerPoint Presentation</vt:lpstr>
      <vt:lpstr>Reason’s Swiss cheese model</vt:lpstr>
      <vt:lpstr>Reason’s Swiss cheese model</vt:lpstr>
      <vt:lpstr>PowerPoint Presentation</vt:lpstr>
      <vt:lpstr>Kimber’s model of crash contribution</vt:lpstr>
      <vt:lpstr>Kimber’s model of relative contribution</vt:lpstr>
      <vt:lpstr>Kimber’s revised model of contribution</vt:lpstr>
      <vt:lpstr>PowerPoint Presentation</vt:lpstr>
      <vt:lpstr>Opening sequence</vt:lpstr>
      <vt:lpstr>Why does harm occur?</vt:lpstr>
      <vt:lpstr>Reason's model</vt:lpstr>
      <vt:lpstr>Kimber's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207</cp:revision>
  <dcterms:created xsi:type="dcterms:W3CDTF">2018-02-23T04:31:11Z</dcterms:created>
  <dcterms:modified xsi:type="dcterms:W3CDTF">2020-09-09T09:11:41Z</dcterms:modified>
</cp:coreProperties>
</file>