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263" r:id="rId2"/>
    <p:sldId id="264" r:id="rId3"/>
    <p:sldId id="284" r:id="rId4"/>
    <p:sldId id="260" r:id="rId5"/>
    <p:sldId id="280" r:id="rId6"/>
    <p:sldId id="281" r:id="rId7"/>
    <p:sldId id="283" r:id="rId8"/>
    <p:sldId id="265" r:id="rId9"/>
    <p:sldId id="271" r:id="rId10"/>
    <p:sldId id="272" r:id="rId11"/>
    <p:sldId id="279" r:id="rId12"/>
    <p:sldId id="282" r:id="rId13"/>
    <p:sldId id="275" r:id="rId14"/>
    <p:sldId id="274" r:id="rId15"/>
    <p:sldId id="278" r:id="rId16"/>
    <p:sldId id="258" r:id="rId17"/>
  </p:sldIdLst>
  <p:sldSz cx="9144000" cy="6858000" type="screen4x3"/>
  <p:notesSz cx="6858000" cy="9144000"/>
  <p:custShowLst>
    <p:custShow name="Opening sequence" id="0">
      <p:sldLst>
        <p:sld r:id="rId2"/>
        <p:sld r:id="rId3"/>
        <p:sld r:id="rId4"/>
        <p:sld r:id="rId17"/>
      </p:sldLst>
    </p:custShow>
    <p:custShow name="The ethical imperative" id="1">
      <p:sldLst>
        <p:sld r:id="rId5"/>
        <p:sld r:id="rId6"/>
        <p:sld r:id="rId7"/>
        <p:sld r:id="rId4"/>
        <p:sld r:id="rId17"/>
      </p:sldLst>
    </p:custShow>
    <p:custShow name="Ethical policy" id="2">
      <p:sldLst>
        <p:sld r:id="rId8"/>
        <p:sld r:id="rId9"/>
        <p:sld r:id="rId10"/>
        <p:sld r:id="rId11"/>
        <p:sld r:id="rId12"/>
        <p:sld r:id="rId4"/>
        <p:sld r:id="rId17"/>
      </p:sldLst>
    </p:custShow>
    <p:custShow name="Targeted imperatives" id="3">
      <p:sldLst>
        <p:sld r:id="rId13"/>
        <p:sld r:id="rId14"/>
        <p:sld r:id="rId15"/>
        <p:sld r:id="rId16"/>
        <p:sld r:id="rId4"/>
        <p:sld r:id="rId1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4"/>
            <p14:sldId id="260"/>
            <p14:sldId id="280"/>
            <p14:sldId id="281"/>
            <p14:sldId id="283"/>
            <p14:sldId id="265"/>
            <p14:sldId id="271"/>
            <p14:sldId id="272"/>
            <p14:sldId id="279"/>
            <p14:sldId id="282"/>
            <p14:sldId id="275"/>
            <p14:sldId id="274"/>
            <p14:sldId id="278"/>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AFF"/>
    <a:srgbClr val="009EE3"/>
    <a:srgbClr val="00A1DE"/>
    <a:srgbClr val="0080C4"/>
    <a:srgbClr val="01A0DF"/>
    <a:srgbClr val="F8801C"/>
    <a:srgbClr val="0E14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4"/>
    <p:restoredTop sz="80688" autoAdjust="0"/>
  </p:normalViewPr>
  <p:slideViewPr>
    <p:cSldViewPr snapToGrid="0" snapToObjects="1">
      <p:cViewPr varScale="1">
        <p:scale>
          <a:sx n="54" d="100"/>
          <a:sy n="54" d="100"/>
        </p:scale>
        <p:origin x="1568" y="4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2, Snippet 2 of Safe System for Universities. In this snippet, we will look into the ethical imperative that drives the change towards a road transportation system free from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3454512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Safer Journeys is New Zealand’s strategy for implementing the Safe System across the New Zealand road network. The difference between life and death is a twenty minute film that highlights New Zealand’s ethical reasoning and directions moving towards implementing the Safe System. To play this video, press the YouTube play icon in the middle of the screen.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421024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road transportation system free from harm is the ultimate long-term goal, but other more targeted imperatives can be </a:t>
            </a:r>
            <a:r>
              <a:rPr lang="en-AU"/>
              <a:t>achieved now. </a:t>
            </a:r>
            <a:r>
              <a:rPr lang="en-AU" dirty="0"/>
              <a:t>Next, we will look at a couple of these targeted imperatives and how they are being attained.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2826995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Achieving zero harm will take time. It is not realistic to expect that we can achieve zero harm in the immediate future. We have inherited a fundamentally unsafe road transportation system and achieving zero harm will require systematic change across the entire road system, throughout all levels of design, operation and management. However, we need to start the journey and there are areas within the system where we can practically achieve zero within a short period of time. We need to score some early wins to showcase the vision of a Safe System.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School children represent one of these areas. In Australia, we are coming close to achieving widespread zero harm in school zones and there are some locations where this has been achieved. In developing countries, school children represent a large proportion of those hurt by the road transport system – but achieving safe journeys to school also represents a practical target that we can achieve.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Two programs that are prioritising the elimination of harm to children are the FIA Foundation’s Safe to Learn program and the International Road Assessment Program’s Star Rating for Schools. Both of these programs aim to achieve safe travel for children travelling to school, with a specific focus on the safety of children in developing countries.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3074661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Save Kid’s Lives is a film that draws upon the aspirations of targeted programs such as Safe to Learn and Star Rating for Schools. It highlights the ethical motivations of these programs and the complexity of issues that they face. To play this video, press the YouTube play icon in the middle of the screen.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2610301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Like the targeted imperative of achieving zero harm to school children on their journeys to school, a zero harm aspiration for motor vehicle manufacturers is bold but achievable. Volvo has set a vision for 2020, stating that beyond this time, it aspires for no-one to be killed or seriously injured in a Volvo vehicle. To play this video, press the YouTube play icon in the middle of the screen.</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226809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An ethical imperative is a directive driven by ethical considerations. The ethical imperative that drives road safety is the directive driven by the ethical consideration of eliminating harm. Firstly, let us look further into the ethical imperative upon which the Safe System is founded.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210499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ethical imperative on which the Safe System is founded is predicated on questioning whether it is acceptable for a few people to pay a high price in order for the rest to have access to the road network. The high prices some people pay are the fatalities and serious injuries that they receive. The benefit that the many receive is a road network with relatively few controls on access and few limitations to mobility. The Safe System raises the question about whether this is acceptable, or whether the cost of mobility should be shifted from the few to the many who receive its benefit. This is not to say that a safe road system will necessarily mean less mobility, but it does mean a shift in the way we perceive mobility and people’s right to it.</a:t>
            </a:r>
          </a:p>
          <a:p>
            <a:pPr marL="228600" indent="-228600">
              <a:buFont typeface="+mj-lt"/>
              <a:buAutoNum type="arabicPeriod"/>
            </a:pPr>
            <a:endParaRPr lang="en-AU" dirty="0"/>
          </a:p>
          <a:p>
            <a:pPr marL="228600" indent="-228600">
              <a:buFont typeface="+mj-lt"/>
              <a:buAutoNum type="arabicPeriod"/>
            </a:pPr>
            <a:r>
              <a:rPr lang="en-AU" dirty="0"/>
              <a:t>In this sense, the argument for the Safe System has been perceived as an argument of mobility versus safety. Since we are economically unable to invest into the road network to a point where all roads are made safe for all road users at the current levels of access and speed to which we are accustomed, a higher level of safety will invariably come at some cost to mobility. In other words, should a few pay a high price for the increased mobility of all road users, or should all road users pay a relatively low price for the safety of a few who would have otherwise been harmed? In this argument, we must also consider that the identities of the few who pay such a high price are unknown before they pay, and that these few could potentially be anyone who accesses the road system. They are the unlucky recipients of a lottery draw where the prize is a cost of suffering.</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3553234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Within the Safe System is proposed a different solution to this question. This is the concept of safe mobility. Safe mobility means that road users are granted access to a system in which its use will invariably not result in harm to those who use it.</a:t>
            </a:r>
          </a:p>
          <a:p>
            <a:pPr marL="228600" indent="-228600">
              <a:buFont typeface="+mj-lt"/>
              <a:buAutoNum type="arabicPeriod"/>
            </a:pPr>
            <a:endParaRPr lang="en-AU" dirty="0"/>
          </a:p>
          <a:p>
            <a:pPr marL="228600" indent="-228600">
              <a:buFont typeface="+mj-lt"/>
              <a:buAutoNum type="arabicPeriod"/>
            </a:pPr>
            <a:r>
              <a:rPr lang="en-AU" dirty="0"/>
              <a:t>Safe mobility means that mobility becomes a function of safety. Our desired level of safety, which in the Safe System means no death or serious injury, is not compromised for the sake of greater movement efficiency. We accept the level of mobility that can be afforded while maintaining a safe road system. A common sticking point to achieving such an outcome is that we currently do not subscribe to such a notion. This means that, in order to achieve safe mobility, we will need to make substantial changes to the way we design, operate and allow access to our road system. As we will see through this series of modules, the goal of safe mobility is more attainable than most people appreciate, and the cost to movement efficiency does not need to be as high as most people expect it to be. However, to achieve safe mobility, we will need to let go of the notion that any cost to movement efficiency is unacceptable and that mobility must always be maintained in the way we currently benefit.</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406017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Ethical policies provide the institutional roadway upon which the ethical imperatives of the Safe System are driven. Next, we will look at some of these policies and how they deal with relating the philosophical to the tangible.</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305028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Vision Zero is Sweden’s spin on the Safe System. Since its adoption into the Swedish Parliament in 1997, Vision Zero has been Sweden’s pathway towards a road system free of fatalities and serious injuries. The ethical tug of war between mobility and safety is well summarised in the Vision Zero video released by Business Sweden – safety at every turn. To play this video, press the YouTube play icon in the middle of the screen.</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542275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Sweden was one of the first countries in the world to take an ethical standpoint with regards to their road transportation system. Vision Zero poses the question – why would it be ethically acceptable to trade harm in return for objective gains? An engineer’s duty is to serve the community in which he or she practices. Even from the perspective of an engineer, it is not acceptable for us to knowingly trade harm in return for gain. But this is what we do with our road system. By building roads that we reasonably know will lead to harm, as it has continued to for past decades, we are complicit in continuing this systemic problem. Vision Zero places the emphasis on those who build and manage roads to create a step-change in the way we operate the road transport system. It places the onus of duty on the builders and managers to ensure that we eliminate the opportunity for harm, wherever harm can be reasonably expected. </a:t>
            </a:r>
          </a:p>
          <a:p>
            <a:endParaRPr lang="en-US"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277440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Like Vision Zero, the </a:t>
            </a:r>
            <a:r>
              <a:rPr lang="en-AU" dirty="0" err="1"/>
              <a:t>Tylösand</a:t>
            </a:r>
            <a:r>
              <a:rPr lang="en-AU" dirty="0"/>
              <a:t> Declaration highlights the ethical responsibility of those who build and manage the road system to take the lead in eliminating harm. The declaration outlines the rights of every citizen to be able to use the road system without the risk of threat to their own health, and without the risk of unintentionally causing harm to others. It also calls for harm elimination to be sustainable, and the process of transitioning and arriving at zero harm to be transparent. In essence, every person has the right to expect continuous improvements in safety along a trajectory to zero harm.  </a:t>
            </a:r>
          </a:p>
          <a:p>
            <a:endParaRPr lang="en-US"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1673433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260A5A38-6F15-4D42-8E30-23B24B0E0C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E08D908A-EC93-4F6A-8AD6-64C30E4DA3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EEE189B-F1E5-47AA-AF2B-21E0E1F79E8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B63B2CBA-ACE7-4584-A4BF-2BAE5E19A7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4E1EA36B-946F-4ECB-9E2A-49794882370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72C8AAE-6131-4743-958E-17C8721A76F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077218"/>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2, Snippet 2</a:t>
            </a:r>
          </a:p>
        </p:txBody>
      </p:sp>
      <p:sp>
        <p:nvSpPr>
          <p:cNvPr id="16" name="TextBox 15">
            <a:extLst>
              <a:ext uri="{FF2B5EF4-FFF2-40B4-BE49-F238E27FC236}">
                <a16:creationId xmlns:a16="http://schemas.microsoft.com/office/drawing/2014/main" id="{7C7B35F2-9399-4E48-8E59-A8307D6B1303}"/>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2, Snippet 2</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9" name="Footer Placeholder 7">
            <a:extLst>
              <a:ext uri="{FF2B5EF4-FFF2-40B4-BE49-F238E27FC236}">
                <a16:creationId xmlns:a16="http://schemas.microsoft.com/office/drawing/2014/main" id="{72C9DCE0-0448-9644-8BDE-04EBC5D6D95D}"/>
              </a:ext>
            </a:extLst>
          </p:cNvPr>
          <p:cNvSpPr txBox="1">
            <a:spLocks/>
          </p:cNvSpPr>
          <p:nvPr userDrawn="1"/>
        </p:nvSpPr>
        <p:spPr>
          <a:xfrm>
            <a:off x="628650" y="6218333"/>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2, Snippet 2</a:t>
            </a:r>
          </a:p>
        </p:txBody>
      </p:sp>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2</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2, Snippet 2</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video" Target="https://www.youtube.com/embed/mFcLUCtUAzc" TargetMode="External"/><Relationship Id="rId6" Type="http://schemas.openxmlformats.org/officeDocument/2006/relationships/image" Target="../media/image15.jpeg"/><Relationship Id="rId5" Type="http://schemas.openxmlformats.org/officeDocument/2006/relationships/notesSlide" Target="../notesSlides/notesSlide10.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15.mp3"/><Relationship Id="rId7" Type="http://schemas.openxmlformats.org/officeDocument/2006/relationships/slideLayout" Target="../slideLayouts/slideLayout5.xml"/><Relationship Id="rId12" Type="http://schemas.openxmlformats.org/officeDocument/2006/relationships/image" Target="../media/image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hyperlink" Target="https://www.starratingforschools.org/" TargetMode="External"/><Relationship Id="rId5" Type="http://schemas.microsoft.com/office/2007/relationships/media" Target="../media/media16.mp3"/><Relationship Id="rId10" Type="http://schemas.openxmlformats.org/officeDocument/2006/relationships/hyperlink" Target="https://www.fiafoundation.org/connect/publications/safe-to-learn" TargetMode="External"/><Relationship Id="rId4" Type="http://schemas.openxmlformats.org/officeDocument/2006/relationships/audio" Target="../media/media15.mp3"/><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video" Target="https://www.youtube.com/embed/eo5SUFVobEw" TargetMode="External"/><Relationship Id="rId6" Type="http://schemas.openxmlformats.org/officeDocument/2006/relationships/image" Target="../media/image17.jpeg"/><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video" Target="https://www.youtube.com/embed/qPqN_7897hg?feature=oembed" TargetMode="External"/><Relationship Id="rId6" Type="http://schemas.openxmlformats.org/officeDocument/2006/relationships/image" Target="../media/image18.jpe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5.mp3"/><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8.xml"/><Relationship Id="rId4" Type="http://schemas.openxmlformats.org/officeDocument/2006/relationships/audio" Target="../media/media5.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media" Target="../media/media7.mp3"/><Relationship Id="rId7" Type="http://schemas.openxmlformats.org/officeDocument/2006/relationships/image" Target="../media/image1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5.xml"/><Relationship Id="rId5" Type="http://schemas.openxmlformats.org/officeDocument/2006/relationships/slideLayout" Target="../slideLayouts/slideLayout8.xml"/><Relationship Id="rId4" Type="http://schemas.openxmlformats.org/officeDocument/2006/relationships/audio" Target="../media/media7.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8.png"/><Relationship Id="rId2" Type="http://schemas.microsoft.com/office/2007/relationships/media" Target="../media/media9.mp3"/><Relationship Id="rId1" Type="http://schemas.openxmlformats.org/officeDocument/2006/relationships/video" Target="https://www.youtube.com/embed/EkcAZQOzJV0" TargetMode="External"/><Relationship Id="rId6" Type="http://schemas.openxmlformats.org/officeDocument/2006/relationships/image" Target="../media/image13.jpe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normAutofit/>
          </a:bodyPr>
          <a:lstStyle/>
          <a:p>
            <a:r>
              <a:rPr lang="en-AU" dirty="0"/>
              <a:t>The ethical imperative for change</a:t>
            </a:r>
          </a:p>
        </p:txBody>
      </p:sp>
      <p:pic>
        <p:nvPicPr>
          <p:cNvPr id="2" name="TAC_MOD2_SNIP2_SLIDE_01_PARA_A">
            <a:hlinkClick r:id="" action="ppaction://media"/>
            <a:extLst>
              <a:ext uri="{FF2B5EF4-FFF2-40B4-BE49-F238E27FC236}">
                <a16:creationId xmlns:a16="http://schemas.microsoft.com/office/drawing/2014/main" id="{ED56917E-F417-46C3-A864-E188CD5035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5786"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851" fill="hold"/>
                                        <p:tgtEl>
                                          <p:spTgt spid="2"/>
                                        </p:tgtEl>
                                      </p:cBhvr>
                                    </p:cmd>
                                  </p:childTnLst>
                                </p:cTn>
                              </p:par>
                            </p:childTnLst>
                          </p:cTn>
                        </p:par>
                        <p:par>
                          <p:cTn id="7" fill="hold">
                            <p:stCondLst>
                              <p:cond delay="14851"/>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The </a:t>
            </a:r>
            <a:r>
              <a:rPr lang="en-AU" dirty="0" err="1"/>
              <a:t>Tylösand</a:t>
            </a:r>
            <a:r>
              <a:rPr lang="en-AU" dirty="0"/>
              <a:t> Declaration</a:t>
            </a:r>
          </a:p>
        </p:txBody>
      </p:sp>
      <p:sp>
        <p:nvSpPr>
          <p:cNvPr id="6" name="TextBox 5">
            <a:extLst>
              <a:ext uri="{FF2B5EF4-FFF2-40B4-BE49-F238E27FC236}">
                <a16:creationId xmlns:a16="http://schemas.microsoft.com/office/drawing/2014/main" id="{74EA2199-0269-B24F-BE2C-622998B4C581}"/>
              </a:ext>
            </a:extLst>
          </p:cNvPr>
          <p:cNvSpPr txBox="1"/>
          <p:nvPr/>
        </p:nvSpPr>
        <p:spPr>
          <a:xfrm>
            <a:off x="3069908" y="1736812"/>
            <a:ext cx="5894580" cy="369332"/>
          </a:xfrm>
          <a:prstGeom prst="rect">
            <a:avLst/>
          </a:prstGeom>
          <a:noFill/>
        </p:spPr>
        <p:txBody>
          <a:bodyPr wrap="square" rtlCol="0">
            <a:spAutoFit/>
          </a:bodyPr>
          <a:lstStyle/>
          <a:p>
            <a:pPr>
              <a:spcAft>
                <a:spcPts val="600"/>
              </a:spcAft>
            </a:pPr>
            <a:r>
              <a:rPr lang="en-AU" i="1" dirty="0">
                <a:solidFill>
                  <a:schemeClr val="bg1"/>
                </a:solidFill>
              </a:rPr>
              <a:t>Everyone has the right to…</a:t>
            </a:r>
          </a:p>
        </p:txBody>
      </p:sp>
      <p:sp>
        <p:nvSpPr>
          <p:cNvPr id="7" name="Rectangle: Diagonal Corners Rounded 4">
            <a:extLst>
              <a:ext uri="{FF2B5EF4-FFF2-40B4-BE49-F238E27FC236}">
                <a16:creationId xmlns:a16="http://schemas.microsoft.com/office/drawing/2014/main" id="{6A024AD1-2FEF-284B-9CA2-187932A0F434}"/>
              </a:ext>
            </a:extLst>
          </p:cNvPr>
          <p:cNvSpPr/>
          <p:nvPr/>
        </p:nvSpPr>
        <p:spPr>
          <a:xfrm>
            <a:off x="3069908" y="2269423"/>
            <a:ext cx="6120680" cy="432000"/>
          </a:xfrm>
          <a:prstGeom prst="round2DiagRect">
            <a:avLst/>
          </a:prstGeom>
          <a:solidFill>
            <a:srgbClr val="0080C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AU" dirty="0">
                <a:solidFill>
                  <a:schemeClr val="bg1"/>
                </a:solidFill>
              </a:rPr>
              <a:t>use roads &amp; streets without threats to life or health</a:t>
            </a:r>
          </a:p>
        </p:txBody>
      </p:sp>
      <p:sp>
        <p:nvSpPr>
          <p:cNvPr id="8" name="Rectangle: Diagonal Corners Rounded 11">
            <a:extLst>
              <a:ext uri="{FF2B5EF4-FFF2-40B4-BE49-F238E27FC236}">
                <a16:creationId xmlns:a16="http://schemas.microsoft.com/office/drawing/2014/main" id="{F1F944ED-7202-0B45-A560-F6FE4B03BAF7}"/>
              </a:ext>
            </a:extLst>
          </p:cNvPr>
          <p:cNvSpPr/>
          <p:nvPr/>
        </p:nvSpPr>
        <p:spPr>
          <a:xfrm>
            <a:off x="3069908" y="2840512"/>
            <a:ext cx="6120680" cy="432000"/>
          </a:xfrm>
          <a:prstGeom prst="round2DiagRect">
            <a:avLst/>
          </a:prstGeom>
          <a:solidFill>
            <a:srgbClr val="0080C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r>
              <a:rPr lang="en-AU" dirty="0">
                <a:solidFill>
                  <a:schemeClr val="bg1"/>
                </a:solidFill>
              </a:rPr>
              <a:t>safe and sustainable mobility</a:t>
            </a:r>
          </a:p>
        </p:txBody>
      </p:sp>
      <p:sp>
        <p:nvSpPr>
          <p:cNvPr id="9" name="Rectangle: Diagonal Corners Rounded 13">
            <a:extLst>
              <a:ext uri="{FF2B5EF4-FFF2-40B4-BE49-F238E27FC236}">
                <a16:creationId xmlns:a16="http://schemas.microsoft.com/office/drawing/2014/main" id="{A4C9DFEA-FAC0-B544-8581-22906345C34C}"/>
              </a:ext>
            </a:extLst>
          </p:cNvPr>
          <p:cNvSpPr/>
          <p:nvPr/>
        </p:nvSpPr>
        <p:spPr>
          <a:xfrm>
            <a:off x="3069908" y="3411602"/>
            <a:ext cx="6118597" cy="432000"/>
          </a:xfrm>
          <a:prstGeom prst="round2DiagRect">
            <a:avLst/>
          </a:prstGeom>
          <a:solidFill>
            <a:srgbClr val="0080C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AU" dirty="0">
                <a:solidFill>
                  <a:schemeClr val="bg1"/>
                </a:solidFill>
              </a:rPr>
              <a:t>not unintentionally impose threats to life or heath on others</a:t>
            </a:r>
          </a:p>
        </p:txBody>
      </p:sp>
      <p:sp>
        <p:nvSpPr>
          <p:cNvPr id="10" name="Rectangle: Diagonal Corners Rounded 14">
            <a:extLst>
              <a:ext uri="{FF2B5EF4-FFF2-40B4-BE49-F238E27FC236}">
                <a16:creationId xmlns:a16="http://schemas.microsoft.com/office/drawing/2014/main" id="{CB6025A6-8475-AA45-A2E3-336E7F420E05}"/>
              </a:ext>
            </a:extLst>
          </p:cNvPr>
          <p:cNvSpPr/>
          <p:nvPr/>
        </p:nvSpPr>
        <p:spPr>
          <a:xfrm>
            <a:off x="3069908" y="3986359"/>
            <a:ext cx="6118597" cy="432000"/>
          </a:xfrm>
          <a:prstGeom prst="round2DiagRect">
            <a:avLst/>
          </a:prstGeom>
          <a:solidFill>
            <a:srgbClr val="0080C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AU" dirty="0">
                <a:solidFill>
                  <a:schemeClr val="bg1"/>
                </a:solidFill>
              </a:rPr>
              <a:t>information about safety problems and the level of safety</a:t>
            </a:r>
          </a:p>
        </p:txBody>
      </p:sp>
      <p:sp>
        <p:nvSpPr>
          <p:cNvPr id="11" name="Rectangle: Diagonal Corners Rounded 15">
            <a:extLst>
              <a:ext uri="{FF2B5EF4-FFF2-40B4-BE49-F238E27FC236}">
                <a16:creationId xmlns:a16="http://schemas.microsoft.com/office/drawing/2014/main" id="{E82A713A-8EF7-5144-9525-1BC3A699F2F1}"/>
              </a:ext>
            </a:extLst>
          </p:cNvPr>
          <p:cNvSpPr/>
          <p:nvPr/>
        </p:nvSpPr>
        <p:spPr>
          <a:xfrm>
            <a:off x="3069908" y="4561116"/>
            <a:ext cx="6118596" cy="432000"/>
          </a:xfrm>
          <a:prstGeom prst="round2DiagRect">
            <a:avLst>
              <a:gd name="adj1" fmla="val 16667"/>
              <a:gd name="adj2" fmla="val 0"/>
            </a:avLst>
          </a:prstGeom>
          <a:solidFill>
            <a:srgbClr val="0080C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AU" dirty="0">
                <a:solidFill>
                  <a:schemeClr val="bg1"/>
                </a:solidFill>
              </a:rPr>
              <a:t>expect systematic and continuous improvement in safety</a:t>
            </a:r>
          </a:p>
        </p:txBody>
      </p:sp>
      <p:sp>
        <p:nvSpPr>
          <p:cNvPr id="2" name="Rectangle 1">
            <a:extLst>
              <a:ext uri="{FF2B5EF4-FFF2-40B4-BE49-F238E27FC236}">
                <a16:creationId xmlns:a16="http://schemas.microsoft.com/office/drawing/2014/main" id="{F8F5C419-F386-4453-8BC9-7DEBD17AACBA}"/>
              </a:ext>
            </a:extLst>
          </p:cNvPr>
          <p:cNvSpPr>
            <a:spLocks noChangeAspect="1"/>
          </p:cNvSpPr>
          <p:nvPr/>
        </p:nvSpPr>
        <p:spPr>
          <a:xfrm>
            <a:off x="164428" y="2265473"/>
            <a:ext cx="2727725" cy="3852000"/>
          </a:xfrm>
          <a:prstGeom prst="rect">
            <a:avLst/>
          </a:prstGeom>
          <a:gradFill flip="none" rotWithShape="1">
            <a:gsLst>
              <a:gs pos="0">
                <a:srgbClr val="0080C4"/>
              </a:gs>
              <a:gs pos="71000">
                <a:srgbClr val="009EE3"/>
              </a:gs>
              <a:gs pos="62000">
                <a:srgbClr val="0DBAFF"/>
              </a:gs>
              <a:gs pos="47000">
                <a:srgbClr val="01A0DF"/>
              </a:gs>
              <a:gs pos="100000">
                <a:srgbClr val="0080C4"/>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Nova Light" panose="020B0604020202020204" pitchFamily="34" charset="0"/>
                <a:cs typeface="Biome Light" panose="020B0502040204020203" pitchFamily="34" charset="0"/>
              </a:rPr>
              <a:t>THE TYLÖSAND DECLARATION</a:t>
            </a:r>
          </a:p>
          <a:p>
            <a:pPr algn="ctr"/>
            <a:endParaRPr lang="en-AU" sz="1200" dirty="0">
              <a:latin typeface="Arial Nova Light" panose="020B0604020202020204" pitchFamily="34" charset="0"/>
              <a:cs typeface="Biome Light" panose="020B0502040204020203" pitchFamily="34" charset="0"/>
            </a:endParaRPr>
          </a:p>
          <a:p>
            <a:pPr algn="ctr"/>
            <a:endParaRPr lang="en-AU" sz="1200" dirty="0">
              <a:latin typeface="Arial Nova Light" panose="020B0604020202020204" pitchFamily="34" charset="0"/>
              <a:cs typeface="Biome Light" panose="020B0502040204020203" pitchFamily="34" charset="0"/>
            </a:endParaRPr>
          </a:p>
          <a:p>
            <a:pPr algn="ctr"/>
            <a:endParaRPr lang="en-AU" sz="1200" dirty="0">
              <a:latin typeface="Arial Nova Light" panose="020B0604020202020204" pitchFamily="34" charset="0"/>
              <a:cs typeface="Biome Light" panose="020B0502040204020203" pitchFamily="34" charset="0"/>
            </a:endParaRPr>
          </a:p>
          <a:p>
            <a:pPr algn="ctr"/>
            <a:endParaRPr lang="en-AU" sz="1200" dirty="0">
              <a:latin typeface="Arial Nova Light" panose="020B0604020202020204" pitchFamily="34" charset="0"/>
              <a:cs typeface="Biome Light" panose="020B0502040204020203" pitchFamily="34" charset="0"/>
            </a:endParaRPr>
          </a:p>
        </p:txBody>
      </p:sp>
      <p:sp>
        <p:nvSpPr>
          <p:cNvPr id="12" name="Slide Number Placeholder 2">
            <a:extLst>
              <a:ext uri="{FF2B5EF4-FFF2-40B4-BE49-F238E27FC236}">
                <a16:creationId xmlns:a16="http://schemas.microsoft.com/office/drawing/2014/main" id="{BA139FA0-3F19-4DD5-9858-3320A747680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10</a:t>
            </a:fld>
            <a:endParaRPr lang="en-US" dirty="0"/>
          </a:p>
        </p:txBody>
      </p:sp>
      <p:sp>
        <p:nvSpPr>
          <p:cNvPr id="13" name="Arrow: Chevron 12">
            <a:extLst>
              <a:ext uri="{FF2B5EF4-FFF2-40B4-BE49-F238E27FC236}">
                <a16:creationId xmlns:a16="http://schemas.microsoft.com/office/drawing/2014/main" id="{8B47EAA6-DF4A-4715-ACFC-3A017F00E864}"/>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2_SLIDE_10_PARA_A">
            <a:hlinkClick r:id="" action="ppaction://media"/>
            <a:extLst>
              <a:ext uri="{FF2B5EF4-FFF2-40B4-BE49-F238E27FC236}">
                <a16:creationId xmlns:a16="http://schemas.microsoft.com/office/drawing/2014/main" id="{164803C4-90D2-4CAF-9D19-940B4BF3E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030" y="0"/>
            <a:ext cx="609600" cy="609600"/>
          </a:xfrm>
          <a:prstGeom prst="rect">
            <a:avLst/>
          </a:prstGeom>
        </p:spPr>
      </p:pic>
    </p:spTree>
    <p:extLst>
      <p:ext uri="{BB962C8B-B14F-4D97-AF65-F5344CB8AC3E}">
        <p14:creationId xmlns:p14="http://schemas.microsoft.com/office/powerpoint/2010/main" val="309985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5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6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 presetClass="mediacall" presetSubtype="0" fill="hold" nodeType="withEffect">
                                  <p:stCondLst>
                                    <p:cond delay="1000"/>
                                  </p:stCondLst>
                                  <p:childTnLst>
                                    <p:cmd type="call" cmd="playFrom(0.0)">
                                      <p:cBhvr>
                                        <p:cTn id="24" dur="40246" fill="hold"/>
                                        <p:tgtEl>
                                          <p:spTgt spid="4"/>
                                        </p:tgtEl>
                                      </p:cBhvr>
                                    </p:cmd>
                                  </p:childTnLst>
                                </p:cTn>
                              </p:par>
                            </p:childTnLst>
                          </p:cTn>
                        </p:par>
                        <p:par>
                          <p:cTn id="25" fill="hold">
                            <p:stCondLst>
                              <p:cond delay="41246"/>
                            </p:stCondLst>
                            <p:childTnLst>
                              <p:par>
                                <p:cTn id="26" presetID="3" presetClass="mediacall" presetSubtype="0" fill="hold" nodeType="afterEffect">
                                  <p:stCondLst>
                                    <p:cond delay="0"/>
                                  </p:stCondLst>
                                  <p:childTnLst>
                                    <p:cmd type="call" cmd="stop">
                                      <p:cBhvr>
                                        <p:cTn id="27" dur="1" fill="hold"/>
                                        <p:tgtEl>
                                          <p:spTgt spid="4"/>
                                        </p:tgtEl>
                                      </p:cBhvr>
                                    </p:cmd>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6" grpId="0"/>
      <p:bldP spid="7" grpId="0" animBg="1"/>
      <p:bldP spid="8" grpId="0" animBg="1"/>
      <p:bldP spid="9"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Safer Journeys</a:t>
            </a:r>
          </a:p>
        </p:txBody>
      </p:sp>
      <p:sp>
        <p:nvSpPr>
          <p:cNvPr id="4" name="Rectangle 3">
            <a:extLst>
              <a:ext uri="{FF2B5EF4-FFF2-40B4-BE49-F238E27FC236}">
                <a16:creationId xmlns:a16="http://schemas.microsoft.com/office/drawing/2014/main" id="{83FAB8B1-49A3-F247-84C7-320609C4DAA8}"/>
              </a:ext>
            </a:extLst>
          </p:cNvPr>
          <p:cNvSpPr/>
          <p:nvPr/>
        </p:nvSpPr>
        <p:spPr>
          <a:xfrm>
            <a:off x="-216532" y="1592796"/>
            <a:ext cx="9613068" cy="4428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Online Media 2" title="The Difference Between Life and Death – a 20 minute film">
            <a:hlinkClick r:id="" action="ppaction://media"/>
            <a:extLst>
              <a:ext uri="{FF2B5EF4-FFF2-40B4-BE49-F238E27FC236}">
                <a16:creationId xmlns:a16="http://schemas.microsoft.com/office/drawing/2014/main" id="{A20295A1-D7C4-C040-A0E4-78D89157F245}"/>
              </a:ext>
            </a:extLst>
          </p:cNvPr>
          <p:cNvPicPr>
            <a:picLocks noRot="1" noChangeAspect="1"/>
          </p:cNvPicPr>
          <p:nvPr>
            <a:videoFile r:link="rId1"/>
          </p:nvPr>
        </p:nvPicPr>
        <p:blipFill>
          <a:blip r:embed="rId6"/>
          <a:stretch>
            <a:fillRect/>
          </a:stretch>
        </p:blipFill>
        <p:spPr>
          <a:xfrm>
            <a:off x="1008004" y="1782042"/>
            <a:ext cx="7200000" cy="4050000"/>
          </a:xfrm>
          <a:prstGeom prst="rect">
            <a:avLst/>
          </a:prstGeom>
        </p:spPr>
      </p:pic>
      <p:sp>
        <p:nvSpPr>
          <p:cNvPr id="6" name="Slide Number Placeholder 2">
            <a:extLst>
              <a:ext uri="{FF2B5EF4-FFF2-40B4-BE49-F238E27FC236}">
                <a16:creationId xmlns:a16="http://schemas.microsoft.com/office/drawing/2014/main" id="{D903DB58-24CB-4557-98F9-5D4150DEF381}"/>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11</a:t>
            </a:fld>
            <a:endParaRPr lang="en-US" dirty="0"/>
          </a:p>
        </p:txBody>
      </p:sp>
      <p:sp>
        <p:nvSpPr>
          <p:cNvPr id="7" name="Arrow: Chevron 6">
            <a:extLst>
              <a:ext uri="{FF2B5EF4-FFF2-40B4-BE49-F238E27FC236}">
                <a16:creationId xmlns:a16="http://schemas.microsoft.com/office/drawing/2014/main" id="{C04FCEA0-B331-4303-B949-A667A8CFBC64}"/>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2_SLIDE_11_PARA_A">
            <a:hlinkClick r:id="" action="ppaction://media"/>
            <a:extLst>
              <a:ext uri="{FF2B5EF4-FFF2-40B4-BE49-F238E27FC236}">
                <a16:creationId xmlns:a16="http://schemas.microsoft.com/office/drawing/2014/main" id="{8D2955F7-E1A7-47BB-B5A6-558E4A7A458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96536" y="0"/>
            <a:ext cx="609600" cy="609600"/>
          </a:xfrm>
          <a:prstGeom prst="rect">
            <a:avLst/>
          </a:prstGeom>
        </p:spPr>
      </p:pic>
    </p:spTree>
    <p:extLst>
      <p:ext uri="{BB962C8B-B14F-4D97-AF65-F5344CB8AC3E}">
        <p14:creationId xmlns:p14="http://schemas.microsoft.com/office/powerpoint/2010/main" val="14244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1466" fill="hold"/>
                                        <p:tgtEl>
                                          <p:spTgt spid="2"/>
                                        </p:tgtEl>
                                      </p:cBhvr>
                                    </p:cmd>
                                  </p:childTnLst>
                                </p:cTn>
                              </p:par>
                            </p:childTnLst>
                          </p:cTn>
                        </p:par>
                        <p:par>
                          <p:cTn id="7" fill="hold">
                            <p:stCondLst>
                              <p:cond delay="22466"/>
                            </p:stCondLst>
                            <p:childTnLst>
                              <p:par>
                                <p:cTn id="8" presetID="3" presetClass="mediacall" presetSubtype="0" fill="hold" nodeType="afterEffect">
                                  <p:stCondLst>
                                    <p:cond delay="0"/>
                                  </p:stCondLst>
                                  <p:childTnLst>
                                    <p:cmd type="call" cmd="stop">
                                      <p:cBhvr>
                                        <p:cTn id="9" dur="1" fill="hold"/>
                                        <p:tgtEl>
                                          <p:spTgt spid="2"/>
                                        </p:tgtEl>
                                      </p:cBhvr>
                                    </p:cmd>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display="0">
                  <p:stCondLst>
                    <p:cond delay="indefinite"/>
                  </p:stCondLst>
                </p:cTn>
                <p:tgtEl>
                  <p:spTgt spid="5"/>
                </p:tgtEl>
              </p:cMediaNode>
            </p:video>
            <p:audio>
              <p:cMediaNode vol="80000">
                <p:cTn id="14"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D701CAE-495D-412A-B461-761C41329C5E}"/>
              </a:ext>
            </a:extLst>
          </p:cNvPr>
          <p:cNvSpPr>
            <a:spLocks noGrp="1"/>
          </p:cNvSpPr>
          <p:nvPr>
            <p:ph type="body" sz="quarter" idx="10"/>
          </p:nvPr>
        </p:nvSpPr>
        <p:spPr/>
        <p:txBody>
          <a:bodyPr/>
          <a:lstStyle/>
          <a:p>
            <a:r>
              <a:rPr lang="en-AU" dirty="0"/>
              <a:t>Targeted imperatives</a:t>
            </a:r>
          </a:p>
        </p:txBody>
      </p:sp>
      <p:sp>
        <p:nvSpPr>
          <p:cNvPr id="6" name="Slide Number Placeholder 5">
            <a:extLst>
              <a:ext uri="{FF2B5EF4-FFF2-40B4-BE49-F238E27FC236}">
                <a16:creationId xmlns:a16="http://schemas.microsoft.com/office/drawing/2014/main" id="{7E866CAD-8111-4E56-814F-FC61746E6C2D}"/>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4" name="Footer Placeholder 2">
            <a:extLst>
              <a:ext uri="{FF2B5EF4-FFF2-40B4-BE49-F238E27FC236}">
                <a16:creationId xmlns:a16="http://schemas.microsoft.com/office/drawing/2014/main" id="{7F8C6FCD-ABB3-4E68-91FA-DACA031FA12B}"/>
              </a:ext>
            </a:extLst>
          </p:cNvPr>
          <p:cNvSpPr>
            <a:spLocks noGrp="1"/>
          </p:cNvSpPr>
          <p:nvPr>
            <p:ph type="ftr" sz="quarter" idx="12"/>
          </p:nvPr>
        </p:nvSpPr>
        <p:spPr>
          <a:xfrm>
            <a:off x="628650" y="6218334"/>
            <a:ext cx="3086100" cy="365125"/>
          </a:xfrm>
        </p:spPr>
        <p:txBody>
          <a:bodyPr/>
          <a:lstStyle/>
          <a:p>
            <a:r>
              <a:rPr lang="en-US" dirty="0"/>
              <a:t>Module 2, Snippet 2</a:t>
            </a:r>
          </a:p>
        </p:txBody>
      </p:sp>
      <p:pic>
        <p:nvPicPr>
          <p:cNvPr id="2" name="TAC_MOD2_SNIP2_SLIDE_12_PARA_A">
            <a:hlinkClick r:id="" action="ppaction://media"/>
            <a:extLst>
              <a:ext uri="{FF2B5EF4-FFF2-40B4-BE49-F238E27FC236}">
                <a16:creationId xmlns:a16="http://schemas.microsoft.com/office/drawing/2014/main" id="{C783EAE9-1502-4E92-B61A-25115FBAE4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5450" y="0"/>
            <a:ext cx="609600" cy="609600"/>
          </a:xfrm>
          <a:prstGeom prst="rect">
            <a:avLst/>
          </a:prstGeom>
        </p:spPr>
      </p:pic>
    </p:spTree>
    <p:extLst>
      <p:ext uri="{BB962C8B-B14F-4D97-AF65-F5344CB8AC3E}">
        <p14:creationId xmlns:p14="http://schemas.microsoft.com/office/powerpoint/2010/main" val="3029267724"/>
      </p:ext>
    </p:extLst>
  </p:cSld>
  <p:clrMapOvr>
    <a:masterClrMapping/>
  </p:clrMapOvr>
  <mc:AlternateContent xmlns:mc="http://schemas.openxmlformats.org/markup-compatibility/2006" xmlns:p14="http://schemas.microsoft.com/office/powerpoint/2010/main">
    <mc:Choice Requires="p14">
      <p:transition spd="med" p14:dur="700" advTm="16550">
        <p:fade/>
      </p:transition>
    </mc:Choice>
    <mc:Fallback xmlns="">
      <p:transition spd="med" advTm="16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594" fill="hold"/>
                                        <p:tgtEl>
                                          <p:spTgt spid="2"/>
                                        </p:tgtEl>
                                      </p:cBhvr>
                                    </p:cmd>
                                  </p:childTnLst>
                                </p:cTn>
                              </p:par>
                            </p:childTnLst>
                          </p:cTn>
                        </p:par>
                        <p:par>
                          <p:cTn id="7" fill="hold">
                            <p:stCondLst>
                              <p:cond delay="15594"/>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C5F55-883F-4109-B399-918D9D3746C6}"/>
              </a:ext>
            </a:extLst>
          </p:cNvPr>
          <p:cNvSpPr>
            <a:spLocks noGrp="1"/>
          </p:cNvSpPr>
          <p:nvPr>
            <p:ph idx="1"/>
          </p:nvPr>
        </p:nvSpPr>
        <p:spPr/>
        <p:txBody>
          <a:bodyPr/>
          <a:lstStyle/>
          <a:p>
            <a:pPr marL="285750" indent="-285750">
              <a:spcAft>
                <a:spcPts val="600"/>
              </a:spcAft>
              <a:buFont typeface="Arial" panose="020B0604020202020204" pitchFamily="34" charset="0"/>
              <a:buChar char="•"/>
            </a:pPr>
            <a:r>
              <a:rPr lang="en-AU" dirty="0"/>
              <a:t>Targeted approaches for systematic changes</a:t>
            </a:r>
          </a:p>
          <a:p>
            <a:pPr marL="285750" indent="-285750">
              <a:spcAft>
                <a:spcPts val="600"/>
              </a:spcAft>
              <a:buFont typeface="Arial" panose="020B0604020202020204" pitchFamily="34" charset="0"/>
              <a:buChar char="•"/>
            </a:pPr>
            <a:r>
              <a:rPr lang="en-AU" dirty="0"/>
              <a:t>Specific focus on developing countries where most harm occurs</a:t>
            </a:r>
          </a:p>
          <a:p>
            <a:endParaRPr lang="en-AU" dirty="0"/>
          </a:p>
        </p:txBody>
      </p:sp>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School children</a:t>
            </a:r>
          </a:p>
        </p:txBody>
      </p:sp>
      <p:pic>
        <p:nvPicPr>
          <p:cNvPr id="13" name="Picture Placeholder 12" descr="A person walking down a street&#10;&#10;Description automatically generated">
            <a:extLst>
              <a:ext uri="{FF2B5EF4-FFF2-40B4-BE49-F238E27FC236}">
                <a16:creationId xmlns:a16="http://schemas.microsoft.com/office/drawing/2014/main" id="{E34046ED-AA2A-47DB-BFCE-F874123C769B}"/>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sp>
        <p:nvSpPr>
          <p:cNvPr id="11" name="Text Placeholder 10">
            <a:extLst>
              <a:ext uri="{FF2B5EF4-FFF2-40B4-BE49-F238E27FC236}">
                <a16:creationId xmlns:a16="http://schemas.microsoft.com/office/drawing/2014/main" id="{BE469A44-8DF9-44B6-BB1E-5D043ACE474B}"/>
              </a:ext>
            </a:extLst>
          </p:cNvPr>
          <p:cNvSpPr>
            <a:spLocks noGrp="1"/>
          </p:cNvSpPr>
          <p:nvPr>
            <p:ph type="body" sz="quarter" idx="13"/>
          </p:nvPr>
        </p:nvSpPr>
        <p:spPr/>
        <p:txBody>
          <a:bodyPr/>
          <a:lstStyle/>
          <a:p>
            <a:r>
              <a:rPr lang="en-AU" dirty="0"/>
              <a:t>Source: iStock.com</a:t>
            </a:r>
          </a:p>
        </p:txBody>
      </p:sp>
      <p:sp>
        <p:nvSpPr>
          <p:cNvPr id="14" name="Rectangle 13">
            <a:hlinkClick r:id="rId10"/>
            <a:extLst>
              <a:ext uri="{FF2B5EF4-FFF2-40B4-BE49-F238E27FC236}">
                <a16:creationId xmlns:a16="http://schemas.microsoft.com/office/drawing/2014/main" id="{2733CC9F-BBE3-4C07-9AE1-06814CC594A5}"/>
              </a:ext>
            </a:extLst>
          </p:cNvPr>
          <p:cNvSpPr/>
          <p:nvPr/>
        </p:nvSpPr>
        <p:spPr>
          <a:xfrm>
            <a:off x="628650" y="3537011"/>
            <a:ext cx="3769179" cy="972000"/>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FIA Foundation </a:t>
            </a:r>
            <a:r>
              <a:rPr lang="en-AU" i="1" dirty="0"/>
              <a:t>Safe to Learn</a:t>
            </a:r>
            <a:r>
              <a:rPr lang="en-AU" dirty="0"/>
              <a:t/>
            </a:r>
            <a:br>
              <a:rPr lang="en-AU" dirty="0"/>
            </a:br>
            <a:r>
              <a:rPr lang="en-AU" sz="1050" i="1" dirty="0"/>
              <a:t>Click Here</a:t>
            </a:r>
          </a:p>
        </p:txBody>
      </p:sp>
      <p:sp>
        <p:nvSpPr>
          <p:cNvPr id="15" name="Rectangle 14">
            <a:hlinkClick r:id="rId11"/>
            <a:extLst>
              <a:ext uri="{FF2B5EF4-FFF2-40B4-BE49-F238E27FC236}">
                <a16:creationId xmlns:a16="http://schemas.microsoft.com/office/drawing/2014/main" id="{301D5A8B-3CD6-44C8-B3DC-50E63534922A}"/>
              </a:ext>
            </a:extLst>
          </p:cNvPr>
          <p:cNvSpPr/>
          <p:nvPr/>
        </p:nvSpPr>
        <p:spPr>
          <a:xfrm>
            <a:off x="628649" y="4909458"/>
            <a:ext cx="3769179" cy="972000"/>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err="1"/>
              <a:t>iRAP</a:t>
            </a:r>
            <a:r>
              <a:rPr lang="en-AU" dirty="0"/>
              <a:t> </a:t>
            </a:r>
            <a:r>
              <a:rPr lang="en-AU" i="1" dirty="0"/>
              <a:t>Star Rating for Schools</a:t>
            </a:r>
            <a:r>
              <a:rPr lang="en-AU" dirty="0"/>
              <a:t/>
            </a:r>
            <a:br>
              <a:rPr lang="en-AU" dirty="0"/>
            </a:br>
            <a:r>
              <a:rPr lang="en-AU" sz="1050" i="1" dirty="0"/>
              <a:t>Click Here</a:t>
            </a:r>
          </a:p>
        </p:txBody>
      </p:sp>
      <p:sp>
        <p:nvSpPr>
          <p:cNvPr id="8" name="Slide Number Placeholder 2">
            <a:extLst>
              <a:ext uri="{FF2B5EF4-FFF2-40B4-BE49-F238E27FC236}">
                <a16:creationId xmlns:a16="http://schemas.microsoft.com/office/drawing/2014/main" id="{2384CDA9-573B-42F0-AC8B-D7DDACE6CAAC}"/>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13</a:t>
            </a:fld>
            <a:endParaRPr lang="en-US" dirty="0"/>
          </a:p>
        </p:txBody>
      </p:sp>
      <p:sp>
        <p:nvSpPr>
          <p:cNvPr id="9" name="Arrow: Chevron 8">
            <a:extLst>
              <a:ext uri="{FF2B5EF4-FFF2-40B4-BE49-F238E27FC236}">
                <a16:creationId xmlns:a16="http://schemas.microsoft.com/office/drawing/2014/main" id="{321E95E5-46E9-4A55-9C92-7148989F5A72}"/>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4" name="TAC_MOD2_SNIP2_SLIDE_13_PARA_A">
            <a:hlinkClick r:id="" action="ppaction://media"/>
            <a:extLst>
              <a:ext uri="{FF2B5EF4-FFF2-40B4-BE49-F238E27FC236}">
                <a16:creationId xmlns:a16="http://schemas.microsoft.com/office/drawing/2014/main" id="{1281BEB1-1894-49B0-A28D-F46E50ACC0D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97843" y="0"/>
            <a:ext cx="609600" cy="609600"/>
          </a:xfrm>
          <a:prstGeom prst="rect">
            <a:avLst/>
          </a:prstGeom>
        </p:spPr>
      </p:pic>
      <p:pic>
        <p:nvPicPr>
          <p:cNvPr id="5" name="TAC_MOD2_SNIP2_SLIDE_13_PARA_B">
            <a:hlinkClick r:id="" action="ppaction://media"/>
            <a:extLst>
              <a:ext uri="{FF2B5EF4-FFF2-40B4-BE49-F238E27FC236}">
                <a16:creationId xmlns:a16="http://schemas.microsoft.com/office/drawing/2014/main" id="{2412118A-6E57-4E43-B7BF-C9E449D649E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7843" y="656412"/>
            <a:ext cx="609600" cy="609600"/>
          </a:xfrm>
          <a:prstGeom prst="rect">
            <a:avLst/>
          </a:prstGeom>
        </p:spPr>
      </p:pic>
      <p:pic>
        <p:nvPicPr>
          <p:cNvPr id="6" name="TAC_MOD2_SNIP2_SLIDE_13_PARA_C">
            <a:hlinkClick r:id="" action="ppaction://media"/>
            <a:extLst>
              <a:ext uri="{FF2B5EF4-FFF2-40B4-BE49-F238E27FC236}">
                <a16:creationId xmlns:a16="http://schemas.microsoft.com/office/drawing/2014/main" id="{E19D1408-733A-492C-B617-CE9665747B8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297843" y="1312824"/>
            <a:ext cx="609600" cy="609600"/>
          </a:xfrm>
          <a:prstGeom prst="rect">
            <a:avLst/>
          </a:prstGeom>
        </p:spPr>
      </p:pic>
    </p:spTree>
    <p:extLst>
      <p:ext uri="{BB962C8B-B14F-4D97-AF65-F5344CB8AC3E}">
        <p14:creationId xmlns:p14="http://schemas.microsoft.com/office/powerpoint/2010/main" val="304841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 presetClass="mediacall" presetSubtype="0" fill="hold" nodeType="withEffect">
                                  <p:stCondLst>
                                    <p:cond delay="1000"/>
                                  </p:stCondLst>
                                  <p:childTnLst>
                                    <p:cmd type="call" cmd="playFrom(0.0)">
                                      <p:cBhvr>
                                        <p:cTn id="15" dur="37794" fill="hold"/>
                                        <p:tgtEl>
                                          <p:spTgt spid="4"/>
                                        </p:tgtEl>
                                      </p:cBhvr>
                                    </p:cmd>
                                  </p:childTnLst>
                                </p:cTn>
                              </p:par>
                            </p:childTnLst>
                          </p:cTn>
                        </p:par>
                        <p:par>
                          <p:cTn id="16" fill="hold">
                            <p:stCondLst>
                              <p:cond delay="38794"/>
                            </p:stCondLst>
                            <p:childTnLst>
                              <p:par>
                                <p:cTn id="17" presetID="3" presetClass="mediacall" presetSubtype="0" fill="hold" nodeType="afterEffect">
                                  <p:stCondLst>
                                    <p:cond delay="0"/>
                                  </p:stCondLst>
                                  <p:childTnLst>
                                    <p:cmd type="call" cmd="stop">
                                      <p:cBhvr>
                                        <p:cTn id="18" dur="1" fill="hold"/>
                                        <p:tgtEl>
                                          <p:spTgt spid="4"/>
                                        </p:tgtEl>
                                      </p:cBhvr>
                                    </p:cmd>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4961" fill="hold"/>
                                        <p:tgtEl>
                                          <p:spTgt spid="5"/>
                                        </p:tgtEl>
                                      </p:cBhvr>
                                    </p:cmd>
                                  </p:childTnLst>
                                </p:cTn>
                              </p:par>
                            </p:childTnLst>
                          </p:cTn>
                        </p:par>
                        <p:par>
                          <p:cTn id="32" fill="hold">
                            <p:stCondLst>
                              <p:cond delay="25961"/>
                            </p:stCondLst>
                            <p:childTnLst>
                              <p:par>
                                <p:cTn id="33" presetID="3" presetClass="mediacall" presetSubtype="0" fill="hold" nodeType="afterEffect">
                                  <p:stCondLst>
                                    <p:cond delay="0"/>
                                  </p:stCondLst>
                                  <p:childTnLst>
                                    <p:cmd type="call" cmd="stop">
                                      <p:cBhvr>
                                        <p:cTn id="34" dur="1" fill="hold"/>
                                        <p:tgtEl>
                                          <p:spTgt spid="5"/>
                                        </p:tgtEl>
                                      </p:cBhvr>
                                    </p:cmd>
                                  </p:childTnLst>
                                </p:cTn>
                              </p:par>
                              <p:par>
                                <p:cTn id="35" presetID="10" presetClass="entr" presetSubtype="0" fill="hold" grpId="2"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xit" presetSubtype="0" fill="hold" grpId="3"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1000"/>
                                  </p:stCondLst>
                                  <p:childTnLst>
                                    <p:cmd type="call" cmd="playFrom(0.0)">
                                      <p:cBhvr>
                                        <p:cTn id="50" dur="22196" fill="hold"/>
                                        <p:tgtEl>
                                          <p:spTgt spid="6"/>
                                        </p:tgtEl>
                                      </p:cBhvr>
                                    </p:cmd>
                                  </p:childTnLst>
                                </p:cTn>
                              </p:par>
                            </p:childTnLst>
                          </p:cTn>
                        </p:par>
                        <p:par>
                          <p:cTn id="51" fill="hold">
                            <p:stCondLst>
                              <p:cond delay="23196"/>
                            </p:stCondLst>
                            <p:childTnLst>
                              <p:par>
                                <p:cTn id="52" presetID="3" presetClass="mediacall" presetSubtype="0" fill="hold" nodeType="afterEffect">
                                  <p:stCondLst>
                                    <p:cond delay="0"/>
                                  </p:stCondLst>
                                  <p:childTnLst>
                                    <p:cmd type="call" cmd="stop">
                                      <p:cBhvr>
                                        <p:cTn id="53" dur="1" fill="hold"/>
                                        <p:tgtEl>
                                          <p:spTgt spid="6"/>
                                        </p:tgtEl>
                                      </p:cBhvr>
                                    </p:cmd>
                                  </p:childTnLst>
                                </p:cTn>
                              </p:par>
                              <p:par>
                                <p:cTn id="54" presetID="10" presetClass="entr" presetSubtype="0" fill="hold" grpId="4"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4"/>
                </p:tgtEl>
              </p:cMediaNode>
            </p:audio>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bldLst>
      <p:bldP spid="11" grpId="0" build="p"/>
      <p:bldP spid="14" grpId="0" animBg="1"/>
      <p:bldP spid="15" grpId="0" animBg="1"/>
      <p:bldP spid="9" grpId="0" animBg="1"/>
      <p:bldP spid="9" grpId="1" animBg="1"/>
      <p:bldP spid="9" grpId="2" animBg="1"/>
      <p:bldP spid="9" grpId="3" animBg="1"/>
      <p:bldP spid="9"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Save Kid’s Lives</a:t>
            </a:r>
          </a:p>
        </p:txBody>
      </p:sp>
      <p:sp>
        <p:nvSpPr>
          <p:cNvPr id="4" name="Rectangle 3">
            <a:extLst>
              <a:ext uri="{FF2B5EF4-FFF2-40B4-BE49-F238E27FC236}">
                <a16:creationId xmlns:a16="http://schemas.microsoft.com/office/drawing/2014/main" id="{39E3CC75-CBBB-1E44-BA17-56752052A6AB}"/>
              </a:ext>
            </a:extLst>
          </p:cNvPr>
          <p:cNvSpPr/>
          <p:nvPr/>
        </p:nvSpPr>
        <p:spPr>
          <a:xfrm>
            <a:off x="-216532" y="1592796"/>
            <a:ext cx="9613068" cy="4428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Online Media 2" title="Save Kids Lives - A film by Luc Besson">
            <a:hlinkClick r:id="" action="ppaction://media"/>
            <a:extLst>
              <a:ext uri="{FF2B5EF4-FFF2-40B4-BE49-F238E27FC236}">
                <a16:creationId xmlns:a16="http://schemas.microsoft.com/office/drawing/2014/main" id="{0411AE5B-3689-9C49-986C-E8E316F33739}"/>
              </a:ext>
            </a:extLst>
          </p:cNvPr>
          <p:cNvPicPr>
            <a:picLocks noRot="1" noChangeAspect="1"/>
          </p:cNvPicPr>
          <p:nvPr>
            <a:videoFile r:link="rId1"/>
          </p:nvPr>
        </p:nvPicPr>
        <p:blipFill>
          <a:blip r:embed="rId6"/>
          <a:stretch>
            <a:fillRect/>
          </a:stretch>
        </p:blipFill>
        <p:spPr>
          <a:xfrm>
            <a:off x="990002" y="1782042"/>
            <a:ext cx="7200000" cy="4050000"/>
          </a:xfrm>
          <a:prstGeom prst="rect">
            <a:avLst/>
          </a:prstGeom>
        </p:spPr>
      </p:pic>
      <p:sp>
        <p:nvSpPr>
          <p:cNvPr id="5" name="Slide Number Placeholder 2">
            <a:extLst>
              <a:ext uri="{FF2B5EF4-FFF2-40B4-BE49-F238E27FC236}">
                <a16:creationId xmlns:a16="http://schemas.microsoft.com/office/drawing/2014/main" id="{1BA91CAA-4408-488E-8603-A83B4609EEA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14</a:t>
            </a:fld>
            <a:endParaRPr lang="en-US" dirty="0"/>
          </a:p>
        </p:txBody>
      </p:sp>
      <p:sp>
        <p:nvSpPr>
          <p:cNvPr id="7" name="Arrow: Chevron 6">
            <a:extLst>
              <a:ext uri="{FF2B5EF4-FFF2-40B4-BE49-F238E27FC236}">
                <a16:creationId xmlns:a16="http://schemas.microsoft.com/office/drawing/2014/main" id="{BC0824D1-51DF-4C5F-9EFE-9FC574D5777D}"/>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2_SLIDE_14_PARA_A">
            <a:hlinkClick r:id="" action="ppaction://media"/>
            <a:extLst>
              <a:ext uri="{FF2B5EF4-FFF2-40B4-BE49-F238E27FC236}">
                <a16:creationId xmlns:a16="http://schemas.microsoft.com/office/drawing/2014/main" id="{F51DC38D-ACC1-43C5-987B-1D45E080CB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96536" y="0"/>
            <a:ext cx="609600" cy="609600"/>
          </a:xfrm>
          <a:prstGeom prst="rect">
            <a:avLst/>
          </a:prstGeom>
        </p:spPr>
      </p:pic>
    </p:spTree>
    <p:extLst>
      <p:ext uri="{BB962C8B-B14F-4D97-AF65-F5344CB8AC3E}">
        <p14:creationId xmlns:p14="http://schemas.microsoft.com/office/powerpoint/2010/main" val="41394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654" fill="hold"/>
                                        <p:tgtEl>
                                          <p:spTgt spid="2"/>
                                        </p:tgtEl>
                                      </p:cBhvr>
                                    </p:cmd>
                                  </p:childTnLst>
                                </p:cTn>
                              </p:par>
                            </p:childTnLst>
                          </p:cTn>
                        </p:par>
                        <p:par>
                          <p:cTn id="7" fill="hold">
                            <p:stCondLst>
                              <p:cond delay="21654"/>
                            </p:stCondLst>
                            <p:childTnLst>
                              <p:par>
                                <p:cTn id="8" presetID="3" presetClass="mediacall" presetSubtype="0" fill="hold" nodeType="afterEffect">
                                  <p:stCondLst>
                                    <p:cond delay="0"/>
                                  </p:stCondLst>
                                  <p:childTnLst>
                                    <p:cmd type="call" cmd="stop">
                                      <p:cBhvr>
                                        <p:cTn id="9" dur="1" fill="hold"/>
                                        <p:tgtEl>
                                          <p:spTgt spid="2"/>
                                        </p:tgtEl>
                                      </p:cBhvr>
                                    </p:cmd>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The ethical and moral imperative for change</a:t>
            </a:r>
          </a:p>
        </p:txBody>
      </p:sp>
      <p:sp>
        <p:nvSpPr>
          <p:cNvPr id="4" name="Rectangle 3">
            <a:extLst>
              <a:ext uri="{FF2B5EF4-FFF2-40B4-BE49-F238E27FC236}">
                <a16:creationId xmlns:a16="http://schemas.microsoft.com/office/drawing/2014/main" id="{06D194E9-60E4-6043-AEC1-59AE1625E527}"/>
              </a:ext>
            </a:extLst>
          </p:cNvPr>
          <p:cNvSpPr/>
          <p:nvPr/>
        </p:nvSpPr>
        <p:spPr>
          <a:xfrm>
            <a:off x="-216532" y="1592796"/>
            <a:ext cx="9613068" cy="44284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B1E8AA7C-1EA6-874A-9D85-5591C819692F}"/>
              </a:ext>
            </a:extLst>
          </p:cNvPr>
          <p:cNvSpPr txBox="1"/>
          <p:nvPr/>
        </p:nvSpPr>
        <p:spPr>
          <a:xfrm>
            <a:off x="323528" y="1124744"/>
            <a:ext cx="8568952" cy="369332"/>
          </a:xfrm>
          <a:prstGeom prst="rect">
            <a:avLst/>
          </a:prstGeom>
          <a:noFill/>
        </p:spPr>
        <p:txBody>
          <a:bodyPr wrap="square" rtlCol="0">
            <a:spAutoFit/>
          </a:bodyPr>
          <a:lstStyle/>
          <a:p>
            <a:r>
              <a:rPr lang="en-AU" b="1" dirty="0">
                <a:solidFill>
                  <a:schemeClr val="bg1"/>
                </a:solidFill>
              </a:rPr>
              <a:t>Targeted imperatives: vehicles</a:t>
            </a:r>
          </a:p>
        </p:txBody>
      </p:sp>
      <p:pic>
        <p:nvPicPr>
          <p:cNvPr id="2" name="Online Media 1" title="Volvo Cars Vision 2020">
            <a:hlinkClick r:id="" action="ppaction://media"/>
            <a:extLst>
              <a:ext uri="{FF2B5EF4-FFF2-40B4-BE49-F238E27FC236}">
                <a16:creationId xmlns:a16="http://schemas.microsoft.com/office/drawing/2014/main" id="{D8B6D67D-E35B-4E35-B3E4-A4DCFAD5A957}"/>
              </a:ext>
            </a:extLst>
          </p:cNvPr>
          <p:cNvPicPr>
            <a:picLocks noRot="1" noChangeAspect="1"/>
          </p:cNvPicPr>
          <p:nvPr>
            <a:videoFile r:link="rId1"/>
          </p:nvPr>
        </p:nvPicPr>
        <p:blipFill>
          <a:blip r:embed="rId6"/>
          <a:stretch>
            <a:fillRect/>
          </a:stretch>
        </p:blipFill>
        <p:spPr>
          <a:xfrm>
            <a:off x="924000" y="1714500"/>
            <a:ext cx="7296000" cy="4104000"/>
          </a:xfrm>
          <a:prstGeom prst="rect">
            <a:avLst/>
          </a:prstGeom>
        </p:spPr>
      </p:pic>
      <p:sp>
        <p:nvSpPr>
          <p:cNvPr id="6" name="Slide Number Placeholder 2">
            <a:extLst>
              <a:ext uri="{FF2B5EF4-FFF2-40B4-BE49-F238E27FC236}">
                <a16:creationId xmlns:a16="http://schemas.microsoft.com/office/drawing/2014/main" id="{DAAAF671-7028-4C60-B611-56192CFE443A}"/>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15</a:t>
            </a:fld>
            <a:endParaRPr lang="en-US" dirty="0"/>
          </a:p>
        </p:txBody>
      </p:sp>
      <p:sp>
        <p:nvSpPr>
          <p:cNvPr id="7" name="Arrow: Chevron 6">
            <a:extLst>
              <a:ext uri="{FF2B5EF4-FFF2-40B4-BE49-F238E27FC236}">
                <a16:creationId xmlns:a16="http://schemas.microsoft.com/office/drawing/2014/main" id="{EA872E00-E109-4753-A4F5-A46FF3F3A4A0}"/>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9" name="TAC_MOD2_SNIP2_SLIDE_15_PARA_A">
            <a:hlinkClick r:id="" action="ppaction://media"/>
            <a:extLst>
              <a:ext uri="{FF2B5EF4-FFF2-40B4-BE49-F238E27FC236}">
                <a16:creationId xmlns:a16="http://schemas.microsoft.com/office/drawing/2014/main" id="{170EDE08-9241-4775-A34E-7A9692A95D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96536" y="0"/>
            <a:ext cx="609600" cy="609600"/>
          </a:xfrm>
          <a:prstGeom prst="rect">
            <a:avLst/>
          </a:prstGeom>
        </p:spPr>
      </p:pic>
    </p:spTree>
    <p:extLst>
      <p:ext uri="{BB962C8B-B14F-4D97-AF65-F5344CB8AC3E}">
        <p14:creationId xmlns:p14="http://schemas.microsoft.com/office/powerpoint/2010/main" val="128556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6239" fill="hold"/>
                                        <p:tgtEl>
                                          <p:spTgt spid="9"/>
                                        </p:tgtEl>
                                      </p:cBhvr>
                                    </p:cmd>
                                  </p:childTnLst>
                                </p:cTn>
                              </p:par>
                            </p:childTnLst>
                          </p:cTn>
                        </p:par>
                        <p:par>
                          <p:cTn id="7" fill="hold">
                            <p:stCondLst>
                              <p:cond delay="27239"/>
                            </p:stCondLst>
                            <p:childTnLst>
                              <p:par>
                                <p:cTn id="8" presetID="3" presetClass="mediacall" presetSubtype="0" fill="hold" nodeType="afterEffect">
                                  <p:stCondLst>
                                    <p:cond delay="0"/>
                                  </p:stCondLst>
                                  <p:childTnLst>
                                    <p:cmd type="call" cmd="stop">
                                      <p:cBhvr>
                                        <p:cTn id="9" dur="1" fill="hold"/>
                                        <p:tgtEl>
                                          <p:spTgt spid="9"/>
                                        </p:tgtEl>
                                      </p:cBhvr>
                                    </p:cmd>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audio>
              <p:cMediaNode vol="80000">
                <p:cTn id="14"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2, Snippet 2</a:t>
            </a:r>
          </a:p>
        </p:txBody>
      </p:sp>
      <p:sp>
        <p:nvSpPr>
          <p:cNvPr id="6" name="Arrow: Chevron 5">
            <a:extLst>
              <a:ext uri="{FF2B5EF4-FFF2-40B4-BE49-F238E27FC236}">
                <a16:creationId xmlns:a16="http://schemas.microsoft.com/office/drawing/2014/main" id="{E9FF6394-9CA5-4D44-86F9-5FE1262CDFBA}"/>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2, Snippet 2</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The ethical imperative</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196310"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Ethical policy</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26395"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Targeted imperatives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54363" y="3835937"/>
            <a:ext cx="1124235" cy="1559660"/>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389041" y="3108532"/>
            <a:ext cx="1452623" cy="182208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2_SNIP2_SLIDE_03_PARA_A">
            <a:hlinkClick r:id="" action="ppaction://media"/>
            <a:extLst>
              <a:ext uri="{FF2B5EF4-FFF2-40B4-BE49-F238E27FC236}">
                <a16:creationId xmlns:a16="http://schemas.microsoft.com/office/drawing/2014/main" id="{BFE43E47-9D52-417C-8A89-74FD23AB6C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8029"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259" fill="hold"/>
                                        <p:tgtEl>
                                          <p:spTgt spid="2"/>
                                        </p:tgtEl>
                                      </p:cBhvr>
                                    </p:cmd>
                                  </p:childTnLst>
                                </p:cTn>
                              </p:par>
                            </p:childTnLst>
                          </p:cTn>
                        </p:par>
                        <p:par>
                          <p:cTn id="7" fill="hold">
                            <p:stCondLst>
                              <p:cond delay="21259"/>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normAutofit/>
          </a:bodyPr>
          <a:lstStyle/>
          <a:p>
            <a:r>
              <a:rPr lang="en-AU" dirty="0"/>
              <a:t>The ethical imperative</a:t>
            </a:r>
          </a:p>
        </p:txBody>
      </p:sp>
      <p:sp>
        <p:nvSpPr>
          <p:cNvPr id="4" name="Footer Placeholder 2">
            <a:extLst>
              <a:ext uri="{FF2B5EF4-FFF2-40B4-BE49-F238E27FC236}">
                <a16:creationId xmlns:a16="http://schemas.microsoft.com/office/drawing/2014/main" id="{0525CCC2-7B76-483D-A86E-B6CE3C6F9F22}"/>
              </a:ext>
            </a:extLst>
          </p:cNvPr>
          <p:cNvSpPr>
            <a:spLocks noGrp="1"/>
          </p:cNvSpPr>
          <p:nvPr>
            <p:ph type="ftr" sz="quarter" idx="12"/>
          </p:nvPr>
        </p:nvSpPr>
        <p:spPr>
          <a:xfrm>
            <a:off x="628650" y="6218334"/>
            <a:ext cx="3086100" cy="365125"/>
          </a:xfrm>
        </p:spPr>
        <p:txBody>
          <a:bodyPr/>
          <a:lstStyle/>
          <a:p>
            <a:r>
              <a:rPr lang="en-US" dirty="0"/>
              <a:t>Module 2, Snippet 2</a:t>
            </a:r>
          </a:p>
        </p:txBody>
      </p:sp>
      <p:sp>
        <p:nvSpPr>
          <p:cNvPr id="5" name="Slide Number Placeholder 4">
            <a:extLst>
              <a:ext uri="{FF2B5EF4-FFF2-40B4-BE49-F238E27FC236}">
                <a16:creationId xmlns:a16="http://schemas.microsoft.com/office/drawing/2014/main" id="{91A38B97-4FF9-4E54-B3D9-6E9E5849150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4</a:t>
            </a:fld>
            <a:endParaRPr lang="en-US" dirty="0"/>
          </a:p>
        </p:txBody>
      </p:sp>
      <p:pic>
        <p:nvPicPr>
          <p:cNvPr id="2" name="TAC_MOD2_SNIP2_SLIDE_04_PARA_A">
            <a:hlinkClick r:id="" action="ppaction://media"/>
            <a:extLst>
              <a:ext uri="{FF2B5EF4-FFF2-40B4-BE49-F238E27FC236}">
                <a16:creationId xmlns:a16="http://schemas.microsoft.com/office/drawing/2014/main" id="{98221290-D192-43B1-B946-DAC3E0B800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8361" y="0"/>
            <a:ext cx="609600" cy="609600"/>
          </a:xfrm>
          <a:prstGeom prst="rect">
            <a:avLst/>
          </a:prstGeom>
        </p:spPr>
      </p:pic>
    </p:spTree>
    <p:extLst>
      <p:ext uri="{BB962C8B-B14F-4D97-AF65-F5344CB8AC3E}">
        <p14:creationId xmlns:p14="http://schemas.microsoft.com/office/powerpoint/2010/main" val="2847523336"/>
      </p:ext>
    </p:extLst>
  </p:cSld>
  <p:clrMapOvr>
    <a:masterClrMapping/>
  </p:clrMapOvr>
  <mc:AlternateContent xmlns:mc="http://schemas.openxmlformats.org/markup-compatibility/2006" xmlns:p14="http://schemas.microsoft.com/office/powerpoint/2010/main">
    <mc:Choice Requires="p14">
      <p:transition spd="med" p14:dur="700" advTm="20780">
        <p:fade/>
      </p:transition>
    </mc:Choice>
    <mc:Fallback xmlns="">
      <p:transition spd="med" advTm="20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8820" fill="hold"/>
                                        <p:tgtEl>
                                          <p:spTgt spid="2"/>
                                        </p:tgtEl>
                                      </p:cBhvr>
                                    </p:cmd>
                                  </p:childTnLst>
                                </p:cTn>
                              </p:par>
                            </p:childTnLst>
                          </p:cTn>
                        </p:par>
                        <p:par>
                          <p:cTn id="7" fill="hold">
                            <p:stCondLst>
                              <p:cond delay="19820"/>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AEDAF71-8AF0-41C4-915D-208E90E72852}"/>
              </a:ext>
            </a:extLst>
          </p:cNvPr>
          <p:cNvSpPr>
            <a:spLocks noGrp="1"/>
          </p:cNvSpPr>
          <p:nvPr>
            <p:ph idx="1"/>
          </p:nvPr>
        </p:nvSpPr>
        <p:spPr/>
        <p:txBody>
          <a:bodyPr/>
          <a:lstStyle/>
          <a:p>
            <a:pPr marL="285750" indent="-285750">
              <a:buFont typeface="Arial" panose="020B0604020202020204" pitchFamily="34" charset="0"/>
              <a:buChar char="•"/>
            </a:pPr>
            <a:r>
              <a:rPr lang="en-AU" dirty="0"/>
              <a:t>Is it acceptable for the few to pay the price for the many?</a:t>
            </a:r>
          </a:p>
          <a:p>
            <a:pPr algn="ctr"/>
            <a:endParaRPr lang="en-AU" dirty="0"/>
          </a:p>
          <a:p>
            <a:pPr algn="ctr"/>
            <a:r>
              <a:rPr lang="en-AU" dirty="0"/>
              <a:t>Mobility versus safety</a:t>
            </a:r>
          </a:p>
          <a:p>
            <a:pPr algn="ctr"/>
            <a:r>
              <a:rPr lang="en-AU" sz="2400" b="0" dirty="0"/>
              <a:t>=</a:t>
            </a:r>
          </a:p>
          <a:p>
            <a:pPr algn="ctr"/>
            <a:r>
              <a:rPr lang="en-AU" dirty="0"/>
              <a:t>We accept the safety we achieve to gain the mobility we desire</a:t>
            </a:r>
          </a:p>
        </p:txBody>
      </p:sp>
      <p:sp>
        <p:nvSpPr>
          <p:cNvPr id="5" name="Title 4">
            <a:extLst>
              <a:ext uri="{FF2B5EF4-FFF2-40B4-BE49-F238E27FC236}">
                <a16:creationId xmlns:a16="http://schemas.microsoft.com/office/drawing/2014/main" id="{2538EA90-77FB-472E-A5D9-AD3066EE10B9}"/>
              </a:ext>
            </a:extLst>
          </p:cNvPr>
          <p:cNvSpPr>
            <a:spLocks noGrp="1"/>
          </p:cNvSpPr>
          <p:nvPr>
            <p:ph type="title"/>
          </p:nvPr>
        </p:nvSpPr>
        <p:spPr/>
        <p:txBody>
          <a:bodyPr/>
          <a:lstStyle/>
          <a:p>
            <a:r>
              <a:rPr lang="en-AU" dirty="0"/>
              <a:t>The ethical imperative</a:t>
            </a:r>
          </a:p>
        </p:txBody>
      </p:sp>
      <p:sp>
        <p:nvSpPr>
          <p:cNvPr id="4" name="Footer Placeholder 3">
            <a:extLst>
              <a:ext uri="{FF2B5EF4-FFF2-40B4-BE49-F238E27FC236}">
                <a16:creationId xmlns:a16="http://schemas.microsoft.com/office/drawing/2014/main" id="{41B6565D-1723-4256-8978-3FA539106C4B}"/>
              </a:ext>
            </a:extLst>
          </p:cNvPr>
          <p:cNvSpPr>
            <a:spLocks noGrp="1"/>
          </p:cNvSpPr>
          <p:nvPr>
            <p:ph type="ftr" sz="quarter" idx="10"/>
          </p:nvPr>
        </p:nvSpPr>
        <p:spPr/>
        <p:txBody>
          <a:bodyPr/>
          <a:lstStyle/>
          <a:p>
            <a:r>
              <a:rPr lang="en-US"/>
              <a:t>Module 2, Snippet 2</a:t>
            </a:r>
            <a:endParaRPr lang="en-US" dirty="0"/>
          </a:p>
        </p:txBody>
      </p:sp>
      <p:pic>
        <p:nvPicPr>
          <p:cNvPr id="16" name="Picture Placeholder 15" descr="A truck that is driving down the street&#10;&#10;Description automatically generated">
            <a:extLst>
              <a:ext uri="{FF2B5EF4-FFF2-40B4-BE49-F238E27FC236}">
                <a16:creationId xmlns:a16="http://schemas.microsoft.com/office/drawing/2014/main" id="{2D8A67EB-3BA4-4D90-8844-0D37F402D993}"/>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2D426727-4B46-4354-9DCD-918E993D92C7}"/>
              </a:ext>
            </a:extLst>
          </p:cNvPr>
          <p:cNvSpPr>
            <a:spLocks noGrp="1"/>
          </p:cNvSpPr>
          <p:nvPr>
            <p:ph type="body" sz="quarter" idx="14"/>
          </p:nvPr>
        </p:nvSpPr>
        <p:spPr>
          <a:xfrm>
            <a:off x="4649788" y="5900931"/>
            <a:ext cx="3865562" cy="179387"/>
          </a:xfrm>
        </p:spPr>
        <p:txBody>
          <a:bodyPr/>
          <a:lstStyle/>
          <a:p>
            <a:r>
              <a:rPr lang="en-AU" dirty="0"/>
              <a:t>Source: Centre for Automotive Safety Research</a:t>
            </a:r>
          </a:p>
        </p:txBody>
      </p:sp>
      <p:sp>
        <p:nvSpPr>
          <p:cNvPr id="14" name="Text Placeholder 13">
            <a:extLst>
              <a:ext uri="{FF2B5EF4-FFF2-40B4-BE49-F238E27FC236}">
                <a16:creationId xmlns:a16="http://schemas.microsoft.com/office/drawing/2014/main" id="{29441F0B-C39D-49E1-96D6-D0F194AF3E90}"/>
              </a:ext>
            </a:extLst>
          </p:cNvPr>
          <p:cNvSpPr>
            <a:spLocks noGrp="1"/>
          </p:cNvSpPr>
          <p:nvPr>
            <p:ph type="body" sz="quarter" idx="15"/>
          </p:nvPr>
        </p:nvSpPr>
        <p:spPr/>
        <p:txBody>
          <a:bodyPr/>
          <a:lstStyle/>
          <a:p>
            <a:r>
              <a:rPr lang="en-AU" dirty="0"/>
              <a:t>Source: iStock.com</a:t>
            </a:r>
          </a:p>
        </p:txBody>
      </p:sp>
      <p:sp>
        <p:nvSpPr>
          <p:cNvPr id="3" name="Slide Number Placeholder 2">
            <a:extLst>
              <a:ext uri="{FF2B5EF4-FFF2-40B4-BE49-F238E27FC236}">
                <a16:creationId xmlns:a16="http://schemas.microsoft.com/office/drawing/2014/main" id="{24B0AA24-509F-4581-B07E-B212119E9403}"/>
              </a:ext>
            </a:extLst>
          </p:cNvPr>
          <p:cNvSpPr>
            <a:spLocks noGrp="1"/>
          </p:cNvSpPr>
          <p:nvPr>
            <p:ph type="sldNum" sz="quarter" idx="11"/>
          </p:nvPr>
        </p:nvSpPr>
        <p:spPr/>
        <p:txBody>
          <a:bodyPr/>
          <a:lstStyle/>
          <a:p>
            <a:fld id="{A9D36E53-D99A-0F41-B3E8-EF235B9A2E23}" type="slidenum">
              <a:rPr lang="en-US" smtClean="0"/>
              <a:pPr/>
              <a:t>5</a:t>
            </a:fld>
            <a:endParaRPr lang="en-US" dirty="0"/>
          </a:p>
        </p:txBody>
      </p:sp>
      <p:pic>
        <p:nvPicPr>
          <p:cNvPr id="26" name="Picture Placeholder 25" descr="A car parked on the side of a road&#10;&#10;Description automatically generated">
            <a:extLst>
              <a:ext uri="{FF2B5EF4-FFF2-40B4-BE49-F238E27FC236}">
                <a16:creationId xmlns:a16="http://schemas.microsoft.com/office/drawing/2014/main" id="{538B3DF6-329E-4836-8464-EDD9AE87246F}"/>
              </a:ext>
            </a:extLst>
          </p:cNvPr>
          <p:cNvPicPr>
            <a:picLocks noGrp="1" noChangeAspect="1"/>
          </p:cNvPicPr>
          <p:nvPr>
            <p:ph type="pic" sz="quarter" idx="13"/>
          </p:nvPr>
        </p:nvPicPr>
        <p:blipFill rotWithShape="1">
          <a:blip r:embed="rId8" cstate="screen">
            <a:extLst>
              <a:ext uri="{28A0092B-C50C-407E-A947-70E740481C1C}">
                <a14:useLocalDpi xmlns:a14="http://schemas.microsoft.com/office/drawing/2010/main"/>
              </a:ext>
            </a:extLst>
          </a:blip>
          <a:srcRect t="-490"/>
          <a:stretch/>
        </p:blipFill>
        <p:spPr>
          <a:xfrm>
            <a:off x="4649788" y="3776931"/>
            <a:ext cx="3865562" cy="2124000"/>
          </a:xfrm>
        </p:spPr>
      </p:pic>
      <p:sp>
        <p:nvSpPr>
          <p:cNvPr id="10" name="Arrow: Chevron 9">
            <a:extLst>
              <a:ext uri="{FF2B5EF4-FFF2-40B4-BE49-F238E27FC236}">
                <a16:creationId xmlns:a16="http://schemas.microsoft.com/office/drawing/2014/main" id="{B60FDC46-657A-4F1B-A9AE-920048407CFA}"/>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2_SLIDE_05_PARA_A">
            <a:hlinkClick r:id="" action="ppaction://media"/>
            <a:extLst>
              <a:ext uri="{FF2B5EF4-FFF2-40B4-BE49-F238E27FC236}">
                <a16:creationId xmlns:a16="http://schemas.microsoft.com/office/drawing/2014/main" id="{10D123A6-FD92-4109-9E18-5DF5B7E7DF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09388" y="0"/>
            <a:ext cx="609600" cy="609600"/>
          </a:xfrm>
          <a:prstGeom prst="rect">
            <a:avLst/>
          </a:prstGeom>
        </p:spPr>
      </p:pic>
      <p:pic>
        <p:nvPicPr>
          <p:cNvPr id="7" name="TAC_MOD2_SNIP2_SLIDE_05_PARA_B">
            <a:hlinkClick r:id="" action="ppaction://media"/>
            <a:extLst>
              <a:ext uri="{FF2B5EF4-FFF2-40B4-BE49-F238E27FC236}">
                <a16:creationId xmlns:a16="http://schemas.microsoft.com/office/drawing/2014/main" id="{00556FEE-1175-4002-971E-4715A194D49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09388" y="656412"/>
            <a:ext cx="609600" cy="609600"/>
          </a:xfrm>
          <a:prstGeom prst="rect">
            <a:avLst/>
          </a:prstGeom>
        </p:spPr>
      </p:pic>
    </p:spTree>
    <p:extLst>
      <p:ext uri="{BB962C8B-B14F-4D97-AF65-F5344CB8AC3E}">
        <p14:creationId xmlns:p14="http://schemas.microsoft.com/office/powerpoint/2010/main" val="38154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par>
                                <p:cTn id="17" presetID="10" presetClass="entr" presetSubtype="0" fill="hold" nodeType="withEffect">
                                  <p:stCondLst>
                                    <p:cond delay="2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 presetClass="mediacall" presetSubtype="0" fill="hold" nodeType="withEffect">
                                  <p:stCondLst>
                                    <p:cond delay="1000"/>
                                  </p:stCondLst>
                                  <p:childTnLst>
                                    <p:cmd type="call" cmd="playFrom(0.0)">
                                      <p:cBhvr>
                                        <p:cTn id="21" dur="48854" fill="hold"/>
                                        <p:tgtEl>
                                          <p:spTgt spid="2"/>
                                        </p:tgtEl>
                                      </p:cBhvr>
                                    </p:cmd>
                                  </p:childTnLst>
                                </p:cTn>
                              </p:par>
                            </p:childTnLst>
                          </p:cTn>
                        </p:par>
                        <p:par>
                          <p:cTn id="22" fill="hold">
                            <p:stCondLst>
                              <p:cond delay="49854"/>
                            </p:stCondLst>
                            <p:childTnLst>
                              <p:par>
                                <p:cTn id="23" presetID="3" presetClass="mediacall" presetSubtype="0" fill="hold" nodeType="afterEffect">
                                  <p:stCondLst>
                                    <p:cond delay="0"/>
                                  </p:stCondLst>
                                  <p:childTnLst>
                                    <p:cmd type="call" cmd="stop">
                                      <p:cBhvr>
                                        <p:cTn id="24" dur="1" fill="hold"/>
                                        <p:tgtEl>
                                          <p:spTgt spid="2"/>
                                        </p:tgtEl>
                                      </p:cBhvr>
                                    </p:cmd>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nodeType="withEffect">
                                  <p:stCondLst>
                                    <p:cond delay="100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childTnLst>
                                </p:cTn>
                              </p:par>
                              <p:par>
                                <p:cTn id="39" presetID="10" presetClass="entr" presetSubtype="0" fill="hold" nodeType="withEffect">
                                  <p:stCondLst>
                                    <p:cond delay="200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par>
                                <p:cTn id="42" presetID="1" presetClass="mediacall" presetSubtype="0" fill="hold" nodeType="withEffect">
                                  <p:stCondLst>
                                    <p:cond delay="1000"/>
                                  </p:stCondLst>
                                  <p:childTnLst>
                                    <p:cmd type="call" cmd="playFrom(0.0)">
                                      <p:cBhvr>
                                        <p:cTn id="43" dur="56861" fill="hold"/>
                                        <p:tgtEl>
                                          <p:spTgt spid="7"/>
                                        </p:tgtEl>
                                      </p:cBhvr>
                                    </p:cmd>
                                  </p:childTnLst>
                                </p:cTn>
                              </p:par>
                            </p:childTnLst>
                          </p:cTn>
                        </p:par>
                        <p:par>
                          <p:cTn id="44" fill="hold">
                            <p:stCondLst>
                              <p:cond delay="57861"/>
                            </p:stCondLst>
                            <p:childTnLst>
                              <p:par>
                                <p:cTn id="45" presetID="3" presetClass="mediacall" presetSubtype="0" fill="hold" nodeType="afterEffect">
                                  <p:stCondLst>
                                    <p:cond delay="0"/>
                                  </p:stCondLst>
                                  <p:childTnLst>
                                    <p:cmd type="call" cmd="stop">
                                      <p:cBhvr>
                                        <p:cTn id="46" dur="1" fill="hold"/>
                                        <p:tgtEl>
                                          <p:spTgt spid="7"/>
                                        </p:tgtEl>
                                      </p:cBhvr>
                                    </p:cmd>
                                  </p:childTnLst>
                                </p:cTn>
                              </p:par>
                              <p:par>
                                <p:cTn id="47" presetID="10" presetClass="entr" presetSubtype="0" fill="hold" grpId="2"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
                </p:tgtEl>
              </p:cMediaNode>
            </p:audio>
            <p:audio>
              <p:cMediaNode vol="80000">
                <p:cTn id="51" fill="hold" display="0">
                  <p:stCondLst>
                    <p:cond delay="indefinite"/>
                  </p:stCondLst>
                  <p:endCondLst>
                    <p:cond evt="onStopAudio" delay="0">
                      <p:tgtEl>
                        <p:sldTgt/>
                      </p:tgtEl>
                    </p:cond>
                  </p:endCondLst>
                </p:cTn>
                <p:tgtEl>
                  <p:spTgt spid="7"/>
                </p:tgtEl>
              </p:cMediaNode>
            </p:audio>
          </p:childTnLst>
        </p:cTn>
      </p:par>
    </p:tnLst>
    <p:bldLst>
      <p:bldP spid="13" grpId="0" build="p"/>
      <p:bldP spid="14" grpId="0" build="p"/>
      <p:bldP spid="10" grpId="0" animBg="1"/>
      <p:bldP spid="10" grpId="1" animBg="1"/>
      <p:bldP spid="1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AEDAF71-8AF0-41C4-915D-208E90E72852}"/>
              </a:ext>
            </a:extLst>
          </p:cNvPr>
          <p:cNvSpPr>
            <a:spLocks noGrp="1"/>
          </p:cNvSpPr>
          <p:nvPr>
            <p:ph idx="1"/>
          </p:nvPr>
        </p:nvSpPr>
        <p:spPr/>
        <p:txBody>
          <a:bodyPr/>
          <a:lstStyle/>
          <a:p>
            <a:pPr marL="285750" indent="-285750">
              <a:buFont typeface="Arial" panose="020B0604020202020204" pitchFamily="34" charset="0"/>
              <a:buChar char="•"/>
            </a:pPr>
            <a:r>
              <a:rPr lang="en-AU" dirty="0"/>
              <a:t>Safe mobility</a:t>
            </a:r>
          </a:p>
          <a:p>
            <a:pPr algn="ctr"/>
            <a:endParaRPr lang="en-AU" dirty="0"/>
          </a:p>
          <a:p>
            <a:pPr algn="ctr"/>
            <a:r>
              <a:rPr lang="en-AU" dirty="0"/>
              <a:t>Mobility becomes a function of safety</a:t>
            </a:r>
          </a:p>
          <a:p>
            <a:pPr algn="ctr"/>
            <a:r>
              <a:rPr lang="en-AU" sz="2400" b="0" dirty="0"/>
              <a:t>=</a:t>
            </a:r>
          </a:p>
          <a:p>
            <a:pPr algn="ctr"/>
            <a:r>
              <a:rPr lang="en-AU" dirty="0"/>
              <a:t>We accept the mobility we achieve to gain the safety we desire </a:t>
            </a:r>
          </a:p>
        </p:txBody>
      </p:sp>
      <p:sp>
        <p:nvSpPr>
          <p:cNvPr id="5" name="Title 4">
            <a:extLst>
              <a:ext uri="{FF2B5EF4-FFF2-40B4-BE49-F238E27FC236}">
                <a16:creationId xmlns:a16="http://schemas.microsoft.com/office/drawing/2014/main" id="{2538EA90-77FB-472E-A5D9-AD3066EE10B9}"/>
              </a:ext>
            </a:extLst>
          </p:cNvPr>
          <p:cNvSpPr>
            <a:spLocks noGrp="1"/>
          </p:cNvSpPr>
          <p:nvPr>
            <p:ph type="title"/>
          </p:nvPr>
        </p:nvSpPr>
        <p:spPr/>
        <p:txBody>
          <a:bodyPr/>
          <a:lstStyle/>
          <a:p>
            <a:r>
              <a:rPr lang="en-AU" dirty="0"/>
              <a:t>The ethical imperative</a:t>
            </a:r>
          </a:p>
        </p:txBody>
      </p:sp>
      <p:sp>
        <p:nvSpPr>
          <p:cNvPr id="4" name="Footer Placeholder 3">
            <a:extLst>
              <a:ext uri="{FF2B5EF4-FFF2-40B4-BE49-F238E27FC236}">
                <a16:creationId xmlns:a16="http://schemas.microsoft.com/office/drawing/2014/main" id="{41B6565D-1723-4256-8978-3FA539106C4B}"/>
              </a:ext>
            </a:extLst>
          </p:cNvPr>
          <p:cNvSpPr>
            <a:spLocks noGrp="1"/>
          </p:cNvSpPr>
          <p:nvPr>
            <p:ph type="ftr" sz="quarter" idx="10"/>
          </p:nvPr>
        </p:nvSpPr>
        <p:spPr/>
        <p:txBody>
          <a:bodyPr/>
          <a:lstStyle/>
          <a:p>
            <a:r>
              <a:rPr lang="en-US"/>
              <a:t>Module 2, Snippet 2</a:t>
            </a:r>
            <a:endParaRPr lang="en-US" dirty="0"/>
          </a:p>
        </p:txBody>
      </p:sp>
      <p:pic>
        <p:nvPicPr>
          <p:cNvPr id="11" name="Picture Placeholder 10" descr="A close up of a clock&#10;&#10;Description automatically generated">
            <a:extLst>
              <a:ext uri="{FF2B5EF4-FFF2-40B4-BE49-F238E27FC236}">
                <a16:creationId xmlns:a16="http://schemas.microsoft.com/office/drawing/2014/main" id="{516C4BE5-82DC-4FB7-863F-D390B558F216}"/>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a:stretch>
            <a:fillRect/>
          </a:stretch>
        </p:blipFill>
        <p:spPr/>
      </p:pic>
      <p:pic>
        <p:nvPicPr>
          <p:cNvPr id="13" name="Picture Placeholder 12" descr="A person riding a skateboard up the side of a road&#10;&#10;Description automatically generated">
            <a:extLst>
              <a:ext uri="{FF2B5EF4-FFF2-40B4-BE49-F238E27FC236}">
                <a16:creationId xmlns:a16="http://schemas.microsoft.com/office/drawing/2014/main" id="{4B33B909-1BCE-42B4-8A53-342DAB1F17F6}"/>
              </a:ext>
            </a:extLst>
          </p:cNvPr>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9ACF6CB7-2215-43CF-8618-BAE77E526ADC}"/>
              </a:ext>
            </a:extLst>
          </p:cNvPr>
          <p:cNvSpPr>
            <a:spLocks noGrp="1"/>
          </p:cNvSpPr>
          <p:nvPr>
            <p:ph type="body" sz="quarter" idx="14"/>
          </p:nvPr>
        </p:nvSpPr>
        <p:spPr/>
        <p:txBody>
          <a:bodyPr/>
          <a:lstStyle/>
          <a:p>
            <a:r>
              <a:rPr lang="en-AU" dirty="0"/>
              <a:t>Source: Safe System Solutions</a:t>
            </a:r>
          </a:p>
        </p:txBody>
      </p:sp>
      <p:sp>
        <p:nvSpPr>
          <p:cNvPr id="9" name="Text Placeholder 8">
            <a:extLst>
              <a:ext uri="{FF2B5EF4-FFF2-40B4-BE49-F238E27FC236}">
                <a16:creationId xmlns:a16="http://schemas.microsoft.com/office/drawing/2014/main" id="{EE2F0C57-D9E0-47A9-8E4E-9C3CCB1E8C68}"/>
              </a:ext>
            </a:extLst>
          </p:cNvPr>
          <p:cNvSpPr>
            <a:spLocks noGrp="1"/>
          </p:cNvSpPr>
          <p:nvPr>
            <p:ph type="body" sz="quarter" idx="15"/>
          </p:nvPr>
        </p:nvSpPr>
        <p:spPr/>
        <p:txBody>
          <a:bodyPr/>
          <a:lstStyle/>
          <a:p>
            <a:r>
              <a:rPr lang="en-AU" dirty="0"/>
              <a:t>Source: iStock.com</a:t>
            </a:r>
          </a:p>
        </p:txBody>
      </p:sp>
      <p:sp>
        <p:nvSpPr>
          <p:cNvPr id="3" name="Slide Number Placeholder 2">
            <a:extLst>
              <a:ext uri="{FF2B5EF4-FFF2-40B4-BE49-F238E27FC236}">
                <a16:creationId xmlns:a16="http://schemas.microsoft.com/office/drawing/2014/main" id="{24B0AA24-509F-4581-B07E-B212119E9403}"/>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0" name="Arrow: Chevron 9">
            <a:extLst>
              <a:ext uri="{FF2B5EF4-FFF2-40B4-BE49-F238E27FC236}">
                <a16:creationId xmlns:a16="http://schemas.microsoft.com/office/drawing/2014/main" id="{70F90AE3-9873-4683-99E4-CEE479C1A828}"/>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2_SLIDE_06_PARA_A">
            <a:hlinkClick r:id="" action="ppaction://media"/>
            <a:extLst>
              <a:ext uri="{FF2B5EF4-FFF2-40B4-BE49-F238E27FC236}">
                <a16:creationId xmlns:a16="http://schemas.microsoft.com/office/drawing/2014/main" id="{D6F81AC6-31FA-4162-91D6-48AAF6A7CD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67681" y="0"/>
            <a:ext cx="609600" cy="609600"/>
          </a:xfrm>
          <a:prstGeom prst="rect">
            <a:avLst/>
          </a:prstGeom>
        </p:spPr>
      </p:pic>
      <p:pic>
        <p:nvPicPr>
          <p:cNvPr id="7" name="TAC_MOD2_SNIP2_SLIDE_06_PARA_B">
            <a:hlinkClick r:id="" action="ppaction://media"/>
            <a:extLst>
              <a:ext uri="{FF2B5EF4-FFF2-40B4-BE49-F238E27FC236}">
                <a16:creationId xmlns:a16="http://schemas.microsoft.com/office/drawing/2014/main" id="{F3E4A887-E87B-4767-BBA1-E34DAE9A2C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67681" y="656412"/>
            <a:ext cx="609600" cy="609600"/>
          </a:xfrm>
          <a:prstGeom prst="rect">
            <a:avLst/>
          </a:prstGeom>
        </p:spPr>
      </p:pic>
    </p:spTree>
    <p:extLst>
      <p:ext uri="{BB962C8B-B14F-4D97-AF65-F5344CB8AC3E}">
        <p14:creationId xmlns:p14="http://schemas.microsoft.com/office/powerpoint/2010/main" val="166558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fill="hold" nodeType="with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 presetClass="mediacall" presetSubtype="0" fill="hold" nodeType="withEffect">
                                  <p:stCondLst>
                                    <p:cond delay="1000"/>
                                  </p:stCondLst>
                                  <p:childTnLst>
                                    <p:cmd type="call" cmd="playFrom(0.0)">
                                      <p:cBhvr>
                                        <p:cTn id="21" dur="17960" fill="hold"/>
                                        <p:tgtEl>
                                          <p:spTgt spid="2"/>
                                        </p:tgtEl>
                                      </p:cBhvr>
                                    </p:cmd>
                                  </p:childTnLst>
                                </p:cTn>
                              </p:par>
                            </p:childTnLst>
                          </p:cTn>
                        </p:par>
                        <p:par>
                          <p:cTn id="22" fill="hold">
                            <p:stCondLst>
                              <p:cond delay="18960"/>
                            </p:stCondLst>
                            <p:childTnLst>
                              <p:par>
                                <p:cTn id="23" presetID="3" presetClass="mediacall" presetSubtype="0" fill="hold" nodeType="afterEffect">
                                  <p:stCondLst>
                                    <p:cond delay="0"/>
                                  </p:stCondLst>
                                  <p:childTnLst>
                                    <p:cmd type="call" cmd="stop">
                                      <p:cBhvr>
                                        <p:cTn id="24" dur="1" fill="hold"/>
                                        <p:tgtEl>
                                          <p:spTgt spid="2"/>
                                        </p:tgtEl>
                                      </p:cBhvr>
                                    </p:cmd>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nodeType="withEffect">
                                  <p:stCondLst>
                                    <p:cond delay="100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childTnLst>
                                </p:cTn>
                              </p:par>
                              <p:par>
                                <p:cTn id="39" presetID="10" presetClass="entr" presetSubtype="0" fill="hold" nodeType="withEffect">
                                  <p:stCondLst>
                                    <p:cond delay="200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par>
                                <p:cTn id="42" presetID="1" presetClass="mediacall" presetSubtype="0" fill="hold" nodeType="withEffect">
                                  <p:stCondLst>
                                    <p:cond delay="1000"/>
                                  </p:stCondLst>
                                  <p:childTnLst>
                                    <p:cmd type="call" cmd="playFrom(0.0)">
                                      <p:cBhvr>
                                        <p:cTn id="43" dur="65130" fill="hold"/>
                                        <p:tgtEl>
                                          <p:spTgt spid="7"/>
                                        </p:tgtEl>
                                      </p:cBhvr>
                                    </p:cmd>
                                  </p:childTnLst>
                                </p:cTn>
                              </p:par>
                            </p:childTnLst>
                          </p:cTn>
                        </p:par>
                        <p:par>
                          <p:cTn id="44" fill="hold">
                            <p:stCondLst>
                              <p:cond delay="66130"/>
                            </p:stCondLst>
                            <p:childTnLst>
                              <p:par>
                                <p:cTn id="45" presetID="3" presetClass="mediacall" presetSubtype="0" fill="hold" nodeType="afterEffect">
                                  <p:stCondLst>
                                    <p:cond delay="0"/>
                                  </p:stCondLst>
                                  <p:childTnLst>
                                    <p:cmd type="call" cmd="stop">
                                      <p:cBhvr>
                                        <p:cTn id="46" dur="1" fill="hold"/>
                                        <p:tgtEl>
                                          <p:spTgt spid="7"/>
                                        </p:tgtEl>
                                      </p:cBhvr>
                                    </p:cmd>
                                  </p:childTnLst>
                                </p:cTn>
                              </p:par>
                              <p:par>
                                <p:cTn id="47" presetID="10" presetClass="entr" presetSubtype="0" fill="hold" grpId="2"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
                </p:tgtEl>
              </p:cMediaNode>
            </p:audio>
            <p:audio>
              <p:cMediaNode vol="80000">
                <p:cTn id="51" fill="hold" display="0">
                  <p:stCondLst>
                    <p:cond delay="indefinite"/>
                  </p:stCondLst>
                  <p:endCondLst>
                    <p:cond evt="onStopAudio" delay="0">
                      <p:tgtEl>
                        <p:sldTgt/>
                      </p:tgtEl>
                    </p:cond>
                  </p:endCondLst>
                </p:cTn>
                <p:tgtEl>
                  <p:spTgt spid="7"/>
                </p:tgtEl>
              </p:cMediaNode>
            </p:audio>
          </p:childTnLst>
        </p:cTn>
      </p:par>
    </p:tnLst>
    <p:bldLst>
      <p:bldP spid="8" grpId="0" build="p"/>
      <p:bldP spid="9" grpId="0" build="p"/>
      <p:bldP spid="10" grpId="0" animBg="1"/>
      <p:bldP spid="10" grpId="1" animBg="1"/>
      <p:bldP spid="10"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AD3661-A59E-408F-A272-0AB153DE279C}"/>
              </a:ext>
            </a:extLst>
          </p:cNvPr>
          <p:cNvSpPr>
            <a:spLocks noGrp="1"/>
          </p:cNvSpPr>
          <p:nvPr>
            <p:ph type="body" sz="quarter" idx="10"/>
          </p:nvPr>
        </p:nvSpPr>
        <p:spPr/>
        <p:txBody>
          <a:bodyPr/>
          <a:lstStyle/>
          <a:p>
            <a:r>
              <a:rPr lang="en-AU" dirty="0"/>
              <a:t>Ethical policy</a:t>
            </a:r>
          </a:p>
        </p:txBody>
      </p:sp>
      <p:sp>
        <p:nvSpPr>
          <p:cNvPr id="5" name="Slide Number Placeholder 4">
            <a:extLst>
              <a:ext uri="{FF2B5EF4-FFF2-40B4-BE49-F238E27FC236}">
                <a16:creationId xmlns:a16="http://schemas.microsoft.com/office/drawing/2014/main" id="{9AF2E02A-6368-4626-A967-95767547F15B}"/>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7" name="Footer Placeholder 2">
            <a:extLst>
              <a:ext uri="{FF2B5EF4-FFF2-40B4-BE49-F238E27FC236}">
                <a16:creationId xmlns:a16="http://schemas.microsoft.com/office/drawing/2014/main" id="{579BCA58-2997-4E62-AEFE-F96927C9BF25}"/>
              </a:ext>
            </a:extLst>
          </p:cNvPr>
          <p:cNvSpPr>
            <a:spLocks noGrp="1"/>
          </p:cNvSpPr>
          <p:nvPr>
            <p:ph type="ftr" sz="quarter" idx="12"/>
          </p:nvPr>
        </p:nvSpPr>
        <p:spPr>
          <a:xfrm>
            <a:off x="628650" y="6218334"/>
            <a:ext cx="3086100" cy="365125"/>
          </a:xfrm>
        </p:spPr>
        <p:txBody>
          <a:bodyPr/>
          <a:lstStyle/>
          <a:p>
            <a:r>
              <a:rPr lang="en-US" dirty="0"/>
              <a:t>Module 2, Snippet 2</a:t>
            </a:r>
          </a:p>
        </p:txBody>
      </p:sp>
      <p:pic>
        <p:nvPicPr>
          <p:cNvPr id="2" name="TAC_MOD2_SNIP2_SLIDE_07_PARA_A">
            <a:hlinkClick r:id="" action="ppaction://media"/>
            <a:extLst>
              <a:ext uri="{FF2B5EF4-FFF2-40B4-BE49-F238E27FC236}">
                <a16:creationId xmlns:a16="http://schemas.microsoft.com/office/drawing/2014/main" id="{82329D81-973A-48D1-8FDF-0DC456D41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7392" y="0"/>
            <a:ext cx="609600" cy="609600"/>
          </a:xfrm>
          <a:prstGeom prst="rect">
            <a:avLst/>
          </a:prstGeom>
        </p:spPr>
      </p:pic>
    </p:spTree>
    <p:extLst>
      <p:ext uri="{BB962C8B-B14F-4D97-AF65-F5344CB8AC3E}">
        <p14:creationId xmlns:p14="http://schemas.microsoft.com/office/powerpoint/2010/main" val="2934386578"/>
      </p:ext>
    </p:extLst>
  </p:cSld>
  <p:clrMapOvr>
    <a:masterClrMapping/>
  </p:clrMapOvr>
  <mc:AlternateContent xmlns:mc="http://schemas.openxmlformats.org/markup-compatibility/2006" xmlns:p14="http://schemas.microsoft.com/office/powerpoint/2010/main">
    <mc:Choice Requires="p14">
      <p:transition spd="med" p14:dur="700" advTm="16240">
        <p:fade/>
      </p:transition>
    </mc:Choice>
    <mc:Fallback xmlns="">
      <p:transition spd="med" advTm="16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268" fill="hold"/>
                                        <p:tgtEl>
                                          <p:spTgt spid="2"/>
                                        </p:tgtEl>
                                      </p:cBhvr>
                                    </p:cmd>
                                  </p:childTnLst>
                                </p:cTn>
                              </p:par>
                            </p:childTnLst>
                          </p:cTn>
                        </p:par>
                        <p:par>
                          <p:cTn id="7" fill="hold">
                            <p:stCondLst>
                              <p:cond delay="15268"/>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Sweden: Vision Zero</a:t>
            </a:r>
          </a:p>
        </p:txBody>
      </p:sp>
      <p:sp>
        <p:nvSpPr>
          <p:cNvPr id="8" name="Rectangle 7">
            <a:extLst>
              <a:ext uri="{FF2B5EF4-FFF2-40B4-BE49-F238E27FC236}">
                <a16:creationId xmlns:a16="http://schemas.microsoft.com/office/drawing/2014/main" id="{583E5537-023C-E74B-8870-E9A1F326E01F}"/>
              </a:ext>
            </a:extLst>
          </p:cNvPr>
          <p:cNvSpPr/>
          <p:nvPr/>
        </p:nvSpPr>
        <p:spPr>
          <a:xfrm>
            <a:off x="-216532" y="1592796"/>
            <a:ext cx="9613068" cy="4428492"/>
          </a:xfrm>
          <a:prstGeom prst="rect">
            <a:avLst/>
          </a:prstGeom>
          <a:solidFill>
            <a:schemeClr val="tx1"/>
          </a:solidFill>
          <a:ln>
            <a:noFill/>
          </a:ln>
          <a:scene3d>
            <a:camera prst="orthographicFront"/>
            <a:lightRig rig="threePt" dir="t"/>
          </a:scene3d>
          <a:sp3d extrusionH="50800">
            <a:bevelT w="165100" prst="coolSlant"/>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Online Media 5" title="Vision Zero - Safety at every turn">
            <a:hlinkClick r:id="" action="ppaction://media"/>
            <a:extLst>
              <a:ext uri="{FF2B5EF4-FFF2-40B4-BE49-F238E27FC236}">
                <a16:creationId xmlns:a16="http://schemas.microsoft.com/office/drawing/2014/main" id="{D74CC8EF-6664-924A-80BF-8A835457133A}"/>
              </a:ext>
            </a:extLst>
          </p:cNvPr>
          <p:cNvPicPr>
            <a:picLocks noRot="1" noChangeAspect="1"/>
          </p:cNvPicPr>
          <p:nvPr>
            <a:videoFile r:link="rId1"/>
          </p:nvPr>
        </p:nvPicPr>
        <p:blipFill>
          <a:blip r:embed="rId6"/>
          <a:stretch>
            <a:fillRect/>
          </a:stretch>
        </p:blipFill>
        <p:spPr>
          <a:xfrm>
            <a:off x="972000" y="1782042"/>
            <a:ext cx="7200000" cy="4050000"/>
          </a:xfrm>
          <a:prstGeom prst="rect">
            <a:avLst/>
          </a:prstGeom>
        </p:spPr>
      </p:pic>
      <p:sp>
        <p:nvSpPr>
          <p:cNvPr id="5" name="Arrow: Chevron 4">
            <a:extLst>
              <a:ext uri="{FF2B5EF4-FFF2-40B4-BE49-F238E27FC236}">
                <a16:creationId xmlns:a16="http://schemas.microsoft.com/office/drawing/2014/main" id="{C8A2DCA0-9ED7-478D-99B0-153E46D4F982}"/>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2_SLIDE_08_PARA_A">
            <a:hlinkClick r:id="" action="ppaction://media"/>
            <a:extLst>
              <a:ext uri="{FF2B5EF4-FFF2-40B4-BE49-F238E27FC236}">
                <a16:creationId xmlns:a16="http://schemas.microsoft.com/office/drawing/2014/main" id="{674E2653-6D63-4825-90DE-9133886D0D2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08234" y="0"/>
            <a:ext cx="609600" cy="609600"/>
          </a:xfrm>
          <a:prstGeom prst="rect">
            <a:avLst/>
          </a:prstGeom>
        </p:spPr>
      </p:pic>
      <p:sp>
        <p:nvSpPr>
          <p:cNvPr id="7" name="Slide Number Placeholder 4">
            <a:extLst>
              <a:ext uri="{FF2B5EF4-FFF2-40B4-BE49-F238E27FC236}">
                <a16:creationId xmlns:a16="http://schemas.microsoft.com/office/drawing/2014/main" id="{13220BCE-B2E4-43B9-B0B2-4A4AE06D1EB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8</a:t>
            </a:fld>
            <a:endParaRPr lang="en-US" dirty="0"/>
          </a:p>
        </p:txBody>
      </p:sp>
    </p:spTree>
    <p:extLst>
      <p:ext uri="{BB962C8B-B14F-4D97-AF65-F5344CB8AC3E}">
        <p14:creationId xmlns:p14="http://schemas.microsoft.com/office/powerpoint/2010/main" val="142482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0726" fill="hold"/>
                                        <p:tgtEl>
                                          <p:spTgt spid="2"/>
                                        </p:tgtEl>
                                      </p:cBhvr>
                                    </p:cmd>
                                  </p:childTnLst>
                                </p:cTn>
                              </p:par>
                            </p:childTnLst>
                          </p:cTn>
                        </p:par>
                        <p:par>
                          <p:cTn id="7" fill="hold">
                            <p:stCondLst>
                              <p:cond delay="31726"/>
                            </p:stCondLst>
                            <p:childTnLst>
                              <p:par>
                                <p:cTn id="8" presetID="3" presetClass="mediacall" presetSubtype="0" fill="hold" nodeType="afterEffect">
                                  <p:stCondLst>
                                    <p:cond delay="0"/>
                                  </p:stCondLst>
                                  <p:childTnLst>
                                    <p:cmd type="call" cmd="stop">
                                      <p:cBhvr>
                                        <p:cTn id="9" dur="1" fill="hold"/>
                                        <p:tgtEl>
                                          <p:spTgt spid="2"/>
                                        </p:tgtEl>
                                      </p:cBhvr>
                                    </p:cmd>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Sweden: Vision Zero</a:t>
            </a:r>
          </a:p>
        </p:txBody>
      </p:sp>
      <p:sp>
        <p:nvSpPr>
          <p:cNvPr id="13" name="TextBox 12">
            <a:extLst>
              <a:ext uri="{FF2B5EF4-FFF2-40B4-BE49-F238E27FC236}">
                <a16:creationId xmlns:a16="http://schemas.microsoft.com/office/drawing/2014/main" id="{9B543BE9-C9D9-A44B-BB2C-C1FC0AEC95B4}"/>
              </a:ext>
            </a:extLst>
          </p:cNvPr>
          <p:cNvSpPr txBox="1"/>
          <p:nvPr/>
        </p:nvSpPr>
        <p:spPr>
          <a:xfrm>
            <a:off x="323528" y="1736812"/>
            <a:ext cx="8568952" cy="1446550"/>
          </a:xfrm>
          <a:prstGeom prst="rect">
            <a:avLst/>
          </a:prstGeom>
          <a:noFill/>
        </p:spPr>
        <p:txBody>
          <a:bodyPr wrap="square" rtlCol="0">
            <a:spAutoFit/>
          </a:bodyPr>
          <a:lstStyle/>
          <a:p>
            <a:pPr>
              <a:spcAft>
                <a:spcPts val="600"/>
              </a:spcAft>
            </a:pPr>
            <a:r>
              <a:rPr lang="en-AU" i="1" dirty="0">
                <a:solidFill>
                  <a:schemeClr val="bg1"/>
                </a:solidFill>
              </a:rPr>
              <a:t>“It can never be ethically acceptable that people are killed or seriously injured when moving with the road transport system”</a:t>
            </a:r>
          </a:p>
          <a:p>
            <a:pPr>
              <a:spcAft>
                <a:spcPts val="600"/>
              </a:spcAft>
            </a:pPr>
            <a:endParaRPr lang="en-AU" sz="1050" i="1" dirty="0">
              <a:solidFill>
                <a:schemeClr val="bg1"/>
              </a:solidFill>
            </a:endParaRPr>
          </a:p>
          <a:p>
            <a:pPr>
              <a:spcAft>
                <a:spcPts val="600"/>
              </a:spcAft>
            </a:pPr>
            <a:r>
              <a:rPr lang="en-AU" sz="1400" i="1" dirty="0">
                <a:solidFill>
                  <a:schemeClr val="bg1"/>
                </a:solidFill>
              </a:rPr>
              <a:t>	From </a:t>
            </a:r>
            <a:r>
              <a:rPr lang="en-US" sz="1400" i="1" dirty="0">
                <a:solidFill>
                  <a:schemeClr val="bg1"/>
                </a:solidFill>
              </a:rPr>
              <a:t>Belin et al (1997), quoting selected extracts from Memorandum Ds 1997:13 prepared by 	the Swedish Ministry of Transportation and Communications.</a:t>
            </a:r>
            <a:endParaRPr lang="en-AU" i="1" dirty="0">
              <a:solidFill>
                <a:schemeClr val="bg1"/>
              </a:solidFill>
            </a:endParaRPr>
          </a:p>
        </p:txBody>
      </p:sp>
      <p:pic>
        <p:nvPicPr>
          <p:cNvPr id="6" name="Picture 5" descr="A large machine in a field of dry grass&#10;&#10;Description automatically generated">
            <a:extLst>
              <a:ext uri="{FF2B5EF4-FFF2-40B4-BE49-F238E27FC236}">
                <a16:creationId xmlns:a16="http://schemas.microsoft.com/office/drawing/2014/main" id="{E632847F-4280-4ABB-9FF3-46CE969D98D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331025"/>
            <a:ext cx="9144000" cy="2699657"/>
          </a:xfrm>
          <a:prstGeom prst="rect">
            <a:avLst/>
          </a:prstGeom>
        </p:spPr>
      </p:pic>
      <p:sp>
        <p:nvSpPr>
          <p:cNvPr id="5" name="Slide Number Placeholder 2">
            <a:extLst>
              <a:ext uri="{FF2B5EF4-FFF2-40B4-BE49-F238E27FC236}">
                <a16:creationId xmlns:a16="http://schemas.microsoft.com/office/drawing/2014/main" id="{26ED29CE-0FD9-452D-A823-0752CB0E04ED}"/>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9</a:t>
            </a:fld>
            <a:endParaRPr lang="en-US" dirty="0"/>
          </a:p>
        </p:txBody>
      </p:sp>
      <p:sp>
        <p:nvSpPr>
          <p:cNvPr id="7" name="Arrow: Chevron 6">
            <a:extLst>
              <a:ext uri="{FF2B5EF4-FFF2-40B4-BE49-F238E27FC236}">
                <a16:creationId xmlns:a16="http://schemas.microsoft.com/office/drawing/2014/main" id="{3AB97A89-D849-4AA3-929C-42816EA2421A}"/>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2_SLIDE_09_PARA_A">
            <a:hlinkClick r:id="" action="ppaction://media"/>
            <a:extLst>
              <a:ext uri="{FF2B5EF4-FFF2-40B4-BE49-F238E27FC236}">
                <a16:creationId xmlns:a16="http://schemas.microsoft.com/office/drawing/2014/main" id="{D22C1438-783A-47B9-B291-F3C6A83546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6815" y="0"/>
            <a:ext cx="609600" cy="609600"/>
          </a:xfrm>
          <a:prstGeom prst="rect">
            <a:avLst/>
          </a:prstGeom>
        </p:spPr>
      </p:pic>
    </p:spTree>
    <p:extLst>
      <p:ext uri="{BB962C8B-B14F-4D97-AF65-F5344CB8AC3E}">
        <p14:creationId xmlns:p14="http://schemas.microsoft.com/office/powerpoint/2010/main" val="371224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300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 presetClass="mediacall" presetSubtype="0" fill="hold" nodeType="withEffect">
                                  <p:stCondLst>
                                    <p:cond delay="1000"/>
                                  </p:stCondLst>
                                  <p:childTnLst>
                                    <p:cmd type="call" cmd="playFrom(0.0)">
                                      <p:cBhvr>
                                        <p:cTn id="12" dur="58817" fill="hold"/>
                                        <p:tgtEl>
                                          <p:spTgt spid="2"/>
                                        </p:tgtEl>
                                      </p:cBhvr>
                                    </p:cmd>
                                  </p:childTnLst>
                                </p:cTn>
                              </p:par>
                            </p:childTnLst>
                          </p:cTn>
                        </p:par>
                        <p:par>
                          <p:cTn id="13" fill="hold">
                            <p:stCondLst>
                              <p:cond delay="59817"/>
                            </p:stCondLst>
                            <p:childTnLst>
                              <p:par>
                                <p:cTn id="14" presetID="3" presetClass="mediacall" presetSubtype="0" fill="hold" nodeType="afterEffect">
                                  <p:stCondLst>
                                    <p:cond delay="0"/>
                                  </p:stCondLst>
                                  <p:childTnLst>
                                    <p:cmd type="call" cmd="stop">
                                      <p:cBhvr>
                                        <p:cTn id="15" dur="1" fill="hold"/>
                                        <p:tgtEl>
                                          <p:spTgt spid="2"/>
                                        </p:tgtEl>
                                      </p:cBhvr>
                                    </p:cmd>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2719</TotalTime>
  <Words>1957</Words>
  <Application>Microsoft Office PowerPoint</Application>
  <PresentationFormat>On-screen Show (4:3)</PresentationFormat>
  <Paragraphs>120</Paragraphs>
  <Slides>16</Slides>
  <Notes>14</Notes>
  <HiddenSlides>0</HiddenSlides>
  <MMClips>22</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16</vt:i4>
      </vt:variant>
      <vt:variant>
        <vt:lpstr>Custom Shows</vt:lpstr>
      </vt:variant>
      <vt:variant>
        <vt:i4>4</vt:i4>
      </vt:variant>
    </vt:vector>
  </HeadingPairs>
  <TitlesOfParts>
    <vt:vector size="26" baseType="lpstr">
      <vt:lpstr>Arial</vt:lpstr>
      <vt:lpstr>Arial Nova Light</vt:lpstr>
      <vt:lpstr>Biome Light</vt:lpstr>
      <vt:lpstr>Calibri</vt:lpstr>
      <vt:lpstr>Calibri Light</vt:lpstr>
      <vt:lpstr>Office Theme</vt:lpstr>
      <vt:lpstr>PowerPoint Presentation</vt:lpstr>
      <vt:lpstr>PowerPoint Presentation</vt:lpstr>
      <vt:lpstr>About this snippet</vt:lpstr>
      <vt:lpstr>PowerPoint Presentation</vt:lpstr>
      <vt:lpstr>The ethical imperative</vt:lpstr>
      <vt:lpstr>The ethical imperative</vt:lpstr>
      <vt:lpstr>PowerPoint Presentation</vt:lpstr>
      <vt:lpstr>Sweden: Vision Zero</vt:lpstr>
      <vt:lpstr>Sweden: Vision Zero</vt:lpstr>
      <vt:lpstr>The Tylösand Declaration</vt:lpstr>
      <vt:lpstr>Safer Journeys</vt:lpstr>
      <vt:lpstr>PowerPoint Presentation</vt:lpstr>
      <vt:lpstr>School children</vt:lpstr>
      <vt:lpstr>Save Kid’s Lives</vt:lpstr>
      <vt:lpstr>The ethical and moral imperative for change</vt:lpstr>
      <vt:lpstr>PowerPoint Presentation</vt:lpstr>
      <vt:lpstr>Opening sequence</vt:lpstr>
      <vt:lpstr>The ethical imperative</vt:lpstr>
      <vt:lpstr>Ethical policy</vt:lpstr>
      <vt:lpstr>Targeted imperatives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209</cp:revision>
  <dcterms:created xsi:type="dcterms:W3CDTF">2018-02-23T04:31:11Z</dcterms:created>
  <dcterms:modified xsi:type="dcterms:W3CDTF">2020-09-09T09:14:23Z</dcterms:modified>
</cp:coreProperties>
</file>