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Lst>
  <p:notesMasterIdLst>
    <p:notesMasterId r:id="rId18"/>
  </p:notesMasterIdLst>
  <p:handoutMasterIdLst>
    <p:handoutMasterId r:id="rId19"/>
  </p:handoutMasterIdLst>
  <p:sldIdLst>
    <p:sldId id="256" r:id="rId2"/>
    <p:sldId id="264" r:id="rId3"/>
    <p:sldId id="284" r:id="rId4"/>
    <p:sldId id="260" r:id="rId5"/>
    <p:sldId id="404" r:id="rId6"/>
    <p:sldId id="405" r:id="rId7"/>
    <p:sldId id="412" r:id="rId8"/>
    <p:sldId id="407" r:id="rId9"/>
    <p:sldId id="406" r:id="rId10"/>
    <p:sldId id="414" r:id="rId11"/>
    <p:sldId id="274" r:id="rId12"/>
    <p:sldId id="282" r:id="rId13"/>
    <p:sldId id="413" r:id="rId14"/>
    <p:sldId id="408" r:id="rId15"/>
    <p:sldId id="411" r:id="rId16"/>
    <p:sldId id="258" r:id="rId17"/>
  </p:sldIdLst>
  <p:sldSz cx="9144000" cy="6858000" type="screen4x3"/>
  <p:notesSz cx="6807200" cy="9939338"/>
  <p:custShowLst>
    <p:custShow name="Oening sequence" id="0">
      <p:sldLst>
        <p:sld r:id="rId2"/>
        <p:sld r:id="rId3"/>
        <p:sld r:id="rId4"/>
        <p:sld r:id="rId17"/>
      </p:sldLst>
    </p:custShow>
    <p:custShow name="Harm elimination" id="1">
      <p:sldLst>
        <p:sld r:id="rId5"/>
        <p:sld r:id="rId6"/>
        <p:sld r:id="rId7"/>
        <p:sld r:id="rId4"/>
        <p:sld r:id="rId17"/>
      </p:sldLst>
    </p:custShow>
    <p:custShow name="System perspective" id="2">
      <p:sldLst>
        <p:sld r:id="rId8"/>
        <p:sld r:id="rId9"/>
        <p:sld r:id="rId10"/>
        <p:sld r:id="rId4"/>
        <p:sld r:id="rId17"/>
      </p:sldLst>
    </p:custShow>
    <p:custShow name="The Safe System" id="3">
      <p:sldLst>
        <p:sld r:id="rId14"/>
        <p:sld r:id="rId15"/>
        <p:sld r:id="rId16"/>
        <p:sld r:id="rId4"/>
        <p:sld r:id="rId17"/>
      </p:sldLst>
    </p:custShow>
    <p:custShow name="A manager's responsibility" id="4">
      <p:sldLst>
        <p:sld r:id="rId11"/>
        <p:sld r:id="rId12"/>
        <p:sld r:id="rId13"/>
        <p:sld r:id="rId4"/>
        <p:sld r:id="rId17"/>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guide id="3"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8FC"/>
    <a:srgbClr val="0E1429"/>
    <a:srgbClr val="00ADEF"/>
    <a:srgbClr val="58595B"/>
    <a:srgbClr val="082001"/>
    <a:srgbClr val="EEDD00"/>
    <a:srgbClr val="4C4947"/>
    <a:srgbClr val="9C7B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68" autoAdjust="0"/>
    <p:restoredTop sz="86839" autoAdjust="0"/>
  </p:normalViewPr>
  <p:slideViewPr>
    <p:cSldViewPr snapToGrid="0">
      <p:cViewPr varScale="1">
        <p:scale>
          <a:sx n="61" d="100"/>
          <a:sy n="61" d="100"/>
        </p:scale>
        <p:origin x="151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668"/>
    </p:cViewPr>
  </p:sorterViewPr>
  <p:notesViewPr>
    <p:cSldViewPr snapToGrid="0">
      <p:cViewPr varScale="1">
        <p:scale>
          <a:sx n="49" d="100"/>
          <a:sy n="49" d="100"/>
        </p:scale>
        <p:origin x="-2952" y="-108"/>
      </p:cViewPr>
      <p:guideLst>
        <p:guide orient="horz" pos="3131"/>
        <p:guide pos="2144"/>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81178822-DF1D-4B67-8092-1DBE982023EF}" type="datetimeFigureOut">
              <a:rPr lang="en-AU" smtClean="0"/>
              <a:pPr/>
              <a:t>9/09/2020</a:t>
            </a:fld>
            <a:endParaRPr lang="en-AU"/>
          </a:p>
        </p:txBody>
      </p:sp>
      <p:sp>
        <p:nvSpPr>
          <p:cNvPr id="4" name="Footer Placeholder 3"/>
          <p:cNvSpPr>
            <a:spLocks noGrp="1"/>
          </p:cNvSpPr>
          <p:nvPr>
            <p:ph type="ftr" sz="quarter" idx="2"/>
          </p:nvPr>
        </p:nvSpPr>
        <p:spPr>
          <a:xfrm>
            <a:off x="0" y="9440647"/>
            <a:ext cx="2949787" cy="49696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5838" y="9440647"/>
            <a:ext cx="2949787" cy="496967"/>
          </a:xfrm>
          <a:prstGeom prst="rect">
            <a:avLst/>
          </a:prstGeom>
        </p:spPr>
        <p:txBody>
          <a:bodyPr vert="horz" lIns="91440" tIns="45720" rIns="91440" bIns="45720" rtlCol="0" anchor="b"/>
          <a:lstStyle>
            <a:lvl1pPr algn="r">
              <a:defRPr sz="1200"/>
            </a:lvl1pPr>
          </a:lstStyle>
          <a:p>
            <a:fld id="{00B1BBFC-78B9-448C-A2E8-CF73E4FCA8DF}" type="slidenum">
              <a:rPr lang="en-AU" smtClean="0"/>
              <a:pPr/>
              <a:t>‹#›</a:t>
            </a:fld>
            <a:endParaRPr lang="en-AU"/>
          </a:p>
        </p:txBody>
      </p:sp>
    </p:spTree>
    <p:extLst>
      <p:ext uri="{BB962C8B-B14F-4D97-AF65-F5344CB8AC3E}">
        <p14:creationId xmlns:p14="http://schemas.microsoft.com/office/powerpoint/2010/main" val="2935522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D2A2A720-91A4-495E-80DB-AD82356366F5}" type="datetimeFigureOut">
              <a:rPr lang="en-AU" smtClean="0"/>
              <a:pPr/>
              <a:t>9/09/2020</a:t>
            </a:fld>
            <a:endParaRPr lang="en-AU"/>
          </a:p>
        </p:txBody>
      </p:sp>
      <p:sp>
        <p:nvSpPr>
          <p:cNvPr id="4" name="Slide Image Placeholder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6967"/>
          </a:xfrm>
          <a:prstGeom prst="rect">
            <a:avLst/>
          </a:prstGeom>
        </p:spPr>
        <p:txBody>
          <a:bodyPr vert="horz" lIns="91440" tIns="45720" rIns="91440" bIns="45720" rtlCol="0" anchor="b"/>
          <a:lstStyle>
            <a:lvl1pPr algn="r">
              <a:defRPr sz="1200"/>
            </a:lvl1pPr>
          </a:lstStyle>
          <a:p>
            <a:fld id="{CC0A9B5D-FD0E-43AE-9DA6-48D6DA1B065F}" type="slidenum">
              <a:rPr lang="en-AU" smtClean="0"/>
              <a:pPr/>
              <a:t>‹#›</a:t>
            </a:fld>
            <a:endParaRPr lang="en-AU"/>
          </a:p>
        </p:txBody>
      </p:sp>
    </p:spTree>
    <p:extLst>
      <p:ext uri="{BB962C8B-B14F-4D97-AF65-F5344CB8AC3E}">
        <p14:creationId xmlns:p14="http://schemas.microsoft.com/office/powerpoint/2010/main" val="2814952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2, Snippet 3 of Safe System for Universities. In this snippet, we will unpack the concept of the Safe System and look at what it means for those who are ultimately responsible for the safety of road users, the system managers.</a:t>
            </a:r>
          </a:p>
        </p:txBody>
      </p:sp>
      <p:sp>
        <p:nvSpPr>
          <p:cNvPr id="4" name="Slide Number Placeholder 3"/>
          <p:cNvSpPr>
            <a:spLocks noGrp="1"/>
          </p:cNvSpPr>
          <p:nvPr>
            <p:ph type="sldNum" sz="quarter" idx="5"/>
          </p:nvPr>
        </p:nvSpPr>
        <p:spPr/>
        <p:txBody>
          <a:bodyPr/>
          <a:lstStyle/>
          <a:p>
            <a:fld id="{CC0A9B5D-FD0E-43AE-9DA6-48D6DA1B065F}" type="slidenum">
              <a:rPr lang="en-AU" smtClean="0"/>
              <a:pPr/>
              <a:t>1</a:t>
            </a:fld>
            <a:endParaRPr lang="en-AU"/>
          </a:p>
        </p:txBody>
      </p:sp>
    </p:spTree>
    <p:extLst>
      <p:ext uri="{BB962C8B-B14F-4D97-AF65-F5344CB8AC3E}">
        <p14:creationId xmlns:p14="http://schemas.microsoft.com/office/powerpoint/2010/main" val="4163864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Font typeface="+mj-lt"/>
              <a:buAutoNum type="arabicPeriod"/>
            </a:pPr>
            <a:r>
              <a:rPr lang="en-AU" dirty="0"/>
              <a:t>Shared responsibility is an idea upon which the Safe System philosophy of road safety is predicated. At the core of the Safe System is the concept of maintaining a system free of harm, with responsibility for obtaining this shared between managers and users of the road system.</a:t>
            </a:r>
          </a:p>
          <a:p>
            <a:pPr marL="228600" indent="-228600">
              <a:buFont typeface="+mj-lt"/>
              <a:buAutoNum type="arabicPeriod"/>
            </a:pPr>
            <a:endParaRPr lang="en-AU" dirty="0"/>
          </a:p>
          <a:p>
            <a:pPr marL="228600" indent="-228600">
              <a:buFont typeface="+mj-lt"/>
              <a:buAutoNum type="arabicPeriod"/>
            </a:pPr>
            <a:r>
              <a:rPr lang="en-AU" dirty="0"/>
              <a:t>Firstly, it is the system managers’ responsibility to implement and maintain a system that does not knowingly introduce an unacceptable level of harm onto system users. In the realm of road safety, an unacceptable level of harm has been identified as death or serious injury. Any lesser level of harm is undesirable, but ultimately accepted as a possibility as it is understood that with currently knowledge, eliminating all levels of harm is unachievable.</a:t>
            </a:r>
          </a:p>
          <a:p>
            <a:pPr marL="228600" indent="-228600">
              <a:buFont typeface="+mj-lt"/>
              <a:buAutoNum type="arabicPeriod"/>
            </a:pPr>
            <a:endParaRPr lang="en-AU" dirty="0"/>
          </a:p>
          <a:p>
            <a:pPr marL="228600" indent="-228600">
              <a:buFont typeface="+mj-lt"/>
              <a:buAutoNum type="arabicPeriod"/>
            </a:pPr>
            <a:r>
              <a:rPr lang="en-AU" dirty="0"/>
              <a:t>It is then the system users’ responsibility to use the system in accordance with its design and to not knowingly introduce additional risk of harm through their own actions. This is where the idea of shared responsibility can break down as the question often arises: what if a risk of harm is identified that has been caused by inappropriate behaviour on the part of the system users?</a:t>
            </a:r>
          </a:p>
          <a:p>
            <a:pPr marL="228600" indent="-228600">
              <a:buFont typeface="+mj-lt"/>
              <a:buAutoNum type="arabicPeriod"/>
            </a:pPr>
            <a:endParaRPr lang="en-AU" dirty="0"/>
          </a:p>
          <a:p>
            <a:pPr marL="228600" indent="-228600">
              <a:buFont typeface="+mj-lt"/>
              <a:buAutoNum type="arabicPeriod"/>
            </a:pPr>
            <a:r>
              <a:rPr lang="en-AU" dirty="0"/>
              <a:t>Ideally, the answer to this question is that it is always the responsibility of the system managers to maintain a system free from harm, no matter how that harm may arise. In other words, the system should be designed so that users cannot act in such a way that introduces additional risk of harm. In practice, however, this can be a challenge and is an area of much debate. Nonetheless, such debate should not prevent system managers from taking responsibility and acting on foreseeable risks of harm to the best of their abilities.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143253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Duty of care is a concept closely aligned to that of shared responsibility. While a system manager’s duty of care is arguably intrinsic in all steps in this cycle, it is when a previously unforeseen risk is identified that the ethical dilemma can become complicated.</a:t>
            </a:r>
          </a:p>
          <a:p>
            <a:pPr marL="228600" indent="-228600">
              <a:buFont typeface="+mj-lt"/>
              <a:buAutoNum type="arabicPeriod"/>
            </a:pPr>
            <a:endParaRPr lang="en-AU" dirty="0"/>
          </a:p>
          <a:p>
            <a:pPr marL="228600" indent="-228600">
              <a:buFont typeface="+mj-lt"/>
              <a:buAutoNum type="arabicPeriod"/>
            </a:pPr>
            <a:r>
              <a:rPr lang="en-AU" dirty="0"/>
              <a:t>While risks that are identified in the system can be due to oversight on the part of the system designers and operators, they often include an aspect of system use that deviates from expectation. Because these deviations of use usually lead to the active errors that result in failure, it is easy to attribute causation of failure to the system users. This is especially the case when system use that results in a failure has been in extreme violation of the rules and expected behaviour of system users.</a:t>
            </a:r>
          </a:p>
          <a:p>
            <a:pPr marL="228600" indent="-228600">
              <a:buFont typeface="+mj-lt"/>
              <a:buAutoNum type="arabicPeriod"/>
            </a:pPr>
            <a:endParaRPr lang="en-AU" dirty="0"/>
          </a:p>
          <a:p>
            <a:pPr marL="228600" indent="-228600">
              <a:buFont typeface="+mj-lt"/>
              <a:buAutoNum type="arabicPeriod"/>
            </a:pPr>
            <a:r>
              <a:rPr lang="en-AU" dirty="0"/>
              <a:t>This attribution of blame to the system user can lead to a breakdown in the duty of care that lies with system managers. The question can often arise: shouldn’t the system users change their behaviour to conform to the system? While this approach may be favoured by some, it is ultimately fraught – behavioural change is one of the hardest things to accomplish. This means that changing the system to conform to user behaviour is often the most viable action. The responsibility to action such change forms part of the duty of care.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197067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Formed on the basis of an ethical imperative of eliminating harm, the Safe System is a philosophy for our approach to road safety. Let’s look at what this philosophy means in practice for those managing our road transportation system.</a:t>
            </a:r>
          </a:p>
        </p:txBody>
      </p:sp>
      <p:sp>
        <p:nvSpPr>
          <p:cNvPr id="4" name="Slide Number Placeholder 3"/>
          <p:cNvSpPr>
            <a:spLocks noGrp="1"/>
          </p:cNvSpPr>
          <p:nvPr>
            <p:ph type="sldNum" sz="quarter" idx="5"/>
          </p:nvPr>
        </p:nvSpPr>
        <p:spPr/>
        <p:txBody>
          <a:bodyPr/>
          <a:lstStyle/>
          <a:p>
            <a:fld id="{CC0A9B5D-FD0E-43AE-9DA6-48D6DA1B065F}" type="slidenum">
              <a:rPr lang="en-AU" smtClean="0"/>
              <a:pPr/>
              <a:t>13</a:t>
            </a:fld>
            <a:endParaRPr lang="en-AU"/>
          </a:p>
        </p:txBody>
      </p:sp>
    </p:spTree>
    <p:extLst>
      <p:ext uri="{BB962C8B-B14F-4D97-AF65-F5344CB8AC3E}">
        <p14:creationId xmlns:p14="http://schemas.microsoft.com/office/powerpoint/2010/main" val="2516129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indent="-228600">
              <a:buFont typeface="+mj-lt"/>
              <a:buAutoNum type="arabicPeriod"/>
            </a:pPr>
            <a:r>
              <a:rPr lang="en-AU" dirty="0"/>
              <a:t>As discussed in the previous snippet, the Safe System starts with the ethical imperative that people should not be harmed as a result of using the road transportation system. As we have discussed here, the Safe System is underpinned by the notion that people make mistakes and that no amount of education, enforcement or design will be able to prevent all error from occurring. There is therefore a need to also manage the consequences of crashes when they occur, to ensure that fatal and serious injuries do not result. While much progress has been made in protecting road users from harm, we still design and operate the road system without much consideration to the consequences of crashes. </a:t>
            </a:r>
          </a:p>
          <a:p>
            <a:pPr marL="228600" indent="-228600">
              <a:buFont typeface="+mj-lt"/>
              <a:buAutoNum type="arabicPeriod"/>
            </a:pPr>
            <a:endParaRPr lang="en-AU" dirty="0"/>
          </a:p>
          <a:p>
            <a:pPr marL="228600" indent="-228600">
              <a:buFont typeface="+mj-lt"/>
              <a:buAutoNum type="arabicPeriod"/>
            </a:pPr>
            <a:r>
              <a:rPr lang="en-AU" dirty="0"/>
              <a:t>People are harmed in crashes when their biomechanical tolerance to harm is exceeded. In other words, physical forces on the body exceed what it is able to withstand before breaking. This is a key consideration that must be accounted for in the design and operation of the road transportation system, if harm is to be eliminated. A widespread example of how this is not currently being achieved is that of signalised intersections. Signalised intersections are operated on high volume roads with speed limits generally in excess of fifty kilometres an hour. We know that at a fifty kilometres an hour impact between two vehicles travelling on adjacent roads, there is a small but real chance that a fatal or serious injury will occur. As speed increases, the chances of fatal or serious injuries rapidly increases.</a:t>
            </a:r>
          </a:p>
          <a:p>
            <a:pPr marL="228600" indent="-228600">
              <a:buFont typeface="+mj-lt"/>
              <a:buAutoNum type="arabicPeriod"/>
            </a:pPr>
            <a:endParaRPr lang="en-AU" dirty="0"/>
          </a:p>
          <a:p>
            <a:pPr marL="228600" indent="-228600">
              <a:buFont typeface="+mj-lt"/>
              <a:buAutoNum type="arabicPeriod"/>
            </a:pPr>
            <a:r>
              <a:rPr lang="en-AU" dirty="0"/>
              <a:t>Central to the Safe System is the idea of shared responsibility. It is the responsibility of both road users and system managers to ensure harm does not become a result of system use. While road users hold responsibility for their own actions and are expected to remain compliant with no extreme violations, the responsibility for ensuring survivability is ultimately led by the system managers that design and operate the road transportation system. It is the system managers’ responsibility to ensure that all reasonable steps are taken to ensure harm does not occur and if it does occur, to ensure steps are taken to rectify the gap that allowed such a failure to occur. This is a system manager’s duty of care.</a:t>
            </a:r>
          </a:p>
          <a:p>
            <a:pPr marL="228600" indent="-228600">
              <a:buFont typeface="+mj-lt"/>
              <a:buAutoNum type="arabicPeriod"/>
            </a:pPr>
            <a:endParaRPr lang="en-AU" dirty="0"/>
          </a:p>
        </p:txBody>
      </p:sp>
      <p:sp>
        <p:nvSpPr>
          <p:cNvPr id="4" name="Slide Number Placeholder 3"/>
          <p:cNvSpPr>
            <a:spLocks noGrp="1"/>
          </p:cNvSpPr>
          <p:nvPr>
            <p:ph type="sldNum" sz="quarter" idx="10"/>
          </p:nvPr>
        </p:nvSpPr>
        <p:spPr/>
        <p:txBody>
          <a:bodyPr/>
          <a:lstStyle/>
          <a:p>
            <a:fld id="{CC0A9B5D-FD0E-43AE-9DA6-48D6DA1B065F}" type="slidenum">
              <a:rPr lang="en-AU" smtClean="0"/>
              <a:pPr/>
              <a:t>14</a:t>
            </a:fld>
            <a:endParaRPr lang="en-AU"/>
          </a:p>
        </p:txBody>
      </p:sp>
    </p:spTree>
    <p:extLst>
      <p:ext uri="{BB962C8B-B14F-4D97-AF65-F5344CB8AC3E}">
        <p14:creationId xmlns:p14="http://schemas.microsoft.com/office/powerpoint/2010/main" val="4272668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AU" dirty="0"/>
              <a:t>Transitioning to a Safe System means that the way we approach management of the road transportation system will need to change. Traditionally, safety and mobility form part of a multi-criteria approach where both can be traded off against one another in a quest to find an optimal balance in the benefit to each criterion. While this approach aims to increase safety, it does not place a limitation on the minimal level of safety that will be accepted. The result of this can be seen all around our road network, with fatal and serious injuries being an all too common result of system use.</a:t>
            </a:r>
          </a:p>
          <a:p>
            <a:pPr marL="228600" indent="-228600">
              <a:buFont typeface="+mj-lt"/>
              <a:buAutoNum type="arabicPeriod"/>
            </a:pPr>
            <a:endParaRPr lang="en-AU" dirty="0"/>
          </a:p>
          <a:p>
            <a:pPr marL="228600" indent="-228600">
              <a:buFont typeface="+mj-lt"/>
              <a:buAutoNum type="arabicPeriod"/>
            </a:pPr>
            <a:r>
              <a:rPr lang="en-AU" dirty="0"/>
              <a:t>Under the Safe System, this approach is reversed to one where safety becomes a non-negotiable and mobility becomes a function of safety. In practice, this will mean that while safety is an integral part of an multi-criteria analysis, there exists a minimum level of safety beyond which any proposal, no matter how optimal for any of the other criteria, is rejected. In other words, mobility and other functions of the road transport system can be optimised within the boundary of no foreseeable fatal or serious injuries.</a:t>
            </a:r>
          </a:p>
          <a:p>
            <a:pPr marL="228600" indent="-228600">
              <a:buFont typeface="+mj-lt"/>
              <a:buAutoNum type="arabicPeriod"/>
            </a:pPr>
            <a:endParaRPr lang="en-AU" dirty="0"/>
          </a:p>
          <a:p>
            <a:pPr marL="228600" indent="-228600">
              <a:buFont typeface="+mj-lt"/>
              <a:buAutoNum type="arabicPeriod"/>
            </a:pPr>
            <a:r>
              <a:rPr lang="en-AU" dirty="0"/>
              <a:t>What this all means for system managers is a need to ensure roads are designed and operated to tolerate normal human performance and the errors that can be foreseeably expected. Kinetic energy around the road network must therefore be managed to ensure the energy generated during a crash and transferred to the people involved is not above the human biomechanical tolerance to harm. This essentially means that roads must be designed to separate or insulate people from harmful levels of energy, or speeds must be lowered to more tolerable levels. To do this, we will need to focus on the whole system and what each element can lend in the quest for harm elimination, rather than a single focus or approach on any one element.</a:t>
            </a:r>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10"/>
          </p:nvPr>
        </p:nvSpPr>
        <p:spPr/>
        <p:txBody>
          <a:bodyPr/>
          <a:lstStyle/>
          <a:p>
            <a:fld id="{CC0A9B5D-FD0E-43AE-9DA6-48D6DA1B065F}" type="slidenum">
              <a:rPr lang="en-AU" smtClean="0"/>
              <a:pPr/>
              <a:t>15</a:t>
            </a:fld>
            <a:endParaRPr lang="en-AU"/>
          </a:p>
        </p:txBody>
      </p:sp>
    </p:spTree>
    <p:extLst>
      <p:ext uri="{BB962C8B-B14F-4D97-AF65-F5344CB8AC3E}">
        <p14:creationId xmlns:p14="http://schemas.microsoft.com/office/powerpoint/2010/main" val="1467570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An ethical imperative of eliminating harm forms the basis on which the Safe System stands. We will start by taking a look at what harm elimination means in the context of how we approach the management of a road transportation system.</a:t>
            </a:r>
          </a:p>
        </p:txBody>
      </p:sp>
      <p:sp>
        <p:nvSpPr>
          <p:cNvPr id="4" name="Slide Number Placeholder 3"/>
          <p:cNvSpPr>
            <a:spLocks noGrp="1"/>
          </p:cNvSpPr>
          <p:nvPr>
            <p:ph type="sldNum" sz="quarter" idx="5"/>
          </p:nvPr>
        </p:nvSpPr>
        <p:spPr/>
        <p:txBody>
          <a:bodyPr/>
          <a:lstStyle/>
          <a:p>
            <a:fld id="{CC0A9B5D-FD0E-43AE-9DA6-48D6DA1B065F}" type="slidenum">
              <a:rPr lang="en-AU" smtClean="0"/>
              <a:pPr/>
              <a:t>4</a:t>
            </a:fld>
            <a:endParaRPr lang="en-AU"/>
          </a:p>
        </p:txBody>
      </p:sp>
    </p:spTree>
    <p:extLst>
      <p:ext uri="{BB962C8B-B14F-4D97-AF65-F5344CB8AC3E}">
        <p14:creationId xmlns:p14="http://schemas.microsoft.com/office/powerpoint/2010/main" val="2600024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Font typeface="+mj-lt"/>
              <a:buAutoNum type="arabicPeriod"/>
            </a:pPr>
            <a:r>
              <a:rPr lang="en-AU" dirty="0"/>
              <a:t>Errors are a normal part of life. We expect them to occur in almost everything we do. People do not perform at a one hundred percent level, one hundred percent of the time. This means that whenever and where ever people have access to a system, errors will occur. The road transportation system is no exception, and while we have become very good at reducing the likelihood of errors, it is clear that a certain amount will continue to occur. Unless we remove people from all aspects of control or input into the road transportation system, errors will be unavoidable.</a:t>
            </a:r>
          </a:p>
          <a:p>
            <a:pPr marL="228600" indent="-228600">
              <a:buFont typeface="+mj-lt"/>
              <a:buAutoNum type="arabicPeriod"/>
            </a:pPr>
            <a:endParaRPr lang="en-AU" dirty="0"/>
          </a:p>
          <a:p>
            <a:pPr marL="228600" indent="-228600">
              <a:buFont typeface="+mj-lt"/>
              <a:buAutoNum type="arabicPeriod"/>
            </a:pPr>
            <a:r>
              <a:rPr lang="en-AU" dirty="0"/>
              <a:t>When errors occur, they can result in crashes that have the potential to cause harm. Most errors will not result in a crash, and most crashes that do occur will not result in severe injury. This is because the human body has a certain tolerance to physical harm before it breaks. With the developments that have been made on our roads and by the vehicles that we drive, the chances of exceeding this tolerance have been reduced over time. However, exceeding this tolerance is still a distinct possibility for a substantial portion of travel that people undertake within our road transportation system.</a:t>
            </a:r>
          </a:p>
          <a:p>
            <a:pPr marL="228600" indent="-228600">
              <a:buFont typeface="+mj-lt"/>
              <a:buAutoNum type="arabicPeriod"/>
            </a:pPr>
            <a:endParaRPr lang="en-AU" dirty="0"/>
          </a:p>
          <a:p>
            <a:pPr marL="228600" indent="-228600">
              <a:buFont typeface="+mj-lt"/>
              <a:buAutoNum type="arabicPeriod"/>
            </a:pPr>
            <a:r>
              <a:rPr lang="en-AU" dirty="0"/>
              <a:t>Because of the sheer number of people using our road transportation system, even a minute possibility for a single person to be involved in a severe crash translates to a substantial amount of harm that is being done to people. As discussed in Snippet 2 of this module, the ethical imperative that underlines the Safe System calls for no person to be fatally or seriously injured as a result of using our road transportation system. While errors will continue to occur and some of these errors with continue to result in crashes, a Safe System means that harm should not result.</a:t>
            </a:r>
          </a:p>
        </p:txBody>
      </p:sp>
      <p:sp>
        <p:nvSpPr>
          <p:cNvPr id="4" name="Slide Number Placeholder 3"/>
          <p:cNvSpPr>
            <a:spLocks noGrp="1"/>
          </p:cNvSpPr>
          <p:nvPr>
            <p:ph type="sldNum" sz="quarter" idx="10"/>
          </p:nvPr>
        </p:nvSpPr>
        <p:spPr/>
        <p:txBody>
          <a:bodyPr/>
          <a:lstStyle/>
          <a:p>
            <a:fld id="{CC0A9B5D-FD0E-43AE-9DA6-48D6DA1B065F}" type="slidenum">
              <a:rPr lang="en-AU" smtClean="0"/>
              <a:pPr/>
              <a:t>5</a:t>
            </a:fld>
            <a:endParaRPr lang="en-AU"/>
          </a:p>
        </p:txBody>
      </p:sp>
    </p:spTree>
    <p:extLst>
      <p:ext uri="{BB962C8B-B14F-4D97-AF65-F5344CB8AC3E}">
        <p14:creationId xmlns:p14="http://schemas.microsoft.com/office/powerpoint/2010/main" val="4272668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AU" dirty="0"/>
              <a:t>Meet Graham, he is a collaborative creation funded by the Transport Accident Commission of Victoria. Graham represents what the human body could look like if it had evolved to cope with the forces associated with the use of our modern road transportation system. In other words, Graham evolved to survive a crash that other humans would not be able to survive. Unfortunately, the road transportation system is a relatively new concept and humans have not been able to evolve alongside it. Graham is a good reminder that we are not built to cope with the magnitude of forces associated with road use.</a:t>
            </a:r>
          </a:p>
          <a:p>
            <a:pPr marL="228600" indent="-228600">
              <a:buFont typeface="+mj-lt"/>
              <a:buAutoNum type="arabicPeriod"/>
            </a:pPr>
            <a:endParaRPr lang="en-AU" dirty="0"/>
          </a:p>
          <a:p>
            <a:pPr marL="228600" indent="-228600">
              <a:buFont typeface="+mj-lt"/>
              <a:buAutoNum type="arabicPeriod"/>
            </a:pPr>
            <a:r>
              <a:rPr lang="en-AU" dirty="0"/>
              <a:t>Humans did not evolve to survive a crash. Despite this, we have inherited a road transport system that is not very good at considering this limitation. Moving forward, we will need to become better at considering human limitations within our design and operation of the road transportation system. In other words, design and operation will need to shift from a car-centric position to a human-centric position. Road transportation will need to continue to be realigned to the human scale.</a:t>
            </a:r>
          </a:p>
        </p:txBody>
      </p:sp>
      <p:sp>
        <p:nvSpPr>
          <p:cNvPr id="4" name="Slide Number Placeholder 3"/>
          <p:cNvSpPr>
            <a:spLocks noGrp="1"/>
          </p:cNvSpPr>
          <p:nvPr>
            <p:ph type="sldNum" sz="quarter" idx="10"/>
          </p:nvPr>
        </p:nvSpPr>
        <p:spPr/>
        <p:txBody>
          <a:bodyPr/>
          <a:lstStyle/>
          <a:p>
            <a:fld id="{CC0A9B5D-FD0E-43AE-9DA6-48D6DA1B065F}" type="slidenum">
              <a:rPr lang="en-AU" smtClean="0"/>
              <a:pPr/>
              <a:t>6</a:t>
            </a:fld>
            <a:endParaRPr lang="en-AU"/>
          </a:p>
        </p:txBody>
      </p:sp>
    </p:spTree>
    <p:extLst>
      <p:ext uri="{BB962C8B-B14F-4D97-AF65-F5344CB8AC3E}">
        <p14:creationId xmlns:p14="http://schemas.microsoft.com/office/powerpoint/2010/main" val="4272668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Harm elimination has its best chance when the road transport system is approached from a system perspective. Now, Let’s take a look at how this changes our approach to road safety.</a:t>
            </a:r>
          </a:p>
        </p:txBody>
      </p:sp>
      <p:sp>
        <p:nvSpPr>
          <p:cNvPr id="4" name="Slide Number Placeholder 3"/>
          <p:cNvSpPr>
            <a:spLocks noGrp="1"/>
          </p:cNvSpPr>
          <p:nvPr>
            <p:ph type="sldNum" sz="quarter" idx="5"/>
          </p:nvPr>
        </p:nvSpPr>
        <p:spPr/>
        <p:txBody>
          <a:bodyPr/>
          <a:lstStyle/>
          <a:p>
            <a:fld id="{CC0A9B5D-FD0E-43AE-9DA6-48D6DA1B065F}" type="slidenum">
              <a:rPr lang="en-AU" smtClean="0"/>
              <a:pPr/>
              <a:t>7</a:t>
            </a:fld>
            <a:endParaRPr lang="en-AU"/>
          </a:p>
        </p:txBody>
      </p:sp>
    </p:spTree>
    <p:extLst>
      <p:ext uri="{BB962C8B-B14F-4D97-AF65-F5344CB8AC3E}">
        <p14:creationId xmlns:p14="http://schemas.microsoft.com/office/powerpoint/2010/main" val="940322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AU" dirty="0"/>
              <a:t>The Safe System is generally represented as a system of individual pillars. Each pillar represents a different aspect of the system and within each of these pillars are considered the ability for failures to occur and the possibilities to prevent these failures from translating to harm. The notion of these pillars has come from the tendency for questions and answers to the problem of road safety to be related only to the road user. The addition of further pillars represents the ability to question issues and seek answers within other areas of the road transportation system, especially those in which system managers hold responsibility.</a:t>
            </a:r>
          </a:p>
          <a:p>
            <a:pPr marL="228600" indent="-228600">
              <a:buFont typeface="+mj-lt"/>
              <a:buAutoNum type="arabicPeriod"/>
            </a:pPr>
            <a:endParaRPr lang="en-AU" dirty="0"/>
          </a:p>
          <a:p>
            <a:pPr marL="228600" indent="-228600">
              <a:buFont typeface="+mj-lt"/>
              <a:buAutoNum type="arabicPeriod"/>
            </a:pPr>
            <a:r>
              <a:rPr lang="en-AU" dirty="0"/>
              <a:t>Historically, we have heavily relied on drawing solutions from road users and not from the system in which they perform, limiting our ability to solve problems. The Safe System changes this mentality by explicitly focussing on the entire system and drawing solutions from every pillar. The strength of the Safe System lies in the ability to draw solutions from multiple pillars, thereby creating redundancy to counter the effects of failure in one pillar by placing strength in another pillar.</a:t>
            </a:r>
          </a:p>
          <a:p>
            <a:pPr marL="228600" indent="-228600">
              <a:buFont typeface="+mj-lt"/>
              <a:buAutoNum type="arabicPeriod"/>
            </a:pPr>
            <a:endParaRPr lang="en-AU" dirty="0"/>
          </a:p>
          <a:p>
            <a:pPr marL="228600" indent="-228600">
              <a:buFont typeface="+mj-lt"/>
              <a:buAutoNum type="arabicPeriod"/>
            </a:pPr>
            <a:r>
              <a:rPr lang="en-AU" dirty="0"/>
              <a:t>As an example, picture a rural road providing a link between regional centres. Developments in vehicle technologies provide safer vehicles for those using the route, while enforcement activities help to ensure road users remain compliant. The road itself provides solutions to improve the performance of road users driving along the route, through features such as audio tactile line marking to make drivers aware when they drift out of their lane, and sealed shoulders to provide extra space in which to correct their path of travel. At the same time, the surrounding environment takes into consideration the fallibility of road users by limiting speed limits to within safe levels and providing features such as road safety barriers to control the outcomes of crashes when they do occur. </a:t>
            </a:r>
          </a:p>
        </p:txBody>
      </p:sp>
      <p:sp>
        <p:nvSpPr>
          <p:cNvPr id="4" name="Slide Number Placeholder 3"/>
          <p:cNvSpPr>
            <a:spLocks noGrp="1"/>
          </p:cNvSpPr>
          <p:nvPr>
            <p:ph type="sldNum" sz="quarter" idx="10"/>
          </p:nvPr>
        </p:nvSpPr>
        <p:spPr/>
        <p:txBody>
          <a:bodyPr/>
          <a:lstStyle/>
          <a:p>
            <a:fld id="{CC0A9B5D-FD0E-43AE-9DA6-48D6DA1B065F}" type="slidenum">
              <a:rPr lang="en-AU" smtClean="0"/>
              <a:pPr/>
              <a:t>8</a:t>
            </a:fld>
            <a:endParaRPr lang="en-AU"/>
          </a:p>
        </p:txBody>
      </p:sp>
    </p:spTree>
    <p:extLst>
      <p:ext uri="{BB962C8B-B14F-4D97-AF65-F5344CB8AC3E}">
        <p14:creationId xmlns:p14="http://schemas.microsoft.com/office/powerpoint/2010/main" val="4272668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indent="-228600">
              <a:buFont typeface="+mj-lt"/>
              <a:buAutoNum type="arabicPeriod"/>
            </a:pPr>
            <a:r>
              <a:rPr lang="en-AU" dirty="0"/>
              <a:t>The four pillars of the Safe System represent four distinctly different aspects of the system. Firstly, road users are compliant and act within reasonable boundaries. Enforcement and education are used to maintain these boundaries. Extreme violations such as extreme speeding and drink driving are not tolerated, but errors are expected and lapses in judgement, such as low-level speeding, are tolerated.</a:t>
            </a:r>
          </a:p>
          <a:p>
            <a:pPr marL="228600" indent="-228600">
              <a:buFont typeface="+mj-lt"/>
              <a:buAutoNum type="arabicPeriod"/>
            </a:pPr>
            <a:endParaRPr lang="en-AU" dirty="0"/>
          </a:p>
          <a:p>
            <a:pPr marL="228600" indent="-228600">
              <a:buFont typeface="+mj-lt"/>
              <a:buAutoNum type="arabicPeriod"/>
            </a:pPr>
            <a:r>
              <a:rPr lang="en-AU" dirty="0"/>
              <a:t>Roads and the roadside environment are designed and operated to protect users. Road and roadside treatments such as sealed shoulders and road safety barriers are used to reduce the likelihood of crashes and prevent severe outcomes in the case that crashes do occur. Intersections are designed to reduce exposure to other vehicles and reduce confusing situations that could lead to error. At the same time, intersections are designed to ensure that vehicles cannot collide in configurations and at speeds where severe outcomes can be expected. All road users are protected and those that are more vulnerable, such as cyclists and pedestrians, are afforded additional protection and given their own areas of priority over the network. Finally, incompatible situations are eliminated as far as is possible, such as interactions between cyclists and heavy vehicles.</a:t>
            </a:r>
          </a:p>
          <a:p>
            <a:pPr marL="228600" indent="-228600">
              <a:buFont typeface="+mj-lt"/>
              <a:buAutoNum type="arabicPeriod"/>
            </a:pPr>
            <a:endParaRPr lang="en-AU" dirty="0"/>
          </a:p>
          <a:p>
            <a:pPr marL="228600" indent="-228600">
              <a:buFont typeface="+mj-lt"/>
              <a:buAutoNum type="arabicPeriod"/>
            </a:pPr>
            <a:r>
              <a:rPr lang="en-AU" dirty="0"/>
              <a:t>Speed is a key element of the Safe System. Where road design and vehicle technology cannot ensure safe interactions between road users and the surrounding environment, speeds are limited to ensure the human biomechanical tolerance to harm is not exceeded in a crash. Speed is also managed to reduce the likelihood of crashes occurring in the first place. Elements of education and enforcement are used to maintain speeds to within acceptable levels.</a:t>
            </a:r>
          </a:p>
          <a:p>
            <a:pPr marL="228600" indent="-228600">
              <a:buFont typeface="+mj-lt"/>
              <a:buAutoNum type="arabicPeriod"/>
            </a:pPr>
            <a:endParaRPr lang="en-AU" dirty="0"/>
          </a:p>
          <a:p>
            <a:pPr marL="228600" indent="-228600">
              <a:buFont typeface="+mj-lt"/>
              <a:buAutoNum type="arabicPeriod"/>
            </a:pPr>
            <a:r>
              <a:rPr lang="en-AU" dirty="0"/>
              <a:t>Vehicles arguably represent the area of greatest improvement in road safety over the past decades and will likely hold a key place within the system. Vehicle technology acts to reduce road user error and correct driver actions when errors are made. Technologies also improve the outcomes of crashes when they occur. Education, policy and legislation are used to improve the uptake of safety technology and motivate the use of safer vehicles, especially among government and commercial fleets.</a:t>
            </a:r>
          </a:p>
        </p:txBody>
      </p:sp>
      <p:sp>
        <p:nvSpPr>
          <p:cNvPr id="4" name="Slide Number Placeholder 3"/>
          <p:cNvSpPr>
            <a:spLocks noGrp="1"/>
          </p:cNvSpPr>
          <p:nvPr>
            <p:ph type="sldNum" sz="quarter" idx="10"/>
          </p:nvPr>
        </p:nvSpPr>
        <p:spPr/>
        <p:txBody>
          <a:bodyPr/>
          <a:lstStyle/>
          <a:p>
            <a:fld id="{CC0A9B5D-FD0E-43AE-9DA6-48D6DA1B065F}" type="slidenum">
              <a:rPr lang="en-AU" smtClean="0"/>
              <a:pPr/>
              <a:t>9</a:t>
            </a:fld>
            <a:endParaRPr lang="en-AU"/>
          </a:p>
        </p:txBody>
      </p:sp>
    </p:spTree>
    <p:extLst>
      <p:ext uri="{BB962C8B-B14F-4D97-AF65-F5344CB8AC3E}">
        <p14:creationId xmlns:p14="http://schemas.microsoft.com/office/powerpoint/2010/main" val="4272668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Next, let’s discuss how the Safe System impacts upon the role of system managers and their responsibility towards road users.</a:t>
            </a:r>
          </a:p>
        </p:txBody>
      </p:sp>
      <p:sp>
        <p:nvSpPr>
          <p:cNvPr id="4" name="Slide Number Placeholder 3"/>
          <p:cNvSpPr>
            <a:spLocks noGrp="1"/>
          </p:cNvSpPr>
          <p:nvPr>
            <p:ph type="sldNum" sz="quarter" idx="5"/>
          </p:nvPr>
        </p:nvSpPr>
        <p:spPr/>
        <p:txBody>
          <a:bodyPr/>
          <a:lstStyle/>
          <a:p>
            <a:fld id="{CC0A9B5D-FD0E-43AE-9DA6-48D6DA1B065F}" type="slidenum">
              <a:rPr lang="en-AU" smtClean="0"/>
              <a:pPr/>
              <a:t>10</a:t>
            </a:fld>
            <a:endParaRPr lang="en-AU"/>
          </a:p>
        </p:txBody>
      </p:sp>
    </p:spTree>
    <p:extLst>
      <p:ext uri="{BB962C8B-B14F-4D97-AF65-F5344CB8AC3E}">
        <p14:creationId xmlns:p14="http://schemas.microsoft.com/office/powerpoint/2010/main" val="2578420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stokes@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B093091D-597D-4F91-B3DA-938653C1D4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0977E79D-5E0E-4E5C-9F8F-C0B6A07FF1F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71BEC300-778C-42C6-A20A-C60A1DD7719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490348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726053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76957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519969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943132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25692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837975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771446E2-AC78-4C70-9CD5-EAAE18D869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FCAFC7D7-A104-40A5-BC3E-842BB2A363F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655D8FB-A375-481D-BA95-056278A99C8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347402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christopher.stokes@adelaide.edu.au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077218"/>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2, Snippet 3</a:t>
            </a:r>
          </a:p>
        </p:txBody>
      </p:sp>
      <p:sp>
        <p:nvSpPr>
          <p:cNvPr id="16" name="TextBox 15">
            <a:extLst>
              <a:ext uri="{FF2B5EF4-FFF2-40B4-BE49-F238E27FC236}">
                <a16:creationId xmlns:a16="http://schemas.microsoft.com/office/drawing/2014/main" id="{82B6FF3C-9142-4FCB-BA44-8D2BFA82BC6F}"/>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472649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2, Snippet 3</a:t>
            </a:r>
          </a:p>
        </p:txBody>
      </p:sp>
    </p:spTree>
    <p:extLst>
      <p:ext uri="{BB962C8B-B14F-4D97-AF65-F5344CB8AC3E}">
        <p14:creationId xmlns:p14="http://schemas.microsoft.com/office/powerpoint/2010/main" val="257991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773065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9" name="Footer Placeholder 7">
            <a:extLst>
              <a:ext uri="{FF2B5EF4-FFF2-40B4-BE49-F238E27FC236}">
                <a16:creationId xmlns:a16="http://schemas.microsoft.com/office/drawing/2014/main" id="{72C9DCE0-0448-9644-8BDE-04EBC5D6D95D}"/>
              </a:ext>
            </a:extLst>
          </p:cNvPr>
          <p:cNvSpPr txBox="1">
            <a:spLocks/>
          </p:cNvSpPr>
          <p:nvPr userDrawn="1"/>
        </p:nvSpPr>
        <p:spPr>
          <a:xfrm>
            <a:off x="628650" y="6218333"/>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2, Snippet 3</a:t>
            </a:r>
          </a:p>
        </p:txBody>
      </p:sp>
    </p:spTree>
    <p:extLst>
      <p:ext uri="{BB962C8B-B14F-4D97-AF65-F5344CB8AC3E}">
        <p14:creationId xmlns:p14="http://schemas.microsoft.com/office/powerpoint/2010/main" val="304053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430303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2048509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960950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076253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Module 2, Snippet 3</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421214172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audio" Target="../media/media21.mp3"/><Relationship Id="rId3" Type="http://schemas.microsoft.com/office/2007/relationships/media" Target="../media/media19.mp3"/><Relationship Id="rId7" Type="http://schemas.microsoft.com/office/2007/relationships/media" Target="../media/media21.mp3"/><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media20.mp3"/><Relationship Id="rId11" Type="http://schemas.openxmlformats.org/officeDocument/2006/relationships/image" Target="../media/image8.png"/><Relationship Id="rId5" Type="http://schemas.microsoft.com/office/2007/relationships/media" Target="../media/media20.mp3"/><Relationship Id="rId10" Type="http://schemas.openxmlformats.org/officeDocument/2006/relationships/notesSlide" Target="../notesSlides/notesSlide10.xml"/><Relationship Id="rId4" Type="http://schemas.openxmlformats.org/officeDocument/2006/relationships/audio" Target="../media/media19.mp3"/><Relationship Id="rId9"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3.mp3"/><Relationship Id="rId7"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audio" Target="../media/media24.m4a"/><Relationship Id="rId5" Type="http://schemas.microsoft.com/office/2007/relationships/media" Target="../media/media24.m4a"/><Relationship Id="rId4" Type="http://schemas.openxmlformats.org/officeDocument/2006/relationships/audio" Target="../media/media23.mp3"/><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27.mp3"/><Relationship Id="rId7" Type="http://schemas.openxmlformats.org/officeDocument/2006/relationships/slideLayout" Target="../slideLayouts/slideLayout12.xml"/><Relationship Id="rId12" Type="http://schemas.openxmlformats.org/officeDocument/2006/relationships/image" Target="../media/image8.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28.mp3"/><Relationship Id="rId11" Type="http://schemas.openxmlformats.org/officeDocument/2006/relationships/image" Target="../media/image14.jpeg"/><Relationship Id="rId5" Type="http://schemas.microsoft.com/office/2007/relationships/media" Target="../media/media28.mp3"/><Relationship Id="rId10" Type="http://schemas.openxmlformats.org/officeDocument/2006/relationships/image" Target="../media/image13.jpeg"/><Relationship Id="rId4" Type="http://schemas.openxmlformats.org/officeDocument/2006/relationships/audio" Target="../media/media27.mp3"/><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microsoft.com/office/2007/relationships/media" Target="../media/media30.mp3"/><Relationship Id="rId7" Type="http://schemas.openxmlformats.org/officeDocument/2006/relationships/slideLayout" Target="../slideLayouts/slideLayout12.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audio" Target="../media/media31.mp3"/><Relationship Id="rId5" Type="http://schemas.microsoft.com/office/2007/relationships/media" Target="../media/media31.mp3"/><Relationship Id="rId4" Type="http://schemas.openxmlformats.org/officeDocument/2006/relationships/audio" Target="../media/media30.mp3"/><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5.mp3"/><Relationship Id="rId7"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5" Type="http://schemas.microsoft.com/office/2007/relationships/media" Target="../media/media6.mp3"/><Relationship Id="rId4" Type="http://schemas.openxmlformats.org/officeDocument/2006/relationships/audio" Target="../media/media5.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8.mp3"/><Relationship Id="rId7" Type="http://schemas.openxmlformats.org/officeDocument/2006/relationships/image" Target="../media/image9.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audio" Target="../media/media8.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1.mp3"/><Relationship Id="rId7" Type="http://schemas.openxmlformats.org/officeDocument/2006/relationships/slideLayout" Target="../slideLayouts/slideLayout1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5" Type="http://schemas.microsoft.com/office/2007/relationships/media" Target="../media/media12.mp3"/><Relationship Id="rId10" Type="http://schemas.openxmlformats.org/officeDocument/2006/relationships/image" Target="../media/image8.png"/><Relationship Id="rId4" Type="http://schemas.openxmlformats.org/officeDocument/2006/relationships/audio" Target="../media/media11.mp3"/><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audio" Target="../media/media16.mp3"/><Relationship Id="rId3" Type="http://schemas.microsoft.com/office/2007/relationships/media" Target="../media/media14.mp3"/><Relationship Id="rId7" Type="http://schemas.microsoft.com/office/2007/relationships/media" Target="../media/media16.mp3"/><Relationship Id="rId12" Type="http://schemas.openxmlformats.org/officeDocument/2006/relationships/image" Target="../media/image8.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audio" Target="../media/media15.mp3"/><Relationship Id="rId11" Type="http://schemas.openxmlformats.org/officeDocument/2006/relationships/image" Target="../media/image11.png"/><Relationship Id="rId5" Type="http://schemas.microsoft.com/office/2007/relationships/media" Target="../media/media15.mp3"/><Relationship Id="rId10" Type="http://schemas.openxmlformats.org/officeDocument/2006/relationships/notesSlide" Target="../notesSlides/notesSlide8.xml"/><Relationship Id="rId4" Type="http://schemas.openxmlformats.org/officeDocument/2006/relationships/audio" Target="../media/media14.mp3"/><Relationship Id="rId9"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0719A8-7A6A-6B44-AC71-0426436F2AC0}"/>
              </a:ext>
            </a:extLst>
          </p:cNvPr>
          <p:cNvSpPr>
            <a:spLocks noGrp="1"/>
          </p:cNvSpPr>
          <p:nvPr>
            <p:ph type="body" sz="quarter" idx="10"/>
          </p:nvPr>
        </p:nvSpPr>
        <p:spPr/>
        <p:txBody>
          <a:bodyPr/>
          <a:lstStyle/>
          <a:p>
            <a:r>
              <a:rPr lang="en-US" dirty="0"/>
              <a:t>What is a Safe System?</a:t>
            </a:r>
          </a:p>
        </p:txBody>
      </p:sp>
      <p:pic>
        <p:nvPicPr>
          <p:cNvPr id="3" name="TAC_MOD2_SNIP3_SLIDE_01_PARA_A">
            <a:hlinkClick r:id="" action="ppaction://media"/>
            <a:extLst>
              <a:ext uri="{FF2B5EF4-FFF2-40B4-BE49-F238E27FC236}">
                <a16:creationId xmlns:a16="http://schemas.microsoft.com/office/drawing/2014/main" id="{DB0AB8DF-B4BD-4BD1-95D0-3C51DDF4C2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9916"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6033" fill="hold"/>
                                        <p:tgtEl>
                                          <p:spTgt spid="3"/>
                                        </p:tgtEl>
                                      </p:cBhvr>
                                    </p:cmd>
                                  </p:childTnLst>
                                </p:cTn>
                              </p:par>
                            </p:childTnLst>
                          </p:cTn>
                        </p:par>
                        <p:par>
                          <p:cTn id="7" fill="hold">
                            <p:stCondLst>
                              <p:cond delay="17033"/>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D5FF58-1D4D-4009-A8B8-153C7F113C21}"/>
              </a:ext>
            </a:extLst>
          </p:cNvPr>
          <p:cNvSpPr>
            <a:spLocks noGrp="1"/>
          </p:cNvSpPr>
          <p:nvPr>
            <p:ph type="body" sz="quarter" idx="10"/>
          </p:nvPr>
        </p:nvSpPr>
        <p:spPr/>
        <p:txBody>
          <a:bodyPr/>
          <a:lstStyle/>
          <a:p>
            <a:r>
              <a:rPr lang="en-AU" dirty="0"/>
              <a:t>A manager’s responsibility</a:t>
            </a:r>
          </a:p>
        </p:txBody>
      </p:sp>
      <p:sp>
        <p:nvSpPr>
          <p:cNvPr id="4" name="Slide Number Placeholder 3">
            <a:extLst>
              <a:ext uri="{FF2B5EF4-FFF2-40B4-BE49-F238E27FC236}">
                <a16:creationId xmlns:a16="http://schemas.microsoft.com/office/drawing/2014/main" id="{2BA4C38A-3C48-4634-8022-5A55671BCA16}"/>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6" name="Footer Placeholder 2">
            <a:extLst>
              <a:ext uri="{FF2B5EF4-FFF2-40B4-BE49-F238E27FC236}">
                <a16:creationId xmlns:a16="http://schemas.microsoft.com/office/drawing/2014/main" id="{359ABD5B-C507-418C-A294-A21D3E744A51}"/>
              </a:ext>
            </a:extLst>
          </p:cNvPr>
          <p:cNvSpPr>
            <a:spLocks noGrp="1"/>
          </p:cNvSpPr>
          <p:nvPr>
            <p:ph type="ftr" sz="quarter" idx="12"/>
          </p:nvPr>
        </p:nvSpPr>
        <p:spPr>
          <a:xfrm>
            <a:off x="628650" y="6218334"/>
            <a:ext cx="3086100" cy="365125"/>
          </a:xfrm>
        </p:spPr>
        <p:txBody>
          <a:bodyPr/>
          <a:lstStyle/>
          <a:p>
            <a:r>
              <a:rPr lang="en-US" dirty="0"/>
              <a:t>Module 2, Snippet 3</a:t>
            </a:r>
          </a:p>
        </p:txBody>
      </p:sp>
      <p:pic>
        <p:nvPicPr>
          <p:cNvPr id="2" name="TAC_MOD2_SNIP3_SLIDE_10_PARA_A">
            <a:hlinkClick r:id="" action="ppaction://media"/>
            <a:extLst>
              <a:ext uri="{FF2B5EF4-FFF2-40B4-BE49-F238E27FC236}">
                <a16:creationId xmlns:a16="http://schemas.microsoft.com/office/drawing/2014/main" id="{07E8D82F-C3C6-4AE2-B21D-8B5373168D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2627" y="0"/>
            <a:ext cx="609600" cy="609600"/>
          </a:xfrm>
          <a:prstGeom prst="rect">
            <a:avLst/>
          </a:prstGeom>
        </p:spPr>
      </p:pic>
    </p:spTree>
    <p:extLst>
      <p:ext uri="{BB962C8B-B14F-4D97-AF65-F5344CB8AC3E}">
        <p14:creationId xmlns:p14="http://schemas.microsoft.com/office/powerpoint/2010/main" val="1614556038"/>
      </p:ext>
    </p:extLst>
  </p:cSld>
  <p:clrMapOvr>
    <a:masterClrMapping/>
  </p:clrMapOvr>
  <mc:AlternateContent xmlns:mc="http://schemas.openxmlformats.org/markup-compatibility/2006" xmlns:p14="http://schemas.microsoft.com/office/powerpoint/2010/main">
    <mc:Choice Requires="p14">
      <p:transition spd="med" p14:dur="700" advTm="10400">
        <p:fade/>
      </p:transition>
    </mc:Choice>
    <mc:Fallback xmlns="">
      <p:transition spd="med" advTm="10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8417" fill="hold"/>
                                        <p:tgtEl>
                                          <p:spTgt spid="2"/>
                                        </p:tgtEl>
                                      </p:cBhvr>
                                    </p:cmd>
                                  </p:childTnLst>
                                </p:cTn>
                              </p:par>
                            </p:childTnLst>
                          </p:cTn>
                        </p:par>
                        <p:par>
                          <p:cTn id="7" fill="hold">
                            <p:stCondLst>
                              <p:cond delay="9417"/>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387744-5B45-4B98-A118-B08926BCB999}"/>
              </a:ext>
            </a:extLst>
          </p:cNvPr>
          <p:cNvSpPr>
            <a:spLocks noGrp="1"/>
          </p:cNvSpPr>
          <p:nvPr>
            <p:ph type="title"/>
          </p:nvPr>
        </p:nvSpPr>
        <p:spPr/>
        <p:txBody>
          <a:bodyPr/>
          <a:lstStyle/>
          <a:p>
            <a:r>
              <a:rPr lang="en-AU" dirty="0"/>
              <a:t>Shared responsibility</a:t>
            </a:r>
          </a:p>
        </p:txBody>
      </p:sp>
      <p:sp>
        <p:nvSpPr>
          <p:cNvPr id="4" name="Footer Placeholder 3">
            <a:extLst>
              <a:ext uri="{FF2B5EF4-FFF2-40B4-BE49-F238E27FC236}">
                <a16:creationId xmlns:a16="http://schemas.microsoft.com/office/drawing/2014/main" id="{009A630C-2C83-484A-B378-76C411AACAF8}"/>
              </a:ext>
            </a:extLst>
          </p:cNvPr>
          <p:cNvSpPr>
            <a:spLocks noGrp="1"/>
          </p:cNvSpPr>
          <p:nvPr>
            <p:ph type="ftr" sz="quarter" idx="10"/>
          </p:nvPr>
        </p:nvSpPr>
        <p:spPr/>
        <p:txBody>
          <a:bodyPr/>
          <a:lstStyle/>
          <a:p>
            <a:r>
              <a:rPr lang="en-US" dirty="0"/>
              <a:t>Module 2, Snippet 3</a:t>
            </a:r>
          </a:p>
        </p:txBody>
      </p:sp>
      <p:sp>
        <p:nvSpPr>
          <p:cNvPr id="5" name="Slide Number Placeholder 4">
            <a:extLst>
              <a:ext uri="{FF2B5EF4-FFF2-40B4-BE49-F238E27FC236}">
                <a16:creationId xmlns:a16="http://schemas.microsoft.com/office/drawing/2014/main" id="{1874B3AB-430C-4037-A4F4-84CF0845095B}"/>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7" name="Octagon 6">
            <a:extLst>
              <a:ext uri="{FF2B5EF4-FFF2-40B4-BE49-F238E27FC236}">
                <a16:creationId xmlns:a16="http://schemas.microsoft.com/office/drawing/2014/main" id="{CA4259D1-4638-4E24-878B-2BCF7E96AD89}"/>
              </a:ext>
            </a:extLst>
          </p:cNvPr>
          <p:cNvSpPr/>
          <p:nvPr/>
        </p:nvSpPr>
        <p:spPr>
          <a:xfrm>
            <a:off x="2814214" y="1549593"/>
            <a:ext cx="3312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rPr>
              <a:t>System managers’ responsibility to implement and maintain a system that does not knowingly introduce risk of harm to the system users</a:t>
            </a:r>
          </a:p>
        </p:txBody>
      </p:sp>
      <p:sp>
        <p:nvSpPr>
          <p:cNvPr id="8" name="Octagon 7">
            <a:extLst>
              <a:ext uri="{FF2B5EF4-FFF2-40B4-BE49-F238E27FC236}">
                <a16:creationId xmlns:a16="http://schemas.microsoft.com/office/drawing/2014/main" id="{6096A32F-4E6A-425B-B8F5-58F806A47381}"/>
              </a:ext>
            </a:extLst>
          </p:cNvPr>
          <p:cNvSpPr/>
          <p:nvPr/>
        </p:nvSpPr>
        <p:spPr>
          <a:xfrm>
            <a:off x="5347350" y="3725262"/>
            <a:ext cx="3168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The system users’ responsibility to use the system in accordance with its design that does not knowingly introduce a risk of harm</a:t>
            </a:r>
          </a:p>
        </p:txBody>
      </p:sp>
      <p:sp>
        <p:nvSpPr>
          <p:cNvPr id="9" name="Octagon 8">
            <a:extLst>
              <a:ext uri="{FF2B5EF4-FFF2-40B4-BE49-F238E27FC236}">
                <a16:creationId xmlns:a16="http://schemas.microsoft.com/office/drawing/2014/main" id="{650C75EC-8C03-4A47-A450-F29BFB7A961A}"/>
              </a:ext>
            </a:extLst>
          </p:cNvPr>
          <p:cNvSpPr/>
          <p:nvPr/>
        </p:nvSpPr>
        <p:spPr>
          <a:xfrm>
            <a:off x="628651" y="3725261"/>
            <a:ext cx="3168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System managers’ responsibility to alter the system when system users continue to be harmed from ongoing errors or non-conformity</a:t>
            </a:r>
          </a:p>
        </p:txBody>
      </p:sp>
      <p:sp>
        <p:nvSpPr>
          <p:cNvPr id="10" name="Arc 9">
            <a:extLst>
              <a:ext uri="{FF2B5EF4-FFF2-40B4-BE49-F238E27FC236}">
                <a16:creationId xmlns:a16="http://schemas.microsoft.com/office/drawing/2014/main" id="{B062EDEB-F577-42EB-AF67-75EAFFF4CE8A}"/>
              </a:ext>
            </a:extLst>
          </p:cNvPr>
          <p:cNvSpPr/>
          <p:nvPr/>
        </p:nvSpPr>
        <p:spPr>
          <a:xfrm>
            <a:off x="3058631" y="2828808"/>
            <a:ext cx="2880000" cy="2880000"/>
          </a:xfrm>
          <a:prstGeom prst="arc">
            <a:avLst>
              <a:gd name="adj1" fmla="val 16974813"/>
              <a:gd name="adj2" fmla="val 19802239"/>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 name="TextBox 10">
            <a:extLst>
              <a:ext uri="{FF2B5EF4-FFF2-40B4-BE49-F238E27FC236}">
                <a16:creationId xmlns:a16="http://schemas.microsoft.com/office/drawing/2014/main" id="{C3E61FFC-9FCA-4505-A753-7A74392FB5FE}"/>
              </a:ext>
            </a:extLst>
          </p:cNvPr>
          <p:cNvSpPr txBox="1"/>
          <p:nvPr/>
        </p:nvSpPr>
        <p:spPr>
          <a:xfrm>
            <a:off x="5884300" y="3062184"/>
            <a:ext cx="1619507" cy="369332"/>
          </a:xfrm>
          <a:prstGeom prst="rect">
            <a:avLst/>
          </a:prstGeom>
          <a:noFill/>
        </p:spPr>
        <p:txBody>
          <a:bodyPr wrap="square" rtlCol="0">
            <a:spAutoFit/>
          </a:bodyPr>
          <a:lstStyle/>
          <a:p>
            <a:r>
              <a:rPr lang="en-AU" dirty="0">
                <a:solidFill>
                  <a:schemeClr val="bg1"/>
                </a:solidFill>
              </a:rPr>
              <a:t>System is used</a:t>
            </a:r>
          </a:p>
        </p:txBody>
      </p:sp>
      <p:sp>
        <p:nvSpPr>
          <p:cNvPr id="13" name="Arc 12">
            <a:extLst>
              <a:ext uri="{FF2B5EF4-FFF2-40B4-BE49-F238E27FC236}">
                <a16:creationId xmlns:a16="http://schemas.microsoft.com/office/drawing/2014/main" id="{CD993E64-639B-4A21-A948-470B008C5920}"/>
              </a:ext>
            </a:extLst>
          </p:cNvPr>
          <p:cNvSpPr/>
          <p:nvPr/>
        </p:nvSpPr>
        <p:spPr>
          <a:xfrm>
            <a:off x="3058631" y="2828808"/>
            <a:ext cx="2880000" cy="2880000"/>
          </a:xfrm>
          <a:prstGeom prst="arc">
            <a:avLst>
              <a:gd name="adj1" fmla="val 2057458"/>
              <a:gd name="adj2" fmla="val 8887376"/>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AE06C526-3FDB-4B0A-89E1-7BCBC7E302E4}"/>
              </a:ext>
            </a:extLst>
          </p:cNvPr>
          <p:cNvSpPr/>
          <p:nvPr/>
        </p:nvSpPr>
        <p:spPr>
          <a:xfrm>
            <a:off x="3058628" y="2817920"/>
            <a:ext cx="2880000" cy="2880000"/>
          </a:xfrm>
          <a:prstGeom prst="arc">
            <a:avLst>
              <a:gd name="adj1" fmla="val 12432801"/>
              <a:gd name="adj2" fmla="val 15131491"/>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 name="TextBox 14">
            <a:extLst>
              <a:ext uri="{FF2B5EF4-FFF2-40B4-BE49-F238E27FC236}">
                <a16:creationId xmlns:a16="http://schemas.microsoft.com/office/drawing/2014/main" id="{692C91CF-487B-494B-8960-6D566F52B215}"/>
              </a:ext>
            </a:extLst>
          </p:cNvPr>
          <p:cNvSpPr txBox="1"/>
          <p:nvPr/>
        </p:nvSpPr>
        <p:spPr>
          <a:xfrm>
            <a:off x="3753107" y="5748862"/>
            <a:ext cx="1619507" cy="369332"/>
          </a:xfrm>
          <a:prstGeom prst="rect">
            <a:avLst/>
          </a:prstGeom>
          <a:noFill/>
        </p:spPr>
        <p:txBody>
          <a:bodyPr wrap="square" rtlCol="0">
            <a:spAutoFit/>
          </a:bodyPr>
          <a:lstStyle/>
          <a:p>
            <a:pPr algn="ctr"/>
            <a:r>
              <a:rPr lang="en-AU" dirty="0">
                <a:solidFill>
                  <a:schemeClr val="bg1"/>
                </a:solidFill>
              </a:rPr>
              <a:t>Risk identified</a:t>
            </a:r>
          </a:p>
        </p:txBody>
      </p:sp>
      <p:sp>
        <p:nvSpPr>
          <p:cNvPr id="16" name="TextBox 15">
            <a:extLst>
              <a:ext uri="{FF2B5EF4-FFF2-40B4-BE49-F238E27FC236}">
                <a16:creationId xmlns:a16="http://schemas.microsoft.com/office/drawing/2014/main" id="{F881204E-A908-4F8C-B954-2BD3696F8945}"/>
              </a:ext>
            </a:extLst>
          </p:cNvPr>
          <p:cNvSpPr txBox="1"/>
          <p:nvPr/>
        </p:nvSpPr>
        <p:spPr>
          <a:xfrm>
            <a:off x="1471681" y="3062184"/>
            <a:ext cx="1835898" cy="369332"/>
          </a:xfrm>
          <a:prstGeom prst="rect">
            <a:avLst/>
          </a:prstGeom>
          <a:noFill/>
        </p:spPr>
        <p:txBody>
          <a:bodyPr wrap="square" rtlCol="0">
            <a:spAutoFit/>
          </a:bodyPr>
          <a:lstStyle/>
          <a:p>
            <a:r>
              <a:rPr lang="en-AU" dirty="0">
                <a:solidFill>
                  <a:schemeClr val="bg1"/>
                </a:solidFill>
              </a:rPr>
              <a:t>System is revised</a:t>
            </a:r>
          </a:p>
        </p:txBody>
      </p:sp>
      <p:sp>
        <p:nvSpPr>
          <p:cNvPr id="17" name="Arrow: Chevron 16">
            <a:extLst>
              <a:ext uri="{FF2B5EF4-FFF2-40B4-BE49-F238E27FC236}">
                <a16:creationId xmlns:a16="http://schemas.microsoft.com/office/drawing/2014/main" id="{42E6DF21-59F0-418F-810B-57190FF943C9}"/>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3_SLIDE_11_PARA_A">
            <a:hlinkClick r:id="" action="ppaction://media"/>
            <a:extLst>
              <a:ext uri="{FF2B5EF4-FFF2-40B4-BE49-F238E27FC236}">
                <a16:creationId xmlns:a16="http://schemas.microsoft.com/office/drawing/2014/main" id="{3FD49CCA-C265-4D51-95A7-4F1CC160042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32595" y="0"/>
            <a:ext cx="609600" cy="609600"/>
          </a:xfrm>
          <a:prstGeom prst="rect">
            <a:avLst/>
          </a:prstGeom>
        </p:spPr>
      </p:pic>
      <p:pic>
        <p:nvPicPr>
          <p:cNvPr id="6" name="TAC_MOD2_SNIP3_SLIDE_11_PARA_B">
            <a:hlinkClick r:id="" action="ppaction://media"/>
            <a:extLst>
              <a:ext uri="{FF2B5EF4-FFF2-40B4-BE49-F238E27FC236}">
                <a16:creationId xmlns:a16="http://schemas.microsoft.com/office/drawing/2014/main" id="{EF2EC21C-659B-4DE3-9527-258FBBAF153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32595" y="656412"/>
            <a:ext cx="609600" cy="609600"/>
          </a:xfrm>
          <a:prstGeom prst="rect">
            <a:avLst/>
          </a:prstGeom>
        </p:spPr>
      </p:pic>
      <p:pic>
        <p:nvPicPr>
          <p:cNvPr id="12" name="TAC_MOD2_SNIP3_SLIDE_11_PARA_C">
            <a:hlinkClick r:id="" action="ppaction://media"/>
            <a:extLst>
              <a:ext uri="{FF2B5EF4-FFF2-40B4-BE49-F238E27FC236}">
                <a16:creationId xmlns:a16="http://schemas.microsoft.com/office/drawing/2014/main" id="{19EE808C-C255-4134-9CCA-08E5555C177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32595" y="1312824"/>
            <a:ext cx="609600" cy="609600"/>
          </a:xfrm>
          <a:prstGeom prst="rect">
            <a:avLst/>
          </a:prstGeom>
        </p:spPr>
      </p:pic>
      <p:pic>
        <p:nvPicPr>
          <p:cNvPr id="18" name="TAC_MOD2_SNIP3_SLIDE_11_PARA_D">
            <a:hlinkClick r:id="" action="ppaction://media"/>
            <a:extLst>
              <a:ext uri="{FF2B5EF4-FFF2-40B4-BE49-F238E27FC236}">
                <a16:creationId xmlns:a16="http://schemas.microsoft.com/office/drawing/2014/main" id="{F71382E9-7757-4C0A-B1E4-E6B9369A31EF}"/>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32595" y="1966954"/>
            <a:ext cx="609600" cy="609600"/>
          </a:xfrm>
          <a:prstGeom prst="rect">
            <a:avLst/>
          </a:prstGeom>
        </p:spPr>
      </p:pic>
    </p:spTree>
    <p:extLst>
      <p:ext uri="{BB962C8B-B14F-4D97-AF65-F5344CB8AC3E}">
        <p14:creationId xmlns:p14="http://schemas.microsoft.com/office/powerpoint/2010/main" val="379746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7632" fill="hold"/>
                                        <p:tgtEl>
                                          <p:spTgt spid="2"/>
                                        </p:tgtEl>
                                      </p:cBhvr>
                                    </p:cmd>
                                  </p:childTnLst>
                                </p:cTn>
                              </p:par>
                            </p:childTnLst>
                          </p:cTn>
                        </p:par>
                        <p:par>
                          <p:cTn id="7" fill="hold">
                            <p:stCondLst>
                              <p:cond delay="18632"/>
                            </p:stCondLst>
                            <p:childTnLst>
                              <p:par>
                                <p:cTn id="8" presetID="3" presetClass="mediacall" presetSubtype="0" fill="hold" nodeType="afterEffect">
                                  <p:stCondLst>
                                    <p:cond delay="500"/>
                                  </p:stCondLst>
                                  <p:childTnLst>
                                    <p:cmd type="call" cmd="stop">
                                      <p:cBhvr>
                                        <p:cTn id="9" dur="1" fill="hold"/>
                                        <p:tgtEl>
                                          <p:spTgt spid="2"/>
                                        </p:tgtEl>
                                      </p:cBhvr>
                                    </p:cmd>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xit" presetSubtype="0" fill="hold" grpId="1"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1" presetClass="mediacall" presetSubtype="0" fill="hold" nodeType="withEffect">
                                  <p:stCondLst>
                                    <p:cond delay="1000"/>
                                  </p:stCondLst>
                                  <p:childTnLst>
                                    <p:cmd type="call" cmd="playFrom(0.0)">
                                      <p:cBhvr>
                                        <p:cTn id="22" dur="28456" fill="hold"/>
                                        <p:tgtEl>
                                          <p:spTgt spid="6"/>
                                        </p:tgtEl>
                                      </p:cBhvr>
                                    </p:cmd>
                                  </p:childTnLst>
                                </p:cTn>
                              </p:par>
                            </p:childTnLst>
                          </p:cTn>
                        </p:par>
                        <p:par>
                          <p:cTn id="23" fill="hold">
                            <p:stCondLst>
                              <p:cond delay="29456"/>
                            </p:stCondLst>
                            <p:childTnLst>
                              <p:par>
                                <p:cTn id="24" presetID="3" presetClass="mediacall" presetSubtype="0" fill="hold" nodeType="afterEffect">
                                  <p:stCondLst>
                                    <p:cond delay="500"/>
                                  </p:stCondLst>
                                  <p:childTnLst>
                                    <p:cmd type="call" cmd="stop">
                                      <p:cBhvr>
                                        <p:cTn id="25" dur="1" fill="hold"/>
                                        <p:tgtEl>
                                          <p:spTgt spid="6"/>
                                        </p:tgtEl>
                                      </p:cBhvr>
                                    </p:cmd>
                                  </p:childTnLst>
                                </p:cTn>
                              </p:par>
                              <p:par>
                                <p:cTn id="26" presetID="10" presetClass="entr" presetSubtype="0" fill="hold" grpId="2" nodeType="withEffect">
                                  <p:stCondLst>
                                    <p:cond delay="5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xit" presetSubtype="0" fill="hold" grpId="3"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ntr" presetSubtype="0" fill="hold" grpId="0" nodeType="withEffect">
                                  <p:stCondLst>
                                    <p:cond delay="50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170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1700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1000"/>
                                  </p:stCondLst>
                                  <p:childTnLst>
                                    <p:cmd type="call" cmd="playFrom(0.0)">
                                      <p:cBhvr>
                                        <p:cTn id="50" dur="23083" fill="hold"/>
                                        <p:tgtEl>
                                          <p:spTgt spid="12"/>
                                        </p:tgtEl>
                                      </p:cBhvr>
                                    </p:cmd>
                                  </p:childTnLst>
                                </p:cTn>
                              </p:par>
                            </p:childTnLst>
                          </p:cTn>
                        </p:par>
                        <p:par>
                          <p:cTn id="51" fill="hold">
                            <p:stCondLst>
                              <p:cond delay="24083"/>
                            </p:stCondLst>
                            <p:childTnLst>
                              <p:par>
                                <p:cTn id="52" presetID="3" presetClass="mediacall" presetSubtype="0" fill="hold" nodeType="afterEffect">
                                  <p:stCondLst>
                                    <p:cond delay="500"/>
                                  </p:stCondLst>
                                  <p:childTnLst>
                                    <p:cmd type="call" cmd="stop">
                                      <p:cBhvr>
                                        <p:cTn id="53" dur="1" fill="hold"/>
                                        <p:tgtEl>
                                          <p:spTgt spid="12"/>
                                        </p:tgtEl>
                                      </p:cBhvr>
                                    </p:cmd>
                                  </p:childTnLst>
                                </p:cTn>
                              </p:par>
                              <p:par>
                                <p:cTn id="54" presetID="10" presetClass="entr" presetSubtype="0" fill="hold" grpId="4" nodeType="withEffect">
                                  <p:stCondLst>
                                    <p:cond delay="50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par>
                                <p:cTn id="62" presetID="10" presetClass="exit" presetSubtype="0" fill="hold" grpId="5"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10" presetClass="entr" presetSubtype="0" fill="hold" grpId="0" nodeType="withEffect">
                                  <p:stCondLst>
                                    <p:cond delay="50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 presetClass="mediacall" presetSubtype="0" fill="hold" nodeType="withEffect">
                                  <p:stCondLst>
                                    <p:cond delay="1000"/>
                                  </p:stCondLst>
                                  <p:childTnLst>
                                    <p:cmd type="call" cmd="playFrom(0.0)">
                                      <p:cBhvr>
                                        <p:cTn id="72" dur="32630" fill="hold"/>
                                        <p:tgtEl>
                                          <p:spTgt spid="18"/>
                                        </p:tgtEl>
                                      </p:cBhvr>
                                    </p:cmd>
                                  </p:childTnLst>
                                </p:cTn>
                              </p:par>
                            </p:childTnLst>
                          </p:cTn>
                        </p:par>
                        <p:par>
                          <p:cTn id="73" fill="hold">
                            <p:stCondLst>
                              <p:cond delay="33630"/>
                            </p:stCondLst>
                            <p:childTnLst>
                              <p:par>
                                <p:cTn id="74" presetID="3" presetClass="mediacall" presetSubtype="0" fill="hold" nodeType="afterEffect">
                                  <p:stCondLst>
                                    <p:cond delay="500"/>
                                  </p:stCondLst>
                                  <p:childTnLst>
                                    <p:cmd type="call" cmd="stop">
                                      <p:cBhvr>
                                        <p:cTn id="75" dur="1" fill="hold"/>
                                        <p:tgtEl>
                                          <p:spTgt spid="18"/>
                                        </p:tgtEl>
                                      </p:cBhvr>
                                    </p:cmd>
                                  </p:childTnLst>
                                </p:cTn>
                              </p:par>
                              <p:par>
                                <p:cTn id="76" presetID="10" presetClass="entr" presetSubtype="0" fill="hold" grpId="6" nodeType="withEffect">
                                  <p:stCondLst>
                                    <p:cond delay="50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
                </p:tgtEl>
              </p:cMediaNode>
            </p:audio>
            <p:audio>
              <p:cMediaNode vol="80000">
                <p:cTn id="80" fill="hold" display="0">
                  <p:stCondLst>
                    <p:cond delay="indefinite"/>
                  </p:stCondLst>
                  <p:endCondLst>
                    <p:cond evt="onStopAudio" delay="0">
                      <p:tgtEl>
                        <p:sldTgt/>
                      </p:tgtEl>
                    </p:cond>
                  </p:endCondLst>
                </p:cTn>
                <p:tgtEl>
                  <p:spTgt spid="6"/>
                </p:tgtEl>
              </p:cMediaNode>
            </p:audio>
            <p:audio>
              <p:cMediaNode vol="80000">
                <p:cTn id="81" fill="hold" display="0">
                  <p:stCondLst>
                    <p:cond delay="indefinite"/>
                  </p:stCondLst>
                  <p:endCondLst>
                    <p:cond evt="onStopAudio" delay="0">
                      <p:tgtEl>
                        <p:sldTgt/>
                      </p:tgtEl>
                    </p:cond>
                  </p:endCondLst>
                </p:cTn>
                <p:tgtEl>
                  <p:spTgt spid="12"/>
                </p:tgtEl>
              </p:cMediaNode>
            </p:audio>
            <p:audio>
              <p:cMediaNode vol="80000">
                <p:cTn id="82"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9" grpId="0" animBg="1"/>
      <p:bldP spid="10" grpId="0" animBg="1"/>
      <p:bldP spid="11" grpId="0"/>
      <p:bldP spid="13" grpId="0" animBg="1"/>
      <p:bldP spid="14" grpId="0" animBg="1"/>
      <p:bldP spid="15" grpId="0"/>
      <p:bldP spid="16" grpId="0"/>
      <p:bldP spid="17" grpId="0" animBg="1"/>
      <p:bldP spid="17" grpId="1" animBg="1"/>
      <p:bldP spid="17" grpId="2" animBg="1"/>
      <p:bldP spid="17" grpId="3" animBg="1"/>
      <p:bldP spid="17" grpId="4" animBg="1"/>
      <p:bldP spid="17" grpId="5" animBg="1"/>
      <p:bldP spid="17" grpId="6"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4BA361-CF28-4568-9507-A726B2F8B529}"/>
              </a:ext>
            </a:extLst>
          </p:cNvPr>
          <p:cNvSpPr>
            <a:spLocks noGrp="1"/>
          </p:cNvSpPr>
          <p:nvPr>
            <p:ph type="title"/>
          </p:nvPr>
        </p:nvSpPr>
        <p:spPr/>
        <p:txBody>
          <a:bodyPr/>
          <a:lstStyle/>
          <a:p>
            <a:r>
              <a:rPr lang="en-AU" dirty="0"/>
              <a:t>Duty of care</a:t>
            </a:r>
          </a:p>
        </p:txBody>
      </p:sp>
      <p:sp>
        <p:nvSpPr>
          <p:cNvPr id="4" name="Footer Placeholder 3">
            <a:extLst>
              <a:ext uri="{FF2B5EF4-FFF2-40B4-BE49-F238E27FC236}">
                <a16:creationId xmlns:a16="http://schemas.microsoft.com/office/drawing/2014/main" id="{CA38F6BE-799A-4913-A191-24D7780042B6}"/>
              </a:ext>
            </a:extLst>
          </p:cNvPr>
          <p:cNvSpPr>
            <a:spLocks noGrp="1"/>
          </p:cNvSpPr>
          <p:nvPr>
            <p:ph type="ftr" sz="quarter" idx="10"/>
          </p:nvPr>
        </p:nvSpPr>
        <p:spPr/>
        <p:txBody>
          <a:bodyPr/>
          <a:lstStyle/>
          <a:p>
            <a:r>
              <a:rPr lang="en-US" dirty="0"/>
              <a:t>Module 2, Snippet 3</a:t>
            </a:r>
          </a:p>
        </p:txBody>
      </p:sp>
      <p:sp>
        <p:nvSpPr>
          <p:cNvPr id="3" name="Slide Number Placeholder 2">
            <a:extLst>
              <a:ext uri="{FF2B5EF4-FFF2-40B4-BE49-F238E27FC236}">
                <a16:creationId xmlns:a16="http://schemas.microsoft.com/office/drawing/2014/main" id="{5A5E6299-19D4-4F76-BCFD-64022615F6B7}"/>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7" name="Octagon 6">
            <a:extLst>
              <a:ext uri="{FF2B5EF4-FFF2-40B4-BE49-F238E27FC236}">
                <a16:creationId xmlns:a16="http://schemas.microsoft.com/office/drawing/2014/main" id="{4661F79F-382D-48DA-B0A9-0AE0E833F8FD}"/>
              </a:ext>
            </a:extLst>
          </p:cNvPr>
          <p:cNvSpPr/>
          <p:nvPr/>
        </p:nvSpPr>
        <p:spPr>
          <a:xfrm>
            <a:off x="2814214" y="1549593"/>
            <a:ext cx="3312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rPr>
              <a:t>System managers’ responsibility to implement and maintain a system that does not knowingly introduce risk of harm to the system users</a:t>
            </a:r>
          </a:p>
        </p:txBody>
      </p:sp>
      <p:sp>
        <p:nvSpPr>
          <p:cNvPr id="8" name="Octagon 7">
            <a:extLst>
              <a:ext uri="{FF2B5EF4-FFF2-40B4-BE49-F238E27FC236}">
                <a16:creationId xmlns:a16="http://schemas.microsoft.com/office/drawing/2014/main" id="{FF5B6BC5-40DC-4212-A4F4-EA02F93FAC7B}"/>
              </a:ext>
            </a:extLst>
          </p:cNvPr>
          <p:cNvSpPr/>
          <p:nvPr/>
        </p:nvSpPr>
        <p:spPr>
          <a:xfrm>
            <a:off x="5347350" y="3725262"/>
            <a:ext cx="3168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The system users’ responsibility to use the system in accordance with its design that does not knowingly introduce a risk of harm</a:t>
            </a:r>
          </a:p>
        </p:txBody>
      </p:sp>
      <p:sp>
        <p:nvSpPr>
          <p:cNvPr id="10" name="Arc 9">
            <a:extLst>
              <a:ext uri="{FF2B5EF4-FFF2-40B4-BE49-F238E27FC236}">
                <a16:creationId xmlns:a16="http://schemas.microsoft.com/office/drawing/2014/main" id="{C82C3602-5E0A-4D61-A3C6-7E5E2447B5CE}"/>
              </a:ext>
            </a:extLst>
          </p:cNvPr>
          <p:cNvSpPr/>
          <p:nvPr/>
        </p:nvSpPr>
        <p:spPr>
          <a:xfrm>
            <a:off x="3058631" y="2828808"/>
            <a:ext cx="2880000" cy="2880000"/>
          </a:xfrm>
          <a:prstGeom prst="arc">
            <a:avLst>
              <a:gd name="adj1" fmla="val 16974813"/>
              <a:gd name="adj2" fmla="val 19802239"/>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 name="TextBox 10">
            <a:extLst>
              <a:ext uri="{FF2B5EF4-FFF2-40B4-BE49-F238E27FC236}">
                <a16:creationId xmlns:a16="http://schemas.microsoft.com/office/drawing/2014/main" id="{9FA6DD37-DB35-4251-B7E9-0F69AEA170C0}"/>
              </a:ext>
            </a:extLst>
          </p:cNvPr>
          <p:cNvSpPr txBox="1"/>
          <p:nvPr/>
        </p:nvSpPr>
        <p:spPr>
          <a:xfrm>
            <a:off x="5884300" y="3062184"/>
            <a:ext cx="1619507" cy="369332"/>
          </a:xfrm>
          <a:prstGeom prst="rect">
            <a:avLst/>
          </a:prstGeom>
          <a:noFill/>
        </p:spPr>
        <p:txBody>
          <a:bodyPr wrap="square" rtlCol="0">
            <a:spAutoFit/>
          </a:bodyPr>
          <a:lstStyle/>
          <a:p>
            <a:r>
              <a:rPr lang="en-AU" dirty="0">
                <a:solidFill>
                  <a:schemeClr val="bg1"/>
                </a:solidFill>
              </a:rPr>
              <a:t>System is used</a:t>
            </a:r>
          </a:p>
        </p:txBody>
      </p:sp>
      <p:sp>
        <p:nvSpPr>
          <p:cNvPr id="16" name="Rectangle 15">
            <a:extLst>
              <a:ext uri="{FF2B5EF4-FFF2-40B4-BE49-F238E27FC236}">
                <a16:creationId xmlns:a16="http://schemas.microsoft.com/office/drawing/2014/main" id="{5EC93190-C8EF-474D-80A9-DA7FA322B9D0}"/>
              </a:ext>
            </a:extLst>
          </p:cNvPr>
          <p:cNvSpPr/>
          <p:nvPr/>
        </p:nvSpPr>
        <p:spPr>
          <a:xfrm>
            <a:off x="359228" y="1426029"/>
            <a:ext cx="8414657" cy="4604657"/>
          </a:xfrm>
          <a:prstGeom prst="rect">
            <a:avLst/>
          </a:prstGeom>
          <a:solidFill>
            <a:srgbClr val="0E142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F754EF3E-DB13-4E2A-AA83-FF6888A3A267}"/>
              </a:ext>
            </a:extLst>
          </p:cNvPr>
          <p:cNvSpPr txBox="1"/>
          <p:nvPr/>
        </p:nvSpPr>
        <p:spPr>
          <a:xfrm>
            <a:off x="3753107" y="5748862"/>
            <a:ext cx="1619507" cy="369332"/>
          </a:xfrm>
          <a:prstGeom prst="rect">
            <a:avLst/>
          </a:prstGeom>
          <a:noFill/>
        </p:spPr>
        <p:txBody>
          <a:bodyPr wrap="square" rtlCol="0">
            <a:spAutoFit/>
          </a:bodyPr>
          <a:lstStyle/>
          <a:p>
            <a:pPr algn="ctr"/>
            <a:r>
              <a:rPr lang="en-AU" dirty="0">
                <a:solidFill>
                  <a:schemeClr val="bg1"/>
                </a:solidFill>
              </a:rPr>
              <a:t>Risk identified</a:t>
            </a:r>
          </a:p>
        </p:txBody>
      </p:sp>
      <p:sp>
        <p:nvSpPr>
          <p:cNvPr id="14" name="Arc 13">
            <a:extLst>
              <a:ext uri="{FF2B5EF4-FFF2-40B4-BE49-F238E27FC236}">
                <a16:creationId xmlns:a16="http://schemas.microsoft.com/office/drawing/2014/main" id="{0F161E3D-13EA-4C31-B679-11D96E915E13}"/>
              </a:ext>
            </a:extLst>
          </p:cNvPr>
          <p:cNvSpPr/>
          <p:nvPr/>
        </p:nvSpPr>
        <p:spPr>
          <a:xfrm>
            <a:off x="3058631" y="2828808"/>
            <a:ext cx="2880000" cy="2880000"/>
          </a:xfrm>
          <a:prstGeom prst="arc">
            <a:avLst>
              <a:gd name="adj1" fmla="val 2057458"/>
              <a:gd name="adj2" fmla="val 8887376"/>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 name="Rectangle 17">
            <a:extLst>
              <a:ext uri="{FF2B5EF4-FFF2-40B4-BE49-F238E27FC236}">
                <a16:creationId xmlns:a16="http://schemas.microsoft.com/office/drawing/2014/main" id="{E15C5158-A02E-4CB4-8C17-B78CEFAB114B}"/>
              </a:ext>
            </a:extLst>
          </p:cNvPr>
          <p:cNvSpPr/>
          <p:nvPr/>
        </p:nvSpPr>
        <p:spPr>
          <a:xfrm>
            <a:off x="3167742" y="4944107"/>
            <a:ext cx="2673014" cy="1123407"/>
          </a:xfrm>
          <a:prstGeom prst="rect">
            <a:avLst/>
          </a:prstGeom>
          <a:solidFill>
            <a:srgbClr val="0E142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F01628F1-C2B5-4D3A-AF03-35A5B1F7D08F}"/>
              </a:ext>
            </a:extLst>
          </p:cNvPr>
          <p:cNvSpPr txBox="1"/>
          <p:nvPr/>
        </p:nvSpPr>
        <p:spPr>
          <a:xfrm>
            <a:off x="1471681" y="3062184"/>
            <a:ext cx="1835898" cy="369332"/>
          </a:xfrm>
          <a:prstGeom prst="rect">
            <a:avLst/>
          </a:prstGeom>
          <a:noFill/>
        </p:spPr>
        <p:txBody>
          <a:bodyPr wrap="square" rtlCol="0">
            <a:spAutoFit/>
          </a:bodyPr>
          <a:lstStyle/>
          <a:p>
            <a:r>
              <a:rPr lang="en-AU" dirty="0">
                <a:solidFill>
                  <a:schemeClr val="bg1"/>
                </a:solidFill>
              </a:rPr>
              <a:t>System is revised</a:t>
            </a:r>
          </a:p>
        </p:txBody>
      </p:sp>
      <p:sp>
        <p:nvSpPr>
          <p:cNvPr id="15" name="Arc 14">
            <a:extLst>
              <a:ext uri="{FF2B5EF4-FFF2-40B4-BE49-F238E27FC236}">
                <a16:creationId xmlns:a16="http://schemas.microsoft.com/office/drawing/2014/main" id="{86AFBD0F-7CCC-46C0-A29B-89DDAF5CCE4D}"/>
              </a:ext>
            </a:extLst>
          </p:cNvPr>
          <p:cNvSpPr/>
          <p:nvPr/>
        </p:nvSpPr>
        <p:spPr>
          <a:xfrm>
            <a:off x="3058628" y="2817920"/>
            <a:ext cx="2880000" cy="2880000"/>
          </a:xfrm>
          <a:prstGeom prst="arc">
            <a:avLst>
              <a:gd name="adj1" fmla="val 12432801"/>
              <a:gd name="adj2" fmla="val 15131491"/>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9" name="Octagon 8">
            <a:extLst>
              <a:ext uri="{FF2B5EF4-FFF2-40B4-BE49-F238E27FC236}">
                <a16:creationId xmlns:a16="http://schemas.microsoft.com/office/drawing/2014/main" id="{BE0B85A1-2AD6-42D7-9F87-DCD88EB16367}"/>
              </a:ext>
            </a:extLst>
          </p:cNvPr>
          <p:cNvSpPr/>
          <p:nvPr/>
        </p:nvSpPr>
        <p:spPr>
          <a:xfrm>
            <a:off x="628651" y="3725261"/>
            <a:ext cx="3168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System managers’ responsibility to alter the system when system users continue to be harmed from ongoing errors or non-conformity</a:t>
            </a:r>
          </a:p>
        </p:txBody>
      </p:sp>
      <p:sp>
        <p:nvSpPr>
          <p:cNvPr id="17" name="Rectangle 16">
            <a:extLst>
              <a:ext uri="{FF2B5EF4-FFF2-40B4-BE49-F238E27FC236}">
                <a16:creationId xmlns:a16="http://schemas.microsoft.com/office/drawing/2014/main" id="{64E1469A-3BA1-428D-95CA-6D4B73480433}"/>
              </a:ext>
            </a:extLst>
          </p:cNvPr>
          <p:cNvSpPr/>
          <p:nvPr/>
        </p:nvSpPr>
        <p:spPr>
          <a:xfrm>
            <a:off x="359229" y="2839692"/>
            <a:ext cx="3820886" cy="2061227"/>
          </a:xfrm>
          <a:prstGeom prst="rect">
            <a:avLst/>
          </a:prstGeom>
          <a:solidFill>
            <a:srgbClr val="0E142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Arrow: Chevron 18">
            <a:extLst>
              <a:ext uri="{FF2B5EF4-FFF2-40B4-BE49-F238E27FC236}">
                <a16:creationId xmlns:a16="http://schemas.microsoft.com/office/drawing/2014/main" id="{D274ECE0-DEB3-48E7-B5FC-F69B1612747D}"/>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3_SLIDE_12_PARA_A">
            <a:hlinkClick r:id="" action="ppaction://media"/>
            <a:extLst>
              <a:ext uri="{FF2B5EF4-FFF2-40B4-BE49-F238E27FC236}">
                <a16:creationId xmlns:a16="http://schemas.microsoft.com/office/drawing/2014/main" id="{02841F91-C206-4587-9092-EE9024BDD9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13796" y="0"/>
            <a:ext cx="609600" cy="609600"/>
          </a:xfrm>
          <a:prstGeom prst="rect">
            <a:avLst/>
          </a:prstGeom>
        </p:spPr>
      </p:pic>
      <p:pic>
        <p:nvPicPr>
          <p:cNvPr id="6" name="TAC_MOD2_SNIP3_SLIDE_12_PARA_B">
            <a:hlinkClick r:id="" action="ppaction://media"/>
            <a:extLst>
              <a:ext uri="{FF2B5EF4-FFF2-40B4-BE49-F238E27FC236}">
                <a16:creationId xmlns:a16="http://schemas.microsoft.com/office/drawing/2014/main" id="{520F25B7-20F0-44AB-9404-7442EBD784D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13796" y="765337"/>
            <a:ext cx="609600" cy="609600"/>
          </a:xfrm>
          <a:prstGeom prst="rect">
            <a:avLst/>
          </a:prstGeom>
        </p:spPr>
      </p:pic>
      <p:pic>
        <p:nvPicPr>
          <p:cNvPr id="20" name="TAC_MOD2_SNIP3_SLIDE_12_PARA_C">
            <a:hlinkClick r:id="" action="ppaction://media"/>
            <a:extLst>
              <a:ext uri="{FF2B5EF4-FFF2-40B4-BE49-F238E27FC236}">
                <a16:creationId xmlns:a16="http://schemas.microsoft.com/office/drawing/2014/main" id="{48754D6A-7663-40D2-9AD9-E11F64ECCC75}"/>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13796" y="1530674"/>
            <a:ext cx="609600" cy="609600"/>
          </a:xfrm>
          <a:prstGeom prst="rect">
            <a:avLst/>
          </a:prstGeom>
        </p:spPr>
      </p:pic>
    </p:spTree>
    <p:extLst>
      <p:ext uri="{BB962C8B-B14F-4D97-AF65-F5344CB8AC3E}">
        <p14:creationId xmlns:p14="http://schemas.microsoft.com/office/powerpoint/2010/main" val="202342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54" fill="hold"/>
                                        <p:tgtEl>
                                          <p:spTgt spid="2"/>
                                        </p:tgtEl>
                                      </p:cBhvr>
                                    </p:cmd>
                                  </p:childTnLst>
                                </p:cTn>
                              </p:par>
                            </p:childTnLst>
                          </p:cTn>
                        </p:par>
                        <p:par>
                          <p:cTn id="7" fill="hold">
                            <p:stCondLst>
                              <p:cond delay="16954"/>
                            </p:stCondLst>
                            <p:childTnLst>
                              <p:par>
                                <p:cTn id="8" presetID="3" presetClass="mediacall" presetSubtype="0" fill="hold" nodeType="afterEffect">
                                  <p:stCondLst>
                                    <p:cond delay="0"/>
                                  </p:stCondLst>
                                  <p:childTnLst>
                                    <p:cmd type="call" cmd="stop">
                                      <p:cBhvr>
                                        <p:cTn id="9" dur="1" fill="hold"/>
                                        <p:tgtEl>
                                          <p:spTgt spid="2"/>
                                        </p:tgtEl>
                                      </p:cBhvr>
                                    </p:cmd>
                                  </p:childTnLst>
                                </p:cTn>
                              </p:par>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xit" presetSubtype="0" fill="hold" grpId="1" nodeType="with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31378" fill="hold"/>
                                        <p:tgtEl>
                                          <p:spTgt spid="6"/>
                                        </p:tgtEl>
                                      </p:cBhvr>
                                    </p:cmd>
                                  </p:childTnLst>
                                </p:cTn>
                              </p:par>
                            </p:childTnLst>
                          </p:cTn>
                        </p:par>
                        <p:par>
                          <p:cTn id="26" fill="hold">
                            <p:stCondLst>
                              <p:cond delay="31378"/>
                            </p:stCondLst>
                            <p:childTnLst>
                              <p:par>
                                <p:cTn id="27" presetID="3" presetClass="mediacall" presetSubtype="0" fill="hold" nodeType="afterEffect">
                                  <p:stCondLst>
                                    <p:cond delay="0"/>
                                  </p:stCondLst>
                                  <p:childTnLst>
                                    <p:cmd type="call" cmd="stop">
                                      <p:cBhvr>
                                        <p:cTn id="28" dur="1" fill="hold"/>
                                        <p:tgtEl>
                                          <p:spTgt spid="6"/>
                                        </p:tgtEl>
                                      </p:cBhvr>
                                    </p:cmd>
                                  </p:childTnLst>
                                </p:cTn>
                              </p:par>
                              <p:par>
                                <p:cTn id="29" presetID="10" presetClass="entr" presetSubtype="0" fill="hold" grpId="2"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xit" presetSubtype="0" fill="hold" grpId="4" nodeType="with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1000"/>
                                  </p:stCondLst>
                                  <p:childTnLst>
                                    <p:cmd type="call" cmd="playFrom(0.0)">
                                      <p:cBhvr>
                                        <p:cTn id="44" dur="33030" fill="hold"/>
                                        <p:tgtEl>
                                          <p:spTgt spid="20"/>
                                        </p:tgtEl>
                                      </p:cBhvr>
                                    </p:cmd>
                                  </p:childTnLst>
                                </p:cTn>
                              </p:par>
                            </p:childTnLst>
                          </p:cTn>
                        </p:par>
                        <p:par>
                          <p:cTn id="45" fill="hold">
                            <p:stCondLst>
                              <p:cond delay="34030"/>
                            </p:stCondLst>
                            <p:childTnLst>
                              <p:par>
                                <p:cTn id="46" presetID="3" presetClass="mediacall" presetSubtype="0" fill="hold" nodeType="afterEffect">
                                  <p:stCondLst>
                                    <p:cond delay="0"/>
                                  </p:stCondLst>
                                  <p:childTnLst>
                                    <p:cmd type="call" cmd="stop">
                                      <p:cBhvr>
                                        <p:cTn id="47" dur="1" fill="hold"/>
                                        <p:tgtEl>
                                          <p:spTgt spid="20"/>
                                        </p:tgtEl>
                                      </p:cBhvr>
                                    </p:cmd>
                                  </p:childTnLst>
                                </p:cTn>
                              </p:par>
                              <p:par>
                                <p:cTn id="48" presetID="10" presetClass="entr" presetSubtype="0" fill="hold" grpId="3"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audio>
              <p:cMediaNode vol="80000">
                <p:cTn id="53" fill="hold" display="0">
                  <p:stCondLst>
                    <p:cond delay="indefinite"/>
                  </p:stCondLst>
                  <p:endCondLst>
                    <p:cond evt="onStopAudio" delay="0">
                      <p:tgtEl>
                        <p:sldTgt/>
                      </p:tgtEl>
                    </p:cond>
                  </p:endCondLst>
                </p:cTn>
                <p:tgtEl>
                  <p:spTgt spid="20"/>
                </p:tgtEl>
              </p:cMediaNode>
            </p:audio>
          </p:childTnLst>
        </p:cTn>
      </p:par>
    </p:tnLst>
    <p:bldLst>
      <p:bldP spid="16" grpId="0" animBg="1"/>
      <p:bldP spid="18" grpId="0" animBg="1"/>
      <p:bldP spid="17" grpId="0" animBg="1"/>
      <p:bldP spid="17" grpId="1" animBg="1"/>
      <p:bldP spid="19" grpId="0" animBg="1"/>
      <p:bldP spid="19" grpId="1" animBg="1"/>
      <p:bldP spid="19" grpId="2" animBg="1"/>
      <p:bldP spid="19" grpId="3" animBg="1"/>
      <p:bldP spid="19" grpId="4"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4606E32-522C-4B91-91AA-5FC8E0E86A48}"/>
              </a:ext>
            </a:extLst>
          </p:cNvPr>
          <p:cNvSpPr>
            <a:spLocks noGrp="1"/>
          </p:cNvSpPr>
          <p:nvPr>
            <p:ph type="body" sz="quarter" idx="10"/>
          </p:nvPr>
        </p:nvSpPr>
        <p:spPr/>
        <p:txBody>
          <a:bodyPr/>
          <a:lstStyle/>
          <a:p>
            <a:r>
              <a:rPr lang="en-AU" dirty="0"/>
              <a:t>The Safe System</a:t>
            </a:r>
          </a:p>
        </p:txBody>
      </p:sp>
      <p:sp>
        <p:nvSpPr>
          <p:cNvPr id="4" name="Slide Number Placeholder 3">
            <a:extLst>
              <a:ext uri="{FF2B5EF4-FFF2-40B4-BE49-F238E27FC236}">
                <a16:creationId xmlns:a16="http://schemas.microsoft.com/office/drawing/2014/main" id="{1435E80B-2B15-438D-B99E-A7A4F780ABC2}"/>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6" name="Footer Placeholder 2">
            <a:extLst>
              <a:ext uri="{FF2B5EF4-FFF2-40B4-BE49-F238E27FC236}">
                <a16:creationId xmlns:a16="http://schemas.microsoft.com/office/drawing/2014/main" id="{BE3263D7-7255-47A1-94E2-B2F0405AAF3F}"/>
              </a:ext>
            </a:extLst>
          </p:cNvPr>
          <p:cNvSpPr>
            <a:spLocks noGrp="1"/>
          </p:cNvSpPr>
          <p:nvPr>
            <p:ph type="ftr" sz="quarter" idx="12"/>
          </p:nvPr>
        </p:nvSpPr>
        <p:spPr>
          <a:xfrm>
            <a:off x="628650" y="6218334"/>
            <a:ext cx="3086100" cy="365125"/>
          </a:xfrm>
        </p:spPr>
        <p:txBody>
          <a:bodyPr/>
          <a:lstStyle/>
          <a:p>
            <a:r>
              <a:rPr lang="en-US" dirty="0"/>
              <a:t>Module 2, Snippet 3</a:t>
            </a:r>
          </a:p>
        </p:txBody>
      </p:sp>
      <p:pic>
        <p:nvPicPr>
          <p:cNvPr id="2" name="TAC_MOD2_SNIP3_SLIDE_13_PARA_A">
            <a:hlinkClick r:id="" action="ppaction://media"/>
            <a:extLst>
              <a:ext uri="{FF2B5EF4-FFF2-40B4-BE49-F238E27FC236}">
                <a16:creationId xmlns:a16="http://schemas.microsoft.com/office/drawing/2014/main" id="{A0DC79DD-D2A9-4A5D-BA5B-6BE753D9A5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4817" y="0"/>
            <a:ext cx="609600" cy="609600"/>
          </a:xfrm>
          <a:prstGeom prst="rect">
            <a:avLst/>
          </a:prstGeom>
        </p:spPr>
      </p:pic>
    </p:spTree>
    <p:extLst>
      <p:ext uri="{BB962C8B-B14F-4D97-AF65-F5344CB8AC3E}">
        <p14:creationId xmlns:p14="http://schemas.microsoft.com/office/powerpoint/2010/main" val="2988470370"/>
      </p:ext>
    </p:extLst>
  </p:cSld>
  <p:clrMapOvr>
    <a:masterClrMapping/>
  </p:clrMapOvr>
  <mc:AlternateContent xmlns:mc="http://schemas.openxmlformats.org/markup-compatibility/2006" xmlns:p14="http://schemas.microsoft.com/office/powerpoint/2010/main">
    <mc:Choice Requires="p14">
      <p:transition spd="med" p14:dur="700" advTm="15980">
        <p:fade/>
      </p:transition>
    </mc:Choice>
    <mc:Fallback xmlns="">
      <p:transition spd="med" advTm="15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4013" fill="hold"/>
                                        <p:tgtEl>
                                          <p:spTgt spid="2"/>
                                        </p:tgtEl>
                                      </p:cBhvr>
                                    </p:cmd>
                                  </p:childTnLst>
                                </p:cTn>
                              </p:par>
                            </p:childTnLst>
                          </p:cTn>
                        </p:par>
                        <p:par>
                          <p:cTn id="7" fill="hold">
                            <p:stCondLst>
                              <p:cond delay="15013"/>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2018_Safe System for Universities (SS4U)\Course material\Material resources\VicRoads Pillars clear backgroun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32128" y="1595640"/>
            <a:ext cx="2329747" cy="2304000"/>
          </a:xfrm>
          <a:prstGeom prst="rect">
            <a:avLst/>
          </a:prstGeom>
          <a:noFill/>
          <a:extLst>
            <a:ext uri="{909E8E84-426E-40DD-AFC4-6F175D3DCCD1}">
              <a14:hiddenFill xmlns:a14="http://schemas.microsoft.com/office/drawing/2010/main">
                <a:solidFill>
                  <a:srgbClr val="FFFFFF"/>
                </a:solidFill>
              </a14:hiddenFill>
            </a:ext>
          </a:extLst>
        </p:spPr>
      </p:pic>
      <p:sp>
        <p:nvSpPr>
          <p:cNvPr id="3" name="Chevron 2"/>
          <p:cNvSpPr/>
          <p:nvPr/>
        </p:nvSpPr>
        <p:spPr>
          <a:xfrm>
            <a:off x="323529" y="3970768"/>
            <a:ext cx="2660831" cy="864096"/>
          </a:xfrm>
          <a:prstGeom prst="chevron">
            <a:avLst>
              <a:gd name="adj" fmla="val 189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Errors </a:t>
            </a:r>
            <a:r>
              <a:rPr lang="en-AU" b="1" dirty="0">
                <a:solidFill>
                  <a:schemeClr val="bg1"/>
                </a:solidFill>
              </a:rPr>
              <a:t>will occur</a:t>
            </a:r>
          </a:p>
        </p:txBody>
      </p:sp>
      <p:sp>
        <p:nvSpPr>
          <p:cNvPr id="20" name="Chevron 19"/>
          <p:cNvSpPr/>
          <p:nvPr/>
        </p:nvSpPr>
        <p:spPr>
          <a:xfrm>
            <a:off x="3042177" y="3970768"/>
            <a:ext cx="2939065" cy="864096"/>
          </a:xfrm>
          <a:prstGeom prst="chevron">
            <a:avLst>
              <a:gd name="adj" fmla="val 1891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The human body has a </a:t>
            </a:r>
            <a:r>
              <a:rPr lang="en-AU" b="1" dirty="0">
                <a:solidFill>
                  <a:schemeClr val="bg1"/>
                </a:solidFill>
              </a:rPr>
              <a:t>limited tolerance </a:t>
            </a:r>
            <a:r>
              <a:rPr lang="en-AU" dirty="0">
                <a:solidFill>
                  <a:schemeClr val="bg1"/>
                </a:solidFill>
              </a:rPr>
              <a:t>to harm</a:t>
            </a:r>
          </a:p>
        </p:txBody>
      </p:sp>
      <p:sp>
        <p:nvSpPr>
          <p:cNvPr id="21" name="Chevron 20"/>
          <p:cNvSpPr/>
          <p:nvPr/>
        </p:nvSpPr>
        <p:spPr>
          <a:xfrm>
            <a:off x="6039058" y="3971924"/>
            <a:ext cx="2781413" cy="862940"/>
          </a:xfrm>
          <a:prstGeom prst="chevron">
            <a:avLst>
              <a:gd name="adj" fmla="val 18915"/>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shared responsibility </a:t>
            </a:r>
            <a:r>
              <a:rPr lang="en-AU" dirty="0">
                <a:solidFill>
                  <a:schemeClr val="bg1"/>
                </a:solidFill>
              </a:rPr>
              <a:t>led by </a:t>
            </a:r>
            <a:r>
              <a:rPr lang="en-AU" b="1" dirty="0">
                <a:solidFill>
                  <a:schemeClr val="bg1"/>
                </a:solidFill>
              </a:rPr>
              <a:t>system managers</a:t>
            </a:r>
          </a:p>
        </p:txBody>
      </p:sp>
      <p:sp>
        <p:nvSpPr>
          <p:cNvPr id="19" name="Title 1">
            <a:extLst>
              <a:ext uri="{FF2B5EF4-FFF2-40B4-BE49-F238E27FC236}">
                <a16:creationId xmlns:a16="http://schemas.microsoft.com/office/drawing/2014/main" id="{CC030214-5AE3-B34E-AE0A-3E12CC9F255B}"/>
              </a:ext>
            </a:extLst>
          </p:cNvPr>
          <p:cNvSpPr>
            <a:spLocks noGrp="1"/>
          </p:cNvSpPr>
          <p:nvPr>
            <p:ph type="title"/>
          </p:nvPr>
        </p:nvSpPr>
        <p:spPr/>
        <p:txBody>
          <a:bodyPr>
            <a:normAutofit/>
          </a:bodyPr>
          <a:lstStyle/>
          <a:p>
            <a:r>
              <a:rPr lang="en-US" dirty="0"/>
              <a:t>What is a Safe System?</a:t>
            </a:r>
          </a:p>
        </p:txBody>
      </p:sp>
      <p:sp>
        <p:nvSpPr>
          <p:cNvPr id="16" name="Footer Placeholder 4">
            <a:extLst>
              <a:ext uri="{FF2B5EF4-FFF2-40B4-BE49-F238E27FC236}">
                <a16:creationId xmlns:a16="http://schemas.microsoft.com/office/drawing/2014/main" id="{224D9D42-1250-AE49-982D-3C1C59F7072E}"/>
              </a:ext>
            </a:extLst>
          </p:cNvPr>
          <p:cNvSpPr txBox="1">
            <a:spLocks/>
          </p:cNvSpPr>
          <p:nvPr/>
        </p:nvSpPr>
        <p:spPr>
          <a:xfrm>
            <a:off x="628651" y="6218334"/>
            <a:ext cx="15358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3"/>
                </a:solidFill>
              </a:rPr>
              <a:t>Module 2, Snippet 3</a:t>
            </a:r>
          </a:p>
        </p:txBody>
      </p:sp>
      <p:sp>
        <p:nvSpPr>
          <p:cNvPr id="18" name="Slide Number Placeholder 3">
            <a:extLst>
              <a:ext uri="{FF2B5EF4-FFF2-40B4-BE49-F238E27FC236}">
                <a16:creationId xmlns:a16="http://schemas.microsoft.com/office/drawing/2014/main" id="{F3F80EB4-68DC-7D4D-9B07-879AECA1DD9C}"/>
              </a:ext>
            </a:extLst>
          </p:cNvPr>
          <p:cNvSpPr txBox="1">
            <a:spLocks/>
          </p:cNvSpPr>
          <p:nvPr/>
        </p:nvSpPr>
        <p:spPr>
          <a:xfrm>
            <a:off x="5457293" y="6218334"/>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9D36E53-D99A-0F41-B3E8-EF235B9A2E23}" type="slidenum">
              <a:rPr lang="en-US" sz="1200" smtClean="0">
                <a:solidFill>
                  <a:schemeClr val="accent3"/>
                </a:solidFill>
              </a:rPr>
              <a:pPr algn="r"/>
              <a:t>14</a:t>
            </a:fld>
            <a:endParaRPr lang="en-US" sz="1200" dirty="0">
              <a:solidFill>
                <a:schemeClr val="accent3"/>
              </a:solidFill>
            </a:endParaRPr>
          </a:p>
        </p:txBody>
      </p:sp>
      <p:pic>
        <p:nvPicPr>
          <p:cNvPr id="22" name="Picture 21" descr="A person sitting on a bench&#10;&#10;Description automatically generated">
            <a:extLst>
              <a:ext uri="{FF2B5EF4-FFF2-40B4-BE49-F238E27FC236}">
                <a16:creationId xmlns:a16="http://schemas.microsoft.com/office/drawing/2014/main" id="{3B624C29-65A7-4A2E-AF76-1C8285D79F8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93985" y="1616091"/>
            <a:ext cx="2492143" cy="2283549"/>
          </a:xfrm>
          <a:prstGeom prst="rect">
            <a:avLst/>
          </a:prstGeom>
        </p:spPr>
      </p:pic>
      <p:pic>
        <p:nvPicPr>
          <p:cNvPr id="24" name="Picture 23" descr="A car parked on a city street&#10;&#10;Description automatically generated">
            <a:extLst>
              <a:ext uri="{FF2B5EF4-FFF2-40B4-BE49-F238E27FC236}">
                <a16:creationId xmlns:a16="http://schemas.microsoft.com/office/drawing/2014/main" id="{E2A548CB-D3AA-43F7-BBA6-1E3E1FF5B1B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8499" y="1704374"/>
            <a:ext cx="2492142" cy="2088000"/>
          </a:xfrm>
          <a:prstGeom prst="rect">
            <a:avLst/>
          </a:prstGeom>
        </p:spPr>
      </p:pic>
      <p:sp>
        <p:nvSpPr>
          <p:cNvPr id="29" name="TextBox 28">
            <a:extLst>
              <a:ext uri="{FF2B5EF4-FFF2-40B4-BE49-F238E27FC236}">
                <a16:creationId xmlns:a16="http://schemas.microsoft.com/office/drawing/2014/main" id="{EDC06987-5699-46D7-A374-B3DCBA0E63E1}"/>
              </a:ext>
            </a:extLst>
          </p:cNvPr>
          <p:cNvSpPr txBox="1"/>
          <p:nvPr/>
        </p:nvSpPr>
        <p:spPr>
          <a:xfrm>
            <a:off x="5979927" y="3787524"/>
            <a:ext cx="3619553" cy="215444"/>
          </a:xfrm>
          <a:prstGeom prst="rect">
            <a:avLst/>
          </a:prstGeom>
          <a:noFill/>
        </p:spPr>
        <p:txBody>
          <a:bodyPr wrap="square" rtlCol="0">
            <a:spAutoFit/>
          </a:bodyPr>
          <a:lstStyle/>
          <a:p>
            <a:r>
              <a:rPr lang="en-AU" sz="800" dirty="0">
                <a:solidFill>
                  <a:srgbClr val="00ADEF"/>
                </a:solidFill>
              </a:rPr>
              <a:t>Source: Victoria State Government (2016)</a:t>
            </a:r>
          </a:p>
        </p:txBody>
      </p:sp>
      <p:sp>
        <p:nvSpPr>
          <p:cNvPr id="30" name="TextBox 29">
            <a:extLst>
              <a:ext uri="{FF2B5EF4-FFF2-40B4-BE49-F238E27FC236}">
                <a16:creationId xmlns:a16="http://schemas.microsoft.com/office/drawing/2014/main" id="{AFE77096-8B98-4FF6-A045-37C2915CDE42}"/>
              </a:ext>
            </a:extLst>
          </p:cNvPr>
          <p:cNvSpPr txBox="1"/>
          <p:nvPr/>
        </p:nvSpPr>
        <p:spPr>
          <a:xfrm>
            <a:off x="2996804" y="3787524"/>
            <a:ext cx="3619553" cy="215444"/>
          </a:xfrm>
          <a:prstGeom prst="rect">
            <a:avLst/>
          </a:prstGeom>
          <a:noFill/>
        </p:spPr>
        <p:txBody>
          <a:bodyPr wrap="square" rtlCol="0">
            <a:spAutoFit/>
          </a:bodyPr>
          <a:lstStyle/>
          <a:p>
            <a:r>
              <a:rPr lang="en-AU" sz="800" dirty="0">
                <a:solidFill>
                  <a:srgbClr val="00ADEF"/>
                </a:solidFill>
              </a:rPr>
              <a:t>Source: Transport Accident Commission of Victoria</a:t>
            </a:r>
          </a:p>
        </p:txBody>
      </p:sp>
      <p:sp>
        <p:nvSpPr>
          <p:cNvPr id="31" name="TextBox 30">
            <a:extLst>
              <a:ext uri="{FF2B5EF4-FFF2-40B4-BE49-F238E27FC236}">
                <a16:creationId xmlns:a16="http://schemas.microsoft.com/office/drawing/2014/main" id="{5645EF30-0DF0-46B4-BF10-0D962ECC6967}"/>
              </a:ext>
            </a:extLst>
          </p:cNvPr>
          <p:cNvSpPr txBox="1"/>
          <p:nvPr/>
        </p:nvSpPr>
        <p:spPr>
          <a:xfrm>
            <a:off x="323529" y="3787524"/>
            <a:ext cx="3619553" cy="215444"/>
          </a:xfrm>
          <a:prstGeom prst="rect">
            <a:avLst/>
          </a:prstGeom>
          <a:noFill/>
        </p:spPr>
        <p:txBody>
          <a:bodyPr wrap="square" rtlCol="0">
            <a:spAutoFit/>
          </a:bodyPr>
          <a:lstStyle/>
          <a:p>
            <a:r>
              <a:rPr lang="en-AU" sz="800" dirty="0">
                <a:solidFill>
                  <a:srgbClr val="00ADEF"/>
                </a:solidFill>
              </a:rPr>
              <a:t>Source: Centre for Automotive Safety Research</a:t>
            </a:r>
          </a:p>
        </p:txBody>
      </p:sp>
      <p:sp>
        <p:nvSpPr>
          <p:cNvPr id="14" name="Arrow: Chevron 13">
            <a:extLst>
              <a:ext uri="{FF2B5EF4-FFF2-40B4-BE49-F238E27FC236}">
                <a16:creationId xmlns:a16="http://schemas.microsoft.com/office/drawing/2014/main" id="{938D4357-AC35-48CC-ABBB-6A727B961D81}"/>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3_SLIDE_14_PARA_A">
            <a:hlinkClick r:id="" action="ppaction://media"/>
            <a:extLst>
              <a:ext uri="{FF2B5EF4-FFF2-40B4-BE49-F238E27FC236}">
                <a16:creationId xmlns:a16="http://schemas.microsoft.com/office/drawing/2014/main" id="{B74671AA-D5E1-4ABC-9E06-BC62E6D8696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94680" y="0"/>
            <a:ext cx="609600" cy="609600"/>
          </a:xfrm>
          <a:prstGeom prst="rect">
            <a:avLst/>
          </a:prstGeom>
        </p:spPr>
      </p:pic>
      <p:pic>
        <p:nvPicPr>
          <p:cNvPr id="5" name="TAC_MOD2_SNIP3_SLIDE_14_PARA_C">
            <a:hlinkClick r:id="" action="ppaction://media"/>
            <a:extLst>
              <a:ext uri="{FF2B5EF4-FFF2-40B4-BE49-F238E27FC236}">
                <a16:creationId xmlns:a16="http://schemas.microsoft.com/office/drawing/2014/main" id="{627FDC0F-2E2F-44AB-A8B2-3594432C243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94680" y="1312824"/>
            <a:ext cx="609600" cy="609600"/>
          </a:xfrm>
          <a:prstGeom prst="rect">
            <a:avLst/>
          </a:prstGeom>
        </p:spPr>
      </p:pic>
      <p:pic>
        <p:nvPicPr>
          <p:cNvPr id="6" name="TAC_MOD2_SNIP3_SLIDE_14_PARA_B">
            <a:hlinkClick r:id="" action="ppaction://media"/>
            <a:extLst>
              <a:ext uri="{FF2B5EF4-FFF2-40B4-BE49-F238E27FC236}">
                <a16:creationId xmlns:a16="http://schemas.microsoft.com/office/drawing/2014/main" id="{C29C34A9-5E94-48DA-A019-6653DB1F09EA}"/>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294680" y="656412"/>
            <a:ext cx="609600" cy="609600"/>
          </a:xfrm>
          <a:prstGeom prst="rect">
            <a:avLst/>
          </a:prstGeom>
        </p:spPr>
      </p:pic>
    </p:spTree>
    <p:extLst>
      <p:ext uri="{BB962C8B-B14F-4D97-AF65-F5344CB8AC3E}">
        <p14:creationId xmlns:p14="http://schemas.microsoft.com/office/powerpoint/2010/main" val="162699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 presetClass="mediacall" presetSubtype="0" fill="hold" nodeType="withEffect">
                                  <p:stCondLst>
                                    <p:cond delay="1000"/>
                                  </p:stCondLst>
                                  <p:childTnLst>
                                    <p:cmd type="call" cmd="playFrom(0.0)">
                                      <p:cBhvr>
                                        <p:cTn id="15" dur="41915" fill="hold"/>
                                        <p:tgtEl>
                                          <p:spTgt spid="2"/>
                                        </p:tgtEl>
                                      </p:cBhvr>
                                    </p:cmd>
                                  </p:childTnLst>
                                </p:cTn>
                              </p:par>
                            </p:childTnLst>
                          </p:cTn>
                        </p:par>
                        <p:par>
                          <p:cTn id="16" fill="hold">
                            <p:stCondLst>
                              <p:cond delay="42915"/>
                            </p:stCondLst>
                            <p:childTnLst>
                              <p:par>
                                <p:cTn id="17" presetID="3" presetClass="mediacall" presetSubtype="0" fill="hold" nodeType="afterEffect">
                                  <p:stCondLst>
                                    <p:cond delay="0"/>
                                  </p:stCondLst>
                                  <p:childTnLst>
                                    <p:cmd type="call" cmd="stop">
                                      <p:cBhvr>
                                        <p:cTn id="18" dur="1" fill="hold"/>
                                        <p:tgtEl>
                                          <p:spTgt spid="2"/>
                                        </p:tgtEl>
                                      </p:cBhvr>
                                    </p:cmd>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xit" presetSubtype="0" fill="hold" grpId="1"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 presetClass="mediacall" presetSubtype="0" fill="hold" nodeType="withEffect">
                                  <p:stCondLst>
                                    <p:cond delay="1000"/>
                                  </p:stCondLst>
                                  <p:childTnLst>
                                    <p:cmd type="call" cmd="playFrom(0.0)">
                                      <p:cBhvr>
                                        <p:cTn id="37" dur="51045" fill="hold"/>
                                        <p:tgtEl>
                                          <p:spTgt spid="6"/>
                                        </p:tgtEl>
                                      </p:cBhvr>
                                    </p:cmd>
                                  </p:childTnLst>
                                </p:cTn>
                              </p:par>
                            </p:childTnLst>
                          </p:cTn>
                        </p:par>
                        <p:par>
                          <p:cTn id="38" fill="hold">
                            <p:stCondLst>
                              <p:cond delay="52045"/>
                            </p:stCondLst>
                            <p:childTnLst>
                              <p:par>
                                <p:cTn id="39" presetID="3" presetClass="mediacall" presetSubtype="0" fill="hold" nodeType="afterEffect">
                                  <p:stCondLst>
                                    <p:cond delay="0"/>
                                  </p:stCondLst>
                                  <p:childTnLst>
                                    <p:cmd type="call" cmd="stop">
                                      <p:cBhvr>
                                        <p:cTn id="40" dur="1" fill="hold"/>
                                        <p:tgtEl>
                                          <p:spTgt spid="6"/>
                                        </p:tgtEl>
                                      </p:cBhvr>
                                    </p:cmd>
                                  </p:childTnLst>
                                </p:cTn>
                              </p:par>
                              <p:par>
                                <p:cTn id="41" presetID="10" presetClass="entr" presetSubtype="0" fill="hold" grpId="2"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54"/>
                                        </p:tgtEl>
                                        <p:attrNameLst>
                                          <p:attrName>style.visibility</p:attrName>
                                        </p:attrNameLst>
                                      </p:cBhvr>
                                      <p:to>
                                        <p:strVal val="visible"/>
                                      </p:to>
                                    </p:set>
                                    <p:animEffect transition="in" filter="fade">
                                      <p:cBhvr>
                                        <p:cTn id="48" dur="500"/>
                                        <p:tgtEl>
                                          <p:spTgt spid="205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xit" presetSubtype="0" fill="hold" grpId="3"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 presetClass="mediacall" presetSubtype="0" fill="hold" nodeType="withEffect">
                                  <p:stCondLst>
                                    <p:cond delay="1000"/>
                                  </p:stCondLst>
                                  <p:childTnLst>
                                    <p:cmd type="call" cmd="playFrom(0.0)">
                                      <p:cBhvr>
                                        <p:cTn id="59" dur="45750" fill="hold"/>
                                        <p:tgtEl>
                                          <p:spTgt spid="5"/>
                                        </p:tgtEl>
                                      </p:cBhvr>
                                    </p:cmd>
                                  </p:childTnLst>
                                </p:cTn>
                              </p:par>
                            </p:childTnLst>
                          </p:cTn>
                        </p:par>
                        <p:par>
                          <p:cTn id="60" fill="hold">
                            <p:stCondLst>
                              <p:cond delay="46750"/>
                            </p:stCondLst>
                            <p:childTnLst>
                              <p:par>
                                <p:cTn id="61" presetID="3" presetClass="mediacall" presetSubtype="0" fill="hold" nodeType="afterEffect">
                                  <p:stCondLst>
                                    <p:cond delay="0"/>
                                  </p:stCondLst>
                                  <p:childTnLst>
                                    <p:cmd type="call" cmd="stop">
                                      <p:cBhvr>
                                        <p:cTn id="62" dur="1" fill="hold"/>
                                        <p:tgtEl>
                                          <p:spTgt spid="5"/>
                                        </p:tgtEl>
                                      </p:cBhvr>
                                    </p:cmd>
                                  </p:childTnLst>
                                </p:cTn>
                              </p:par>
                              <p:par>
                                <p:cTn id="63" presetID="10" presetClass="entr" presetSubtype="0" fill="hold" grpId="4"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audio>
              <p:cMediaNode vol="80000">
                <p:cTn id="67" fill="hold" display="0">
                  <p:stCondLst>
                    <p:cond delay="indefinite"/>
                  </p:stCondLst>
                  <p:endCondLst>
                    <p:cond evt="onStopAudio" delay="0">
                      <p:tgtEl>
                        <p:sldTgt/>
                      </p:tgtEl>
                    </p:cond>
                  </p:endCondLst>
                </p:cTn>
                <p:tgtEl>
                  <p:spTgt spid="5"/>
                </p:tgtEl>
              </p:cMediaNode>
            </p:audio>
            <p:audio>
              <p:cMediaNode vol="80000">
                <p:cTn id="68" fill="hold" display="0">
                  <p:stCondLst>
                    <p:cond delay="indefinite"/>
                  </p:stCondLst>
                  <p:endCondLst>
                    <p:cond evt="onStopAudio" delay="0">
                      <p:tgtEl>
                        <p:sldTgt/>
                      </p:tgtEl>
                    </p:cond>
                  </p:endCondLst>
                </p:cTn>
                <p:tgtEl>
                  <p:spTgt spid="6"/>
                </p:tgtEl>
              </p:cMediaNode>
            </p:audio>
          </p:childTnLst>
        </p:cTn>
      </p:par>
    </p:tnLst>
    <p:bldLst>
      <p:bldP spid="3" grpId="0" animBg="1"/>
      <p:bldP spid="20" grpId="0" animBg="1"/>
      <p:bldP spid="21" grpId="0" animBg="1"/>
      <p:bldP spid="29" grpId="0"/>
      <p:bldP spid="30" grpId="0"/>
      <p:bldP spid="31" grpId="0"/>
      <p:bldP spid="14" grpId="0" animBg="1"/>
      <p:bldP spid="14" grpId="1" animBg="1"/>
      <p:bldP spid="14" grpId="2" animBg="1"/>
      <p:bldP spid="14" grpId="3" animBg="1"/>
      <p:bldP spid="14" grpId="4"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97E2B80-B46B-4745-8307-126553C1D630}"/>
              </a:ext>
            </a:extLst>
          </p:cNvPr>
          <p:cNvSpPr/>
          <p:nvPr/>
        </p:nvSpPr>
        <p:spPr>
          <a:xfrm>
            <a:off x="1704351" y="1746106"/>
            <a:ext cx="5735298" cy="388496"/>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Balancing act between Safety and Mobility</a:t>
            </a:r>
          </a:p>
        </p:txBody>
      </p:sp>
      <p:sp>
        <p:nvSpPr>
          <p:cNvPr id="19" name="Rectangle 18">
            <a:extLst>
              <a:ext uri="{FF2B5EF4-FFF2-40B4-BE49-F238E27FC236}">
                <a16:creationId xmlns:a16="http://schemas.microsoft.com/office/drawing/2014/main" id="{5B06375C-0DBE-409E-AE6B-71B8C0798043}"/>
              </a:ext>
            </a:extLst>
          </p:cNvPr>
          <p:cNvSpPr/>
          <p:nvPr/>
        </p:nvSpPr>
        <p:spPr>
          <a:xfrm>
            <a:off x="1704351" y="2682280"/>
            <a:ext cx="5735298" cy="54643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Safety as a non-negotiable (Mobility a function of safety)</a:t>
            </a:r>
          </a:p>
        </p:txBody>
      </p:sp>
      <p:sp>
        <p:nvSpPr>
          <p:cNvPr id="3" name="Arrow: Striped Right 2">
            <a:extLst>
              <a:ext uri="{FF2B5EF4-FFF2-40B4-BE49-F238E27FC236}">
                <a16:creationId xmlns:a16="http://schemas.microsoft.com/office/drawing/2014/main" id="{615A563D-4635-413F-87E2-ABA44A2641A2}"/>
              </a:ext>
            </a:extLst>
          </p:cNvPr>
          <p:cNvSpPr/>
          <p:nvPr/>
        </p:nvSpPr>
        <p:spPr>
          <a:xfrm rot="5400000">
            <a:off x="4290904" y="2004947"/>
            <a:ext cx="536065" cy="818606"/>
          </a:xfrm>
          <a:prstGeom prst="stripedRightArrow">
            <a:avLst>
              <a:gd name="adj1" fmla="val 50000"/>
              <a:gd name="adj2" fmla="val 48375"/>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7FDDE862-8F5F-45F8-A74F-AFC45CC3F9FB}"/>
              </a:ext>
            </a:extLst>
          </p:cNvPr>
          <p:cNvSpPr/>
          <p:nvPr/>
        </p:nvSpPr>
        <p:spPr>
          <a:xfrm>
            <a:off x="758742" y="4711813"/>
            <a:ext cx="2024270" cy="592101"/>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Design to tolerate errors </a:t>
            </a:r>
          </a:p>
        </p:txBody>
      </p:sp>
      <p:sp>
        <p:nvSpPr>
          <p:cNvPr id="26" name="Rectangle 25">
            <a:extLst>
              <a:ext uri="{FF2B5EF4-FFF2-40B4-BE49-F238E27FC236}">
                <a16:creationId xmlns:a16="http://schemas.microsoft.com/office/drawing/2014/main" id="{70819174-084B-4788-AA42-9DA1C461A83C}"/>
              </a:ext>
            </a:extLst>
          </p:cNvPr>
          <p:cNvSpPr/>
          <p:nvPr/>
        </p:nvSpPr>
        <p:spPr>
          <a:xfrm>
            <a:off x="1704351" y="3758710"/>
            <a:ext cx="5735298" cy="388496"/>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Focus on eliminating harm</a:t>
            </a:r>
          </a:p>
        </p:txBody>
      </p:sp>
      <p:sp>
        <p:nvSpPr>
          <p:cNvPr id="27" name="Arrow: Striped Right 26">
            <a:extLst>
              <a:ext uri="{FF2B5EF4-FFF2-40B4-BE49-F238E27FC236}">
                <a16:creationId xmlns:a16="http://schemas.microsoft.com/office/drawing/2014/main" id="{D5C1CB2A-885E-4BE6-97F6-9C1064ABF98C}"/>
              </a:ext>
            </a:extLst>
          </p:cNvPr>
          <p:cNvSpPr/>
          <p:nvPr/>
        </p:nvSpPr>
        <p:spPr>
          <a:xfrm rot="5400000">
            <a:off x="4290903" y="3079467"/>
            <a:ext cx="536065" cy="818606"/>
          </a:xfrm>
          <a:prstGeom prst="stripedRightArrow">
            <a:avLst>
              <a:gd name="adj1" fmla="val 50000"/>
              <a:gd name="adj2" fmla="val 48375"/>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7B280465-5FD1-4400-9C3F-990158D9DC8F}"/>
              </a:ext>
            </a:extLst>
          </p:cNvPr>
          <p:cNvSpPr/>
          <p:nvPr/>
        </p:nvSpPr>
        <p:spPr>
          <a:xfrm>
            <a:off x="3527547" y="4709541"/>
            <a:ext cx="2024270" cy="592101"/>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Management of kinetic energy</a:t>
            </a:r>
          </a:p>
        </p:txBody>
      </p:sp>
      <p:sp>
        <p:nvSpPr>
          <p:cNvPr id="32" name="Rectangle 31">
            <a:extLst>
              <a:ext uri="{FF2B5EF4-FFF2-40B4-BE49-F238E27FC236}">
                <a16:creationId xmlns:a16="http://schemas.microsoft.com/office/drawing/2014/main" id="{A4D6BA9C-058E-4374-A359-B2166F69C36F}"/>
              </a:ext>
            </a:extLst>
          </p:cNvPr>
          <p:cNvSpPr/>
          <p:nvPr/>
        </p:nvSpPr>
        <p:spPr>
          <a:xfrm>
            <a:off x="6220917" y="4709536"/>
            <a:ext cx="2024270" cy="592101"/>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Systems perspective</a:t>
            </a:r>
          </a:p>
        </p:txBody>
      </p:sp>
      <p:sp>
        <p:nvSpPr>
          <p:cNvPr id="33" name="Arrow: Striped Right 32">
            <a:extLst>
              <a:ext uri="{FF2B5EF4-FFF2-40B4-BE49-F238E27FC236}">
                <a16:creationId xmlns:a16="http://schemas.microsoft.com/office/drawing/2014/main" id="{8D2D7F25-69BA-4F7A-A0B3-C3F7AF8F1D76}"/>
              </a:ext>
            </a:extLst>
          </p:cNvPr>
          <p:cNvSpPr/>
          <p:nvPr/>
        </p:nvSpPr>
        <p:spPr>
          <a:xfrm rot="5400000">
            <a:off x="1637959" y="4024375"/>
            <a:ext cx="536065" cy="818606"/>
          </a:xfrm>
          <a:prstGeom prst="stripedRightArrow">
            <a:avLst>
              <a:gd name="adj1" fmla="val 50000"/>
              <a:gd name="adj2" fmla="val 48375"/>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Arrow: Striped Right 33">
            <a:extLst>
              <a:ext uri="{FF2B5EF4-FFF2-40B4-BE49-F238E27FC236}">
                <a16:creationId xmlns:a16="http://schemas.microsoft.com/office/drawing/2014/main" id="{D649D7E3-C62A-4D31-9F82-DCF073F73E93}"/>
              </a:ext>
            </a:extLst>
          </p:cNvPr>
          <p:cNvSpPr/>
          <p:nvPr/>
        </p:nvSpPr>
        <p:spPr>
          <a:xfrm rot="5400000">
            <a:off x="6969977" y="4024375"/>
            <a:ext cx="536065" cy="818606"/>
          </a:xfrm>
          <a:prstGeom prst="stripedRightArrow">
            <a:avLst>
              <a:gd name="adj1" fmla="val 50000"/>
              <a:gd name="adj2" fmla="val 48375"/>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Arrow: Striped Right 34">
            <a:extLst>
              <a:ext uri="{FF2B5EF4-FFF2-40B4-BE49-F238E27FC236}">
                <a16:creationId xmlns:a16="http://schemas.microsoft.com/office/drawing/2014/main" id="{8D7FD731-45CB-418C-AE84-9AFD2CD7114B}"/>
              </a:ext>
            </a:extLst>
          </p:cNvPr>
          <p:cNvSpPr/>
          <p:nvPr/>
        </p:nvSpPr>
        <p:spPr>
          <a:xfrm rot="5400000">
            <a:off x="4290903" y="4025600"/>
            <a:ext cx="536065" cy="818606"/>
          </a:xfrm>
          <a:prstGeom prst="stripedRightArrow">
            <a:avLst>
              <a:gd name="adj1" fmla="val 50000"/>
              <a:gd name="adj2" fmla="val 48375"/>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72591F30-25B2-49DA-B053-92E0AA4839BA}"/>
              </a:ext>
            </a:extLst>
          </p:cNvPr>
          <p:cNvCxnSpPr>
            <a:cxnSpLocks/>
          </p:cNvCxnSpPr>
          <p:nvPr/>
        </p:nvCxnSpPr>
        <p:spPr>
          <a:xfrm>
            <a:off x="1404251" y="1720283"/>
            <a:ext cx="6407505" cy="43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BA50CD5-A73F-417F-B2E4-ACE744C5C4ED}"/>
              </a:ext>
            </a:extLst>
          </p:cNvPr>
          <p:cNvCxnSpPr>
            <a:cxnSpLocks/>
          </p:cNvCxnSpPr>
          <p:nvPr/>
        </p:nvCxnSpPr>
        <p:spPr>
          <a:xfrm flipV="1">
            <a:off x="1404251" y="1720283"/>
            <a:ext cx="6407505" cy="43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EA6381C1-A308-5F49-B9F6-065CD08D01B9}"/>
              </a:ext>
            </a:extLst>
          </p:cNvPr>
          <p:cNvSpPr>
            <a:spLocks noGrp="1"/>
          </p:cNvSpPr>
          <p:nvPr>
            <p:ph type="title"/>
          </p:nvPr>
        </p:nvSpPr>
        <p:spPr/>
        <p:txBody>
          <a:bodyPr>
            <a:normAutofit/>
          </a:bodyPr>
          <a:lstStyle/>
          <a:p>
            <a:r>
              <a:rPr lang="en-AU" dirty="0"/>
              <a:t>Prioritising safety</a:t>
            </a:r>
          </a:p>
        </p:txBody>
      </p:sp>
      <p:sp>
        <p:nvSpPr>
          <p:cNvPr id="20" name="Footer Placeholder 4">
            <a:extLst>
              <a:ext uri="{FF2B5EF4-FFF2-40B4-BE49-F238E27FC236}">
                <a16:creationId xmlns:a16="http://schemas.microsoft.com/office/drawing/2014/main" id="{E631606A-64A8-E04D-A2A8-96DFB9144A66}"/>
              </a:ext>
            </a:extLst>
          </p:cNvPr>
          <p:cNvSpPr txBox="1">
            <a:spLocks/>
          </p:cNvSpPr>
          <p:nvPr/>
        </p:nvSpPr>
        <p:spPr>
          <a:xfrm>
            <a:off x="628651" y="6218334"/>
            <a:ext cx="15358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3"/>
                </a:solidFill>
              </a:rPr>
              <a:t>Module 2, Snippet 3</a:t>
            </a:r>
          </a:p>
        </p:txBody>
      </p:sp>
      <p:sp>
        <p:nvSpPr>
          <p:cNvPr id="23" name="Slide Number Placeholder 3">
            <a:extLst>
              <a:ext uri="{FF2B5EF4-FFF2-40B4-BE49-F238E27FC236}">
                <a16:creationId xmlns:a16="http://schemas.microsoft.com/office/drawing/2014/main" id="{AC06CF7F-6930-244A-862F-FE317769B02A}"/>
              </a:ext>
            </a:extLst>
          </p:cNvPr>
          <p:cNvSpPr txBox="1">
            <a:spLocks/>
          </p:cNvSpPr>
          <p:nvPr/>
        </p:nvSpPr>
        <p:spPr>
          <a:xfrm>
            <a:off x="5457293" y="6218334"/>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9D36E53-D99A-0F41-B3E8-EF235B9A2E23}" type="slidenum">
              <a:rPr lang="en-US" sz="1200" smtClean="0">
                <a:solidFill>
                  <a:schemeClr val="accent3"/>
                </a:solidFill>
              </a:rPr>
              <a:pPr algn="r"/>
              <a:t>15</a:t>
            </a:fld>
            <a:endParaRPr lang="en-US" sz="1200" dirty="0">
              <a:solidFill>
                <a:schemeClr val="accent3"/>
              </a:solidFill>
            </a:endParaRPr>
          </a:p>
        </p:txBody>
      </p:sp>
      <p:sp>
        <p:nvSpPr>
          <p:cNvPr id="24" name="Arrow: Chevron 23">
            <a:extLst>
              <a:ext uri="{FF2B5EF4-FFF2-40B4-BE49-F238E27FC236}">
                <a16:creationId xmlns:a16="http://schemas.microsoft.com/office/drawing/2014/main" id="{D4F3394A-5AED-4948-A625-7A98C2ADFCD4}"/>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3_SLIDE_15_PARA_A">
            <a:hlinkClick r:id="" action="ppaction://media"/>
            <a:extLst>
              <a:ext uri="{FF2B5EF4-FFF2-40B4-BE49-F238E27FC236}">
                <a16:creationId xmlns:a16="http://schemas.microsoft.com/office/drawing/2014/main" id="{97576D31-2E2C-4478-AD35-28603F1D2F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4965" y="0"/>
            <a:ext cx="609600" cy="609600"/>
          </a:xfrm>
          <a:prstGeom prst="rect">
            <a:avLst/>
          </a:prstGeom>
        </p:spPr>
      </p:pic>
      <p:pic>
        <p:nvPicPr>
          <p:cNvPr id="4" name="TAC_MOD2_SNIP3_SLIDE_15_PARA_B">
            <a:hlinkClick r:id="" action="ppaction://media"/>
            <a:extLst>
              <a:ext uri="{FF2B5EF4-FFF2-40B4-BE49-F238E27FC236}">
                <a16:creationId xmlns:a16="http://schemas.microsoft.com/office/drawing/2014/main" id="{CA825FEC-1B0C-4D18-9D72-923B6780826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965" y="656412"/>
            <a:ext cx="609600" cy="609600"/>
          </a:xfrm>
          <a:prstGeom prst="rect">
            <a:avLst/>
          </a:prstGeom>
        </p:spPr>
      </p:pic>
      <p:pic>
        <p:nvPicPr>
          <p:cNvPr id="5" name="TAC_MOD2_SNIP3_SLIDE_15_PARA_C">
            <a:hlinkClick r:id="" action="ppaction://media"/>
            <a:extLst>
              <a:ext uri="{FF2B5EF4-FFF2-40B4-BE49-F238E27FC236}">
                <a16:creationId xmlns:a16="http://schemas.microsoft.com/office/drawing/2014/main" id="{9AAA5450-AB7B-4821-804E-DC057963D371}"/>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244965" y="1312824"/>
            <a:ext cx="609600" cy="609600"/>
          </a:xfrm>
          <a:prstGeom prst="rect">
            <a:avLst/>
          </a:prstGeom>
        </p:spPr>
      </p:pic>
    </p:spTree>
    <p:extLst>
      <p:ext uri="{BB962C8B-B14F-4D97-AF65-F5344CB8AC3E}">
        <p14:creationId xmlns:p14="http://schemas.microsoft.com/office/powerpoint/2010/main" val="96352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 presetClass="mediacall" presetSubtype="0" fill="hold" nodeType="withEffect">
                                  <p:stCondLst>
                                    <p:cond delay="1000"/>
                                  </p:stCondLst>
                                  <p:childTnLst>
                                    <p:cmd type="call" cmd="playFrom(0.0)">
                                      <p:cBhvr>
                                        <p:cTn id="9" dur="35395" fill="hold"/>
                                        <p:tgtEl>
                                          <p:spTgt spid="2"/>
                                        </p:tgtEl>
                                      </p:cBhvr>
                                    </p:cmd>
                                  </p:childTnLst>
                                </p:cTn>
                              </p:par>
                            </p:childTnLst>
                          </p:cTn>
                        </p:par>
                        <p:par>
                          <p:cTn id="10" fill="hold">
                            <p:stCondLst>
                              <p:cond delay="36395"/>
                            </p:stCondLst>
                            <p:childTnLst>
                              <p:par>
                                <p:cTn id="11" presetID="3" presetClass="mediacall" presetSubtype="0" fill="hold" nodeType="afterEffect">
                                  <p:stCondLst>
                                    <p:cond delay="0"/>
                                  </p:stCondLst>
                                  <p:childTnLst>
                                    <p:cmd type="call" cmd="stop">
                                      <p:cBhvr>
                                        <p:cTn id="12" dur="1" fill="hold"/>
                                        <p:tgtEl>
                                          <p:spTgt spid="2"/>
                                        </p:tgtEl>
                                      </p:cBhvr>
                                    </p:cmd>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10" presetClass="exit" presetSubtype="0" fill="hold" grpId="1" nodeType="with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par>
                                <p:cTn id="24" presetID="22" presetClass="entr" presetSubtype="2" fill="hold" nodeType="withEffect">
                                  <p:stCondLst>
                                    <p:cond delay="500"/>
                                  </p:stCondLst>
                                  <p:childTnLst>
                                    <p:set>
                                      <p:cBhvr>
                                        <p:cTn id="25" dur="1" fill="hold">
                                          <p:stCondLst>
                                            <p:cond delay="0"/>
                                          </p:stCondLst>
                                        </p:cTn>
                                        <p:tgtEl>
                                          <p:spTgt spid="36"/>
                                        </p:tgtEl>
                                        <p:attrNameLst>
                                          <p:attrName>style.visibility</p:attrName>
                                        </p:attrNameLst>
                                      </p:cBhvr>
                                      <p:to>
                                        <p:strVal val="visible"/>
                                      </p:to>
                                    </p:set>
                                    <p:animEffect transition="in" filter="wipe(right)">
                                      <p:cBhvr>
                                        <p:cTn id="26" dur="500"/>
                                        <p:tgtEl>
                                          <p:spTgt spid="36"/>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250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grpId="0" nodeType="withEffect">
                                  <p:stCondLst>
                                    <p:cond delay="300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 presetClass="mediacall" presetSubtype="0" fill="hold" nodeType="withEffect">
                                  <p:stCondLst>
                                    <p:cond delay="1000"/>
                                  </p:stCondLst>
                                  <p:childTnLst>
                                    <p:cmd type="call" cmd="playFrom(0.0)">
                                      <p:cBhvr>
                                        <p:cTn id="40" dur="33804" fill="hold"/>
                                        <p:tgtEl>
                                          <p:spTgt spid="4"/>
                                        </p:tgtEl>
                                      </p:cBhvr>
                                    </p:cmd>
                                  </p:childTnLst>
                                </p:cTn>
                              </p:par>
                            </p:childTnLst>
                          </p:cTn>
                        </p:par>
                        <p:par>
                          <p:cTn id="41" fill="hold">
                            <p:stCondLst>
                              <p:cond delay="34804"/>
                            </p:stCondLst>
                            <p:childTnLst>
                              <p:par>
                                <p:cTn id="42" presetID="3" presetClass="mediacall" presetSubtype="0" fill="hold" nodeType="afterEffect">
                                  <p:stCondLst>
                                    <p:cond delay="0"/>
                                  </p:stCondLst>
                                  <p:childTnLst>
                                    <p:cmd type="call" cmd="stop">
                                      <p:cBhvr>
                                        <p:cTn id="43" dur="1" fill="hold"/>
                                        <p:tgtEl>
                                          <p:spTgt spid="4"/>
                                        </p:tgtEl>
                                      </p:cBhvr>
                                    </p:cmd>
                                  </p:childTnLst>
                                </p:cTn>
                              </p:par>
                              <p:par>
                                <p:cTn id="44" presetID="10" presetClass="entr" presetSubtype="0" fill="hold" grpId="2"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xit" presetSubtype="0" fill="hold" grpId="3" nodeType="withEffect">
                                  <p:stCondLst>
                                    <p:cond delay="0"/>
                                  </p:stCondLst>
                                  <p:childTnLst>
                                    <p:animEffect transition="out" filter="fade">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10" presetClass="entr" presetSubtype="0" fill="hold" grpId="0" nodeType="withEffect">
                                  <p:stCondLst>
                                    <p:cond delay="50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grpId="0" nodeType="withEffect">
                                  <p:stCondLst>
                                    <p:cond delay="150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ntr" presetSubtype="0" fill="hold" grpId="0" nodeType="withEffect">
                                  <p:stCondLst>
                                    <p:cond delay="200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300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350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 presetClass="mediacall" presetSubtype="0" fill="hold" nodeType="withEffect">
                                  <p:stCondLst>
                                    <p:cond delay="1000"/>
                                  </p:stCondLst>
                                  <p:childTnLst>
                                    <p:cmd type="call" cmd="playFrom(0.0)">
                                      <p:cBhvr>
                                        <p:cTn id="71" dur="44915" fill="hold"/>
                                        <p:tgtEl>
                                          <p:spTgt spid="5"/>
                                        </p:tgtEl>
                                      </p:cBhvr>
                                    </p:cmd>
                                  </p:childTnLst>
                                </p:cTn>
                              </p:par>
                            </p:childTnLst>
                          </p:cTn>
                        </p:par>
                        <p:par>
                          <p:cTn id="72" fill="hold">
                            <p:stCondLst>
                              <p:cond delay="45915"/>
                            </p:stCondLst>
                            <p:childTnLst>
                              <p:par>
                                <p:cTn id="73" presetID="3" presetClass="mediacall" presetSubtype="0" fill="hold" nodeType="afterEffect">
                                  <p:stCondLst>
                                    <p:cond delay="0"/>
                                  </p:stCondLst>
                                  <p:childTnLst>
                                    <p:cmd type="call" cmd="stop">
                                      <p:cBhvr>
                                        <p:cTn id="74" dur="1" fill="hold"/>
                                        <p:tgtEl>
                                          <p:spTgt spid="5"/>
                                        </p:tgtEl>
                                      </p:cBhvr>
                                    </p:cmd>
                                  </p:childTnLst>
                                </p:cTn>
                              </p:par>
                              <p:par>
                                <p:cTn id="75" presetID="10" presetClass="entr" presetSubtype="0" fill="hold" grpId="4"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2"/>
                </p:tgtEl>
              </p:cMediaNode>
            </p:audio>
            <p:audio>
              <p:cMediaNode vol="80000">
                <p:cTn id="79" fill="hold" display="0">
                  <p:stCondLst>
                    <p:cond delay="indefinite"/>
                  </p:stCondLst>
                  <p:endCondLst>
                    <p:cond evt="onStopAudio" delay="0">
                      <p:tgtEl>
                        <p:sldTgt/>
                      </p:tgtEl>
                    </p:cond>
                  </p:endCondLst>
                </p:cTn>
                <p:tgtEl>
                  <p:spTgt spid="4"/>
                </p:tgtEl>
              </p:cMediaNode>
            </p:audio>
            <p:audio>
              <p:cMediaNode vol="80000">
                <p:cTn id="80" fill="hold" display="0">
                  <p:stCondLst>
                    <p:cond delay="indefinite"/>
                  </p:stCondLst>
                  <p:endCondLst>
                    <p:cond evt="onStopAudio" delay="0">
                      <p:tgtEl>
                        <p:sldTgt/>
                      </p:tgtEl>
                    </p:cond>
                  </p:endCondLst>
                </p:cTn>
                <p:tgtEl>
                  <p:spTgt spid="5"/>
                </p:tgtEl>
              </p:cMediaNode>
            </p:audio>
          </p:childTnLst>
        </p:cTn>
      </p:par>
    </p:tnLst>
    <p:bldLst>
      <p:bldP spid="18" grpId="0" animBg="1"/>
      <p:bldP spid="19" grpId="0" animBg="1"/>
      <p:bldP spid="3" grpId="0" animBg="1"/>
      <p:bldP spid="21" grpId="0" animBg="1"/>
      <p:bldP spid="26" grpId="0" animBg="1"/>
      <p:bldP spid="27" grpId="0" animBg="1"/>
      <p:bldP spid="28" grpId="0" animBg="1"/>
      <p:bldP spid="32" grpId="0" animBg="1"/>
      <p:bldP spid="33" grpId="0" animBg="1"/>
      <p:bldP spid="34" grpId="0" animBg="1"/>
      <p:bldP spid="35" grpId="0" animBg="1"/>
      <p:bldP spid="24" grpId="0" animBg="1"/>
      <p:bldP spid="24" grpId="1" animBg="1"/>
      <p:bldP spid="24" grpId="2" animBg="1"/>
      <p:bldP spid="24" grpId="3" animBg="1"/>
      <p:bldP spid="24"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47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2, </a:t>
            </a:r>
            <a:r>
              <a:rPr lang="en-US" dirty="0">
                <a:solidFill>
                  <a:srgbClr val="898989"/>
                </a:solidFill>
              </a:rPr>
              <a:t>Snippet</a:t>
            </a:r>
            <a:r>
              <a:rPr lang="en-US" dirty="0"/>
              <a:t> 3</a:t>
            </a:r>
          </a:p>
        </p:txBody>
      </p:sp>
      <p:sp>
        <p:nvSpPr>
          <p:cNvPr id="6" name="Arrow: Chevron 5">
            <a:extLst>
              <a:ext uri="{FF2B5EF4-FFF2-40B4-BE49-F238E27FC236}">
                <a16:creationId xmlns:a16="http://schemas.microsoft.com/office/drawing/2014/main" id="{9E55B08A-88C4-4F28-895D-1C607130BFF2}"/>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33135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2, Snippet 3</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Harm elimination</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2501747" y="4745885"/>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System perspective</a:t>
            </a:r>
          </a:p>
        </p:txBody>
      </p:sp>
      <p:sp>
        <p:nvSpPr>
          <p:cNvPr id="11" name="Rectangle 10">
            <a:hlinkClick r:id="" action="ppaction://customshow?id=4" highlightClick="1">
              <a:snd r:embed="rId5" name="click.wav"/>
            </a:hlinkClick>
            <a:extLst>
              <a:ext uri="{FF2B5EF4-FFF2-40B4-BE49-F238E27FC236}">
                <a16:creationId xmlns:a16="http://schemas.microsoft.com/office/drawing/2014/main" id="{29094CD4-84FD-4619-98F1-C0E7DF2E9A4D}"/>
              </a:ext>
            </a:extLst>
          </p:cNvPr>
          <p:cNvSpPr/>
          <p:nvPr/>
        </p:nvSpPr>
        <p:spPr>
          <a:xfrm>
            <a:off x="4374844" y="2766697"/>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A manager’s responsibility</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507081" y="4183218"/>
            <a:ext cx="1124235" cy="865097"/>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3168701" y="3539743"/>
            <a:ext cx="1547188" cy="865097"/>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Rectangle 11">
            <a:hlinkClick r:id="" action="ppaction://customshow?id=3" highlightClick="1">
              <a:snd r:embed="rId5" name="click.wav"/>
            </a:hlinkClick>
            <a:extLst>
              <a:ext uri="{FF2B5EF4-FFF2-40B4-BE49-F238E27FC236}">
                <a16:creationId xmlns:a16="http://schemas.microsoft.com/office/drawing/2014/main" id="{FD8263C0-F05E-434F-AFE8-2570240F8310}"/>
              </a:ext>
            </a:extLst>
          </p:cNvPr>
          <p:cNvSpPr/>
          <p:nvPr/>
        </p:nvSpPr>
        <p:spPr>
          <a:xfrm>
            <a:off x="6247940" y="4614946"/>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The Safe System</a:t>
            </a:r>
          </a:p>
        </p:txBody>
      </p:sp>
      <p:cxnSp>
        <p:nvCxnSpPr>
          <p:cNvPr id="13" name="Connector: Elbow 12">
            <a:extLst>
              <a:ext uri="{FF2B5EF4-FFF2-40B4-BE49-F238E27FC236}">
                <a16:creationId xmlns:a16="http://schemas.microsoft.com/office/drawing/2014/main" id="{C39BED42-CAEB-4F54-98F2-FA09D1B14FA8}"/>
              </a:ext>
            </a:extLst>
          </p:cNvPr>
          <p:cNvCxnSpPr>
            <a:cxnSpLocks/>
            <a:stCxn id="11" idx="3"/>
            <a:endCxn id="12" idx="0"/>
          </p:cNvCxnSpPr>
          <p:nvPr/>
        </p:nvCxnSpPr>
        <p:spPr>
          <a:xfrm>
            <a:off x="6390844" y="3198697"/>
            <a:ext cx="865096" cy="1416249"/>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2_SNIP3_SLIDE_03_PARA_A">
            <a:hlinkClick r:id="" action="ppaction://media"/>
            <a:extLst>
              <a:ext uri="{FF2B5EF4-FFF2-40B4-BE49-F238E27FC236}">
                <a16:creationId xmlns:a16="http://schemas.microsoft.com/office/drawing/2014/main" id="{A35AC34E-DD79-4603-B3C5-D1F883DF15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3585"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0605" fill="hold"/>
                                        <p:tgtEl>
                                          <p:spTgt spid="2"/>
                                        </p:tgtEl>
                                      </p:cBhvr>
                                    </p:cmd>
                                  </p:childTnLst>
                                </p:cTn>
                              </p:par>
                            </p:childTnLst>
                          </p:cTn>
                        </p:par>
                        <p:par>
                          <p:cTn id="7" fill="hold">
                            <p:stCondLst>
                              <p:cond delay="21605"/>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CBF66-CFAA-4354-8086-2DC8EC4935F2}"/>
              </a:ext>
            </a:extLst>
          </p:cNvPr>
          <p:cNvSpPr>
            <a:spLocks noGrp="1"/>
          </p:cNvSpPr>
          <p:nvPr>
            <p:ph type="body" sz="quarter" idx="10"/>
          </p:nvPr>
        </p:nvSpPr>
        <p:spPr/>
        <p:txBody>
          <a:bodyPr>
            <a:normAutofit/>
          </a:bodyPr>
          <a:lstStyle/>
          <a:p>
            <a:r>
              <a:rPr lang="en-AU" dirty="0"/>
              <a:t>Harm elimination</a:t>
            </a:r>
          </a:p>
        </p:txBody>
      </p:sp>
      <p:sp>
        <p:nvSpPr>
          <p:cNvPr id="6" name="Footer Placeholder 2">
            <a:extLst>
              <a:ext uri="{FF2B5EF4-FFF2-40B4-BE49-F238E27FC236}">
                <a16:creationId xmlns:a16="http://schemas.microsoft.com/office/drawing/2014/main" id="{CDBA9FAD-50DA-4905-B1A4-A4BB12ECB221}"/>
              </a:ext>
            </a:extLst>
          </p:cNvPr>
          <p:cNvSpPr>
            <a:spLocks noGrp="1"/>
          </p:cNvSpPr>
          <p:nvPr>
            <p:ph type="ftr" sz="quarter" idx="12"/>
          </p:nvPr>
        </p:nvSpPr>
        <p:spPr>
          <a:xfrm>
            <a:off x="628650" y="6218334"/>
            <a:ext cx="3086100" cy="365125"/>
          </a:xfrm>
        </p:spPr>
        <p:txBody>
          <a:bodyPr/>
          <a:lstStyle/>
          <a:p>
            <a:r>
              <a:rPr lang="en-US" dirty="0"/>
              <a:t>Module 2, Snippet 3</a:t>
            </a:r>
          </a:p>
        </p:txBody>
      </p:sp>
      <p:sp>
        <p:nvSpPr>
          <p:cNvPr id="4" name="Slide Number Placeholder 4">
            <a:extLst>
              <a:ext uri="{FF2B5EF4-FFF2-40B4-BE49-F238E27FC236}">
                <a16:creationId xmlns:a16="http://schemas.microsoft.com/office/drawing/2014/main" id="{310C9182-4876-41B7-9EFE-DD2AF7622CBD}"/>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4</a:t>
            </a:fld>
            <a:endParaRPr lang="en-US" dirty="0"/>
          </a:p>
        </p:txBody>
      </p:sp>
      <p:pic>
        <p:nvPicPr>
          <p:cNvPr id="2" name="TAC_MOD2_SNIP3_SLIDE_04_PARA_A">
            <a:hlinkClick r:id="" action="ppaction://media"/>
            <a:extLst>
              <a:ext uri="{FF2B5EF4-FFF2-40B4-BE49-F238E27FC236}">
                <a16:creationId xmlns:a16="http://schemas.microsoft.com/office/drawing/2014/main" id="{3231A907-6ADC-49B2-8867-67FE025BD9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5095" y="0"/>
            <a:ext cx="609600" cy="609600"/>
          </a:xfrm>
          <a:prstGeom prst="rect">
            <a:avLst/>
          </a:prstGeom>
        </p:spPr>
      </p:pic>
    </p:spTree>
    <p:extLst>
      <p:ext uri="{BB962C8B-B14F-4D97-AF65-F5344CB8AC3E}">
        <p14:creationId xmlns:p14="http://schemas.microsoft.com/office/powerpoint/2010/main" val="2175162977"/>
      </p:ext>
    </p:extLst>
  </p:cSld>
  <p:clrMapOvr>
    <a:masterClrMapping/>
  </p:clrMapOvr>
  <mc:AlternateContent xmlns:mc="http://schemas.openxmlformats.org/markup-compatibility/2006" xmlns:p14="http://schemas.microsoft.com/office/powerpoint/2010/main">
    <mc:Choice Requires="p14">
      <p:transition spd="med" p14:dur="700" advTm="17230">
        <p:fade/>
      </p:transition>
    </mc:Choice>
    <mc:Fallback xmlns="">
      <p:transition spd="med" advTm="172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5232" fill="hold"/>
                                        <p:tgtEl>
                                          <p:spTgt spid="2"/>
                                        </p:tgtEl>
                                      </p:cBhvr>
                                    </p:cmd>
                                  </p:childTnLst>
                                </p:cTn>
                              </p:par>
                            </p:childTnLst>
                          </p:cTn>
                        </p:par>
                        <p:par>
                          <p:cTn id="7" fill="hold">
                            <p:stCondLst>
                              <p:cond delay="16232"/>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7544" y="3971566"/>
            <a:ext cx="8280920" cy="738664"/>
          </a:xfrm>
          <a:prstGeom prst="rect">
            <a:avLst/>
          </a:prstGeom>
          <a:noFill/>
        </p:spPr>
        <p:txBody>
          <a:bodyPr wrap="square" rtlCol="0">
            <a:spAutoFit/>
          </a:bodyPr>
          <a:lstStyle/>
          <a:p>
            <a:pPr>
              <a:spcAft>
                <a:spcPts val="1200"/>
              </a:spcAft>
            </a:pPr>
            <a:r>
              <a:rPr lang="en-AU" sz="1600" dirty="0">
                <a:solidFill>
                  <a:schemeClr val="bg1"/>
                </a:solidFill>
              </a:rPr>
              <a:t>Whenever and where ever people have access to a system, </a:t>
            </a:r>
            <a:r>
              <a:rPr lang="en-AU" sz="1600" b="1" dirty="0">
                <a:solidFill>
                  <a:schemeClr val="bg1"/>
                </a:solidFill>
              </a:rPr>
              <a:t>errors will occur</a:t>
            </a:r>
          </a:p>
          <a:p>
            <a:pPr>
              <a:spcAft>
                <a:spcPts val="1200"/>
              </a:spcAft>
            </a:pPr>
            <a:r>
              <a:rPr lang="en-AU" sz="1600" dirty="0">
                <a:solidFill>
                  <a:schemeClr val="bg1"/>
                </a:solidFill>
              </a:rPr>
              <a:t>Errors cannot be eliminated unless people are </a:t>
            </a:r>
            <a:r>
              <a:rPr lang="en-AU" sz="1600" b="1" dirty="0">
                <a:solidFill>
                  <a:schemeClr val="bg1"/>
                </a:solidFill>
              </a:rPr>
              <a:t>removed from all aspects</a:t>
            </a:r>
            <a:r>
              <a:rPr lang="en-AU" sz="1600" dirty="0">
                <a:solidFill>
                  <a:schemeClr val="bg1"/>
                </a:solidFill>
              </a:rPr>
              <a:t> of the system</a:t>
            </a:r>
          </a:p>
        </p:txBody>
      </p:sp>
      <p:sp>
        <p:nvSpPr>
          <p:cNvPr id="13" name="TextBox 12"/>
          <p:cNvSpPr txBox="1"/>
          <p:nvPr/>
        </p:nvSpPr>
        <p:spPr>
          <a:xfrm>
            <a:off x="467544" y="3971566"/>
            <a:ext cx="8280920" cy="738664"/>
          </a:xfrm>
          <a:prstGeom prst="rect">
            <a:avLst/>
          </a:prstGeom>
          <a:noFill/>
        </p:spPr>
        <p:txBody>
          <a:bodyPr wrap="square" rtlCol="0">
            <a:spAutoFit/>
          </a:bodyPr>
          <a:lstStyle/>
          <a:p>
            <a:pPr>
              <a:spcAft>
                <a:spcPts val="1200"/>
              </a:spcAft>
            </a:pPr>
            <a:r>
              <a:rPr lang="en-AU" sz="1600" dirty="0">
                <a:solidFill>
                  <a:schemeClr val="bg1"/>
                </a:solidFill>
              </a:rPr>
              <a:t>The human body has a </a:t>
            </a:r>
            <a:r>
              <a:rPr lang="en-AU" sz="1600" b="1" dirty="0">
                <a:solidFill>
                  <a:schemeClr val="bg1"/>
                </a:solidFill>
              </a:rPr>
              <a:t>finite tolerance to harm</a:t>
            </a:r>
          </a:p>
          <a:p>
            <a:pPr>
              <a:spcAft>
                <a:spcPts val="1200"/>
              </a:spcAft>
            </a:pPr>
            <a:r>
              <a:rPr lang="en-AU" sz="1600" dirty="0">
                <a:solidFill>
                  <a:schemeClr val="bg1"/>
                </a:solidFill>
              </a:rPr>
              <a:t>Harm occurs once the </a:t>
            </a:r>
            <a:r>
              <a:rPr lang="en-AU" sz="1600" b="1" dirty="0">
                <a:solidFill>
                  <a:schemeClr val="bg1"/>
                </a:solidFill>
              </a:rPr>
              <a:t>biomechanical tolerance to force </a:t>
            </a:r>
            <a:r>
              <a:rPr lang="en-AU" sz="1600" dirty="0">
                <a:solidFill>
                  <a:schemeClr val="bg1"/>
                </a:solidFill>
              </a:rPr>
              <a:t>is exceeded</a:t>
            </a:r>
          </a:p>
        </p:txBody>
      </p:sp>
      <p:sp>
        <p:nvSpPr>
          <p:cNvPr id="14" name="TextBox 13"/>
          <p:cNvSpPr txBox="1"/>
          <p:nvPr/>
        </p:nvSpPr>
        <p:spPr>
          <a:xfrm>
            <a:off x="467544" y="3971566"/>
            <a:ext cx="8280920" cy="738664"/>
          </a:xfrm>
          <a:prstGeom prst="rect">
            <a:avLst/>
          </a:prstGeom>
          <a:noFill/>
        </p:spPr>
        <p:txBody>
          <a:bodyPr wrap="square" rtlCol="0">
            <a:spAutoFit/>
          </a:bodyPr>
          <a:lstStyle/>
          <a:p>
            <a:pPr>
              <a:spcAft>
                <a:spcPts val="1200"/>
              </a:spcAft>
            </a:pPr>
            <a:r>
              <a:rPr lang="en-AU" sz="1600" dirty="0">
                <a:solidFill>
                  <a:schemeClr val="bg1"/>
                </a:solidFill>
              </a:rPr>
              <a:t>Use of the system should </a:t>
            </a:r>
            <a:r>
              <a:rPr lang="en-AU" sz="1600" b="1" dirty="0">
                <a:solidFill>
                  <a:schemeClr val="bg1"/>
                </a:solidFill>
              </a:rPr>
              <a:t>never result in harm</a:t>
            </a:r>
          </a:p>
          <a:p>
            <a:pPr>
              <a:spcAft>
                <a:spcPts val="1200"/>
              </a:spcAft>
            </a:pPr>
            <a:r>
              <a:rPr lang="en-AU" sz="1600" dirty="0">
                <a:solidFill>
                  <a:schemeClr val="bg1"/>
                </a:solidFill>
              </a:rPr>
              <a:t>Even when errors occur, the </a:t>
            </a:r>
            <a:r>
              <a:rPr lang="en-AU" sz="1600" b="1" dirty="0">
                <a:solidFill>
                  <a:schemeClr val="bg1"/>
                </a:solidFill>
              </a:rPr>
              <a:t>system should protect the user </a:t>
            </a:r>
            <a:r>
              <a:rPr lang="en-AU" sz="1600" dirty="0">
                <a:solidFill>
                  <a:schemeClr val="bg1"/>
                </a:solidFill>
              </a:rPr>
              <a:t>from harm</a:t>
            </a:r>
          </a:p>
        </p:txBody>
      </p:sp>
      <p:sp>
        <p:nvSpPr>
          <p:cNvPr id="7" name="Freeform: Shape 6">
            <a:extLst>
              <a:ext uri="{FF2B5EF4-FFF2-40B4-BE49-F238E27FC236}">
                <a16:creationId xmlns:a16="http://schemas.microsoft.com/office/drawing/2014/main" id="{0C23CA0B-F155-470D-8956-A9CE85EBE34F}"/>
              </a:ext>
            </a:extLst>
          </p:cNvPr>
          <p:cNvSpPr/>
          <p:nvPr/>
        </p:nvSpPr>
        <p:spPr>
          <a:xfrm>
            <a:off x="757734" y="2542948"/>
            <a:ext cx="2630058" cy="1052023"/>
          </a:xfrm>
          <a:custGeom>
            <a:avLst/>
            <a:gdLst>
              <a:gd name="connsiteX0" fmla="*/ 0 w 2630058"/>
              <a:gd name="connsiteY0" fmla="*/ 0 h 1052023"/>
              <a:gd name="connsiteX1" fmla="*/ 2104047 w 2630058"/>
              <a:gd name="connsiteY1" fmla="*/ 0 h 1052023"/>
              <a:gd name="connsiteX2" fmla="*/ 2630058 w 2630058"/>
              <a:gd name="connsiteY2" fmla="*/ 526012 h 1052023"/>
              <a:gd name="connsiteX3" fmla="*/ 2104047 w 2630058"/>
              <a:gd name="connsiteY3" fmla="*/ 1052023 h 1052023"/>
              <a:gd name="connsiteX4" fmla="*/ 0 w 2630058"/>
              <a:gd name="connsiteY4" fmla="*/ 1052023 h 1052023"/>
              <a:gd name="connsiteX5" fmla="*/ 526012 w 2630058"/>
              <a:gd name="connsiteY5" fmla="*/ 526012 h 1052023"/>
              <a:gd name="connsiteX6" fmla="*/ 0 w 2630058"/>
              <a:gd name="connsiteY6" fmla="*/ 0 h 10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0058" h="1052023">
                <a:moveTo>
                  <a:pt x="0" y="0"/>
                </a:moveTo>
                <a:lnTo>
                  <a:pt x="2104047" y="0"/>
                </a:lnTo>
                <a:lnTo>
                  <a:pt x="2630058" y="526012"/>
                </a:lnTo>
                <a:lnTo>
                  <a:pt x="2104047" y="1052023"/>
                </a:lnTo>
                <a:lnTo>
                  <a:pt x="0" y="1052023"/>
                </a:lnTo>
                <a:lnTo>
                  <a:pt x="526012" y="526012"/>
                </a:lnTo>
                <a:lnTo>
                  <a:pt x="0" y="0"/>
                </a:lnTo>
                <a:close/>
              </a:path>
            </a:pathLst>
          </a:cu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0025" tIns="34671" rIns="560682" bIns="34671" numCol="1" spcCol="1270" anchor="ctr" anchorCtr="0">
            <a:noAutofit/>
          </a:bodyPr>
          <a:lstStyle/>
          <a:p>
            <a:pPr marL="0" lvl="0" indent="0" algn="ctr" defTabSz="1155700">
              <a:lnSpc>
                <a:spcPct val="90000"/>
              </a:lnSpc>
              <a:spcBef>
                <a:spcPct val="0"/>
              </a:spcBef>
              <a:spcAft>
                <a:spcPct val="35000"/>
              </a:spcAft>
              <a:buNone/>
            </a:pPr>
            <a:r>
              <a:rPr lang="en-AU" sz="2600" kern="1200" dirty="0"/>
              <a:t>Errors</a:t>
            </a:r>
          </a:p>
        </p:txBody>
      </p:sp>
      <p:sp>
        <p:nvSpPr>
          <p:cNvPr id="9" name="Freeform: Shape 8">
            <a:extLst>
              <a:ext uri="{FF2B5EF4-FFF2-40B4-BE49-F238E27FC236}">
                <a16:creationId xmlns:a16="http://schemas.microsoft.com/office/drawing/2014/main" id="{DFBB7DDB-4986-4B15-A689-50BB4D07D461}"/>
              </a:ext>
            </a:extLst>
          </p:cNvPr>
          <p:cNvSpPr/>
          <p:nvPr/>
        </p:nvSpPr>
        <p:spPr>
          <a:xfrm>
            <a:off x="3124786" y="2542948"/>
            <a:ext cx="2630058" cy="1052023"/>
          </a:xfrm>
          <a:custGeom>
            <a:avLst/>
            <a:gdLst>
              <a:gd name="connsiteX0" fmla="*/ 0 w 2630058"/>
              <a:gd name="connsiteY0" fmla="*/ 0 h 1052023"/>
              <a:gd name="connsiteX1" fmla="*/ 2104047 w 2630058"/>
              <a:gd name="connsiteY1" fmla="*/ 0 h 1052023"/>
              <a:gd name="connsiteX2" fmla="*/ 2630058 w 2630058"/>
              <a:gd name="connsiteY2" fmla="*/ 526012 h 1052023"/>
              <a:gd name="connsiteX3" fmla="*/ 2104047 w 2630058"/>
              <a:gd name="connsiteY3" fmla="*/ 1052023 h 1052023"/>
              <a:gd name="connsiteX4" fmla="*/ 0 w 2630058"/>
              <a:gd name="connsiteY4" fmla="*/ 1052023 h 1052023"/>
              <a:gd name="connsiteX5" fmla="*/ 526012 w 2630058"/>
              <a:gd name="connsiteY5" fmla="*/ 526012 h 1052023"/>
              <a:gd name="connsiteX6" fmla="*/ 0 w 2630058"/>
              <a:gd name="connsiteY6" fmla="*/ 0 h 10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0058" h="1052023">
                <a:moveTo>
                  <a:pt x="0" y="0"/>
                </a:moveTo>
                <a:lnTo>
                  <a:pt x="2104047" y="0"/>
                </a:lnTo>
                <a:lnTo>
                  <a:pt x="2630058" y="526012"/>
                </a:lnTo>
                <a:lnTo>
                  <a:pt x="2104047" y="1052023"/>
                </a:lnTo>
                <a:lnTo>
                  <a:pt x="0" y="1052023"/>
                </a:lnTo>
                <a:lnTo>
                  <a:pt x="526012" y="526012"/>
                </a:lnTo>
                <a:lnTo>
                  <a:pt x="0" y="0"/>
                </a:lnTo>
                <a:close/>
              </a:path>
            </a:pathLst>
          </a:custGeom>
          <a:solidFill>
            <a:srgbClr val="00B0F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8026" tIns="37338" rIns="563349" bIns="37338" numCol="1" spcCol="1270" anchor="ctr" anchorCtr="0">
            <a:noAutofit/>
          </a:bodyPr>
          <a:lstStyle/>
          <a:p>
            <a:pPr marL="0" lvl="0" indent="0" algn="ctr" defTabSz="1244600">
              <a:lnSpc>
                <a:spcPct val="90000"/>
              </a:lnSpc>
              <a:spcBef>
                <a:spcPct val="0"/>
              </a:spcBef>
              <a:spcAft>
                <a:spcPct val="35000"/>
              </a:spcAft>
              <a:buNone/>
            </a:pPr>
            <a:r>
              <a:rPr lang="en-AU" sz="2800" kern="1200" dirty="0"/>
              <a:t>Tolerance</a:t>
            </a:r>
          </a:p>
        </p:txBody>
      </p:sp>
      <p:sp>
        <p:nvSpPr>
          <p:cNvPr id="15" name="Freeform: Shape 14">
            <a:extLst>
              <a:ext uri="{FF2B5EF4-FFF2-40B4-BE49-F238E27FC236}">
                <a16:creationId xmlns:a16="http://schemas.microsoft.com/office/drawing/2014/main" id="{44F8EAA0-5CEE-41E3-B06B-D185E092A65B}"/>
              </a:ext>
            </a:extLst>
          </p:cNvPr>
          <p:cNvSpPr/>
          <p:nvPr/>
        </p:nvSpPr>
        <p:spPr>
          <a:xfrm>
            <a:off x="5491839" y="2542948"/>
            <a:ext cx="2630058" cy="1052023"/>
          </a:xfrm>
          <a:custGeom>
            <a:avLst/>
            <a:gdLst>
              <a:gd name="connsiteX0" fmla="*/ 0 w 2630058"/>
              <a:gd name="connsiteY0" fmla="*/ 0 h 1052023"/>
              <a:gd name="connsiteX1" fmla="*/ 2104047 w 2630058"/>
              <a:gd name="connsiteY1" fmla="*/ 0 h 1052023"/>
              <a:gd name="connsiteX2" fmla="*/ 2630058 w 2630058"/>
              <a:gd name="connsiteY2" fmla="*/ 526012 h 1052023"/>
              <a:gd name="connsiteX3" fmla="*/ 2104047 w 2630058"/>
              <a:gd name="connsiteY3" fmla="*/ 1052023 h 1052023"/>
              <a:gd name="connsiteX4" fmla="*/ 0 w 2630058"/>
              <a:gd name="connsiteY4" fmla="*/ 1052023 h 1052023"/>
              <a:gd name="connsiteX5" fmla="*/ 526012 w 2630058"/>
              <a:gd name="connsiteY5" fmla="*/ 526012 h 1052023"/>
              <a:gd name="connsiteX6" fmla="*/ 0 w 2630058"/>
              <a:gd name="connsiteY6" fmla="*/ 0 h 10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0058" h="1052023">
                <a:moveTo>
                  <a:pt x="0" y="0"/>
                </a:moveTo>
                <a:lnTo>
                  <a:pt x="2104047" y="0"/>
                </a:lnTo>
                <a:lnTo>
                  <a:pt x="2630058" y="526012"/>
                </a:lnTo>
                <a:lnTo>
                  <a:pt x="2104047" y="1052023"/>
                </a:lnTo>
                <a:lnTo>
                  <a:pt x="0" y="1052023"/>
                </a:lnTo>
                <a:lnTo>
                  <a:pt x="526012" y="526012"/>
                </a:lnTo>
                <a:lnTo>
                  <a:pt x="0" y="0"/>
                </a:lnTo>
                <a:close/>
              </a:path>
            </a:pathLst>
          </a:custGeom>
          <a:solidFill>
            <a:srgbClr val="7030A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026" tIns="37338" rIns="563349" bIns="37338" numCol="1" spcCol="1270" anchor="ctr" anchorCtr="0">
            <a:noAutofit/>
          </a:bodyPr>
          <a:lstStyle/>
          <a:p>
            <a:pPr marL="0" lvl="0" indent="0" algn="ctr" defTabSz="1244600">
              <a:lnSpc>
                <a:spcPct val="90000"/>
              </a:lnSpc>
              <a:spcBef>
                <a:spcPct val="0"/>
              </a:spcBef>
              <a:spcAft>
                <a:spcPct val="35000"/>
              </a:spcAft>
              <a:buNone/>
            </a:pPr>
            <a:r>
              <a:rPr lang="en-AU" sz="2800" kern="1200" dirty="0"/>
              <a:t>Harm</a:t>
            </a:r>
          </a:p>
        </p:txBody>
      </p:sp>
      <p:sp>
        <p:nvSpPr>
          <p:cNvPr id="5" name="Title 4">
            <a:extLst>
              <a:ext uri="{FF2B5EF4-FFF2-40B4-BE49-F238E27FC236}">
                <a16:creationId xmlns:a16="http://schemas.microsoft.com/office/drawing/2014/main" id="{B438B44E-C1C0-6948-A0B9-F495912C915A}"/>
              </a:ext>
            </a:extLst>
          </p:cNvPr>
          <p:cNvSpPr>
            <a:spLocks noGrp="1"/>
          </p:cNvSpPr>
          <p:nvPr>
            <p:ph type="title"/>
          </p:nvPr>
        </p:nvSpPr>
        <p:spPr/>
        <p:txBody>
          <a:bodyPr/>
          <a:lstStyle/>
          <a:p>
            <a:r>
              <a:rPr lang="en-US" dirty="0"/>
              <a:t>Harm comes from errors</a:t>
            </a:r>
          </a:p>
        </p:txBody>
      </p:sp>
      <p:sp>
        <p:nvSpPr>
          <p:cNvPr id="10" name="Footer Placeholder 4">
            <a:extLst>
              <a:ext uri="{FF2B5EF4-FFF2-40B4-BE49-F238E27FC236}">
                <a16:creationId xmlns:a16="http://schemas.microsoft.com/office/drawing/2014/main" id="{A502DEEA-3286-D642-BE7E-1B566F4D23FB}"/>
              </a:ext>
            </a:extLst>
          </p:cNvPr>
          <p:cNvSpPr txBox="1">
            <a:spLocks/>
          </p:cNvSpPr>
          <p:nvPr/>
        </p:nvSpPr>
        <p:spPr>
          <a:xfrm>
            <a:off x="628651" y="6218334"/>
            <a:ext cx="15358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3"/>
                </a:solidFill>
              </a:rPr>
              <a:t>Module 2, Snippet 3</a:t>
            </a:r>
          </a:p>
        </p:txBody>
      </p:sp>
      <p:sp>
        <p:nvSpPr>
          <p:cNvPr id="12" name="Slide Number Placeholder 3">
            <a:extLst>
              <a:ext uri="{FF2B5EF4-FFF2-40B4-BE49-F238E27FC236}">
                <a16:creationId xmlns:a16="http://schemas.microsoft.com/office/drawing/2014/main" id="{35F3D8CB-4FD6-A541-91B4-9946E241BC59}"/>
              </a:ext>
            </a:extLst>
          </p:cNvPr>
          <p:cNvSpPr txBox="1">
            <a:spLocks/>
          </p:cNvSpPr>
          <p:nvPr/>
        </p:nvSpPr>
        <p:spPr>
          <a:xfrm>
            <a:off x="5457293" y="6218334"/>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9D36E53-D99A-0F41-B3E8-EF235B9A2E23}" type="slidenum">
              <a:rPr lang="en-US" sz="1200" smtClean="0">
                <a:solidFill>
                  <a:schemeClr val="accent3"/>
                </a:solidFill>
              </a:rPr>
              <a:pPr algn="r"/>
              <a:t>5</a:t>
            </a:fld>
            <a:endParaRPr lang="en-US" sz="1200" dirty="0">
              <a:solidFill>
                <a:schemeClr val="accent3"/>
              </a:solidFill>
            </a:endParaRPr>
          </a:p>
        </p:txBody>
      </p:sp>
      <p:sp>
        <p:nvSpPr>
          <p:cNvPr id="11" name="Arrow: Chevron 10">
            <a:extLst>
              <a:ext uri="{FF2B5EF4-FFF2-40B4-BE49-F238E27FC236}">
                <a16:creationId xmlns:a16="http://schemas.microsoft.com/office/drawing/2014/main" id="{078CB911-696E-4703-9AD8-6325B47C431E}"/>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3_SLIDE_05_PARA_A">
            <a:hlinkClick r:id="" action="ppaction://media"/>
            <a:extLst>
              <a:ext uri="{FF2B5EF4-FFF2-40B4-BE49-F238E27FC236}">
                <a16:creationId xmlns:a16="http://schemas.microsoft.com/office/drawing/2014/main" id="{323DBB50-F471-4915-AB43-1D578171CC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64567" y="0"/>
            <a:ext cx="609600" cy="609600"/>
          </a:xfrm>
          <a:prstGeom prst="rect">
            <a:avLst/>
          </a:prstGeom>
        </p:spPr>
      </p:pic>
      <p:pic>
        <p:nvPicPr>
          <p:cNvPr id="3" name="TAC_MOD2_SNIP3_SLIDE_05_PARA_B">
            <a:hlinkClick r:id="" action="ppaction://media"/>
            <a:extLst>
              <a:ext uri="{FF2B5EF4-FFF2-40B4-BE49-F238E27FC236}">
                <a16:creationId xmlns:a16="http://schemas.microsoft.com/office/drawing/2014/main" id="{4B236DDF-EACB-42E9-BD52-520225AB5EA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64567" y="773472"/>
            <a:ext cx="609600" cy="609600"/>
          </a:xfrm>
          <a:prstGeom prst="rect">
            <a:avLst/>
          </a:prstGeom>
        </p:spPr>
      </p:pic>
      <p:pic>
        <p:nvPicPr>
          <p:cNvPr id="6" name="TAC_MOD2_SNIP3_SLIDE_05_PARA_C">
            <a:hlinkClick r:id="" action="ppaction://media"/>
            <a:extLst>
              <a:ext uri="{FF2B5EF4-FFF2-40B4-BE49-F238E27FC236}">
                <a16:creationId xmlns:a16="http://schemas.microsoft.com/office/drawing/2014/main" id="{D5C103EA-22EC-4D9B-8D31-1949FFB67FD3}"/>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264567" y="1546944"/>
            <a:ext cx="609600" cy="609600"/>
          </a:xfrm>
          <a:prstGeom prst="rect">
            <a:avLst/>
          </a:prstGeom>
        </p:spPr>
      </p:pic>
    </p:spTree>
    <p:extLst>
      <p:ext uri="{BB962C8B-B14F-4D97-AF65-F5344CB8AC3E}">
        <p14:creationId xmlns:p14="http://schemas.microsoft.com/office/powerpoint/2010/main" val="46550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 presetClass="mediacall" presetSubtype="0" fill="hold" nodeType="withEffect">
                                  <p:stCondLst>
                                    <p:cond delay="1000"/>
                                  </p:stCondLst>
                                  <p:childTnLst>
                                    <p:cmd type="call" cmd="playFrom(0.0)">
                                      <p:cBhvr>
                                        <p:cTn id="12" dur="34430" fill="hold"/>
                                        <p:tgtEl>
                                          <p:spTgt spid="2"/>
                                        </p:tgtEl>
                                      </p:cBhvr>
                                    </p:cmd>
                                  </p:childTnLst>
                                </p:cTn>
                              </p:par>
                            </p:childTnLst>
                          </p:cTn>
                        </p:par>
                        <p:par>
                          <p:cTn id="13" fill="hold">
                            <p:stCondLst>
                              <p:cond delay="35430"/>
                            </p:stCondLst>
                            <p:childTnLst>
                              <p:par>
                                <p:cTn id="14" presetID="3" presetClass="mediacall" presetSubtype="0" fill="hold" nodeType="afterEffect">
                                  <p:stCondLst>
                                    <p:cond delay="0"/>
                                  </p:stCondLst>
                                  <p:childTnLst>
                                    <p:cmd type="call" cmd="stop">
                                      <p:cBhvr>
                                        <p:cTn id="15" dur="1" fill="hold"/>
                                        <p:tgtEl>
                                          <p:spTgt spid="2"/>
                                        </p:tgtEl>
                                      </p:cBhvr>
                                    </p:cmd>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 presetClass="mediacall" presetSubtype="0" fill="hold" nodeType="withEffect">
                                  <p:stCondLst>
                                    <p:cond delay="1000"/>
                                  </p:stCondLst>
                                  <p:childTnLst>
                                    <p:cmd type="call" cmd="playFrom(0.0)">
                                      <p:cBhvr>
                                        <p:cTn id="34" dur="37533" fill="hold"/>
                                        <p:tgtEl>
                                          <p:spTgt spid="3"/>
                                        </p:tgtEl>
                                      </p:cBhvr>
                                    </p:cmd>
                                  </p:childTnLst>
                                </p:cTn>
                              </p:par>
                            </p:childTnLst>
                          </p:cTn>
                        </p:par>
                        <p:par>
                          <p:cTn id="35" fill="hold">
                            <p:stCondLst>
                              <p:cond delay="38533"/>
                            </p:stCondLst>
                            <p:childTnLst>
                              <p:par>
                                <p:cTn id="36" presetID="3" presetClass="mediacall" presetSubtype="0" fill="hold" nodeType="afterEffect">
                                  <p:stCondLst>
                                    <p:cond delay="0"/>
                                  </p:stCondLst>
                                  <p:childTnLst>
                                    <p:cmd type="call" cmd="stop">
                                      <p:cBhvr>
                                        <p:cTn id="37" dur="1" fill="hold"/>
                                        <p:tgtEl>
                                          <p:spTgt spid="3"/>
                                        </p:tgtEl>
                                      </p:cBhvr>
                                    </p:cmd>
                                  </p:childTnLst>
                                </p:cTn>
                              </p:par>
                              <p:par>
                                <p:cTn id="38" presetID="10" presetClass="entr" presetSubtype="0" fill="hold" grpId="2"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xit" presetSubtype="0" fill="hold" grpId="3"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 presetClass="mediacall" presetSubtype="0" fill="hold" nodeType="withEffect">
                                  <p:stCondLst>
                                    <p:cond delay="1000"/>
                                  </p:stCondLst>
                                  <p:childTnLst>
                                    <p:cmd type="call" cmd="playFrom(0.0)">
                                      <p:cBhvr>
                                        <p:cTn id="56" dur="35838" fill="hold"/>
                                        <p:tgtEl>
                                          <p:spTgt spid="6"/>
                                        </p:tgtEl>
                                      </p:cBhvr>
                                    </p:cmd>
                                  </p:childTnLst>
                                </p:cTn>
                              </p:par>
                            </p:childTnLst>
                          </p:cTn>
                        </p:par>
                        <p:par>
                          <p:cTn id="57" fill="hold">
                            <p:stCondLst>
                              <p:cond delay="36838"/>
                            </p:stCondLst>
                            <p:childTnLst>
                              <p:par>
                                <p:cTn id="58" presetID="3" presetClass="mediacall" presetSubtype="0" fill="hold" nodeType="afterEffect">
                                  <p:stCondLst>
                                    <p:cond delay="0"/>
                                  </p:stCondLst>
                                  <p:childTnLst>
                                    <p:cmd type="call" cmd="stop">
                                      <p:cBhvr>
                                        <p:cTn id="59" dur="1" fill="hold"/>
                                        <p:tgtEl>
                                          <p:spTgt spid="6"/>
                                        </p:tgtEl>
                                      </p:cBhvr>
                                    </p:cmd>
                                  </p:childTnLst>
                                </p:cTn>
                              </p:par>
                              <p:par>
                                <p:cTn id="60" presetID="10" presetClass="entr" presetSubtype="0" fill="hold" grpId="4"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
                </p:tgtEl>
              </p:cMediaNode>
            </p:audio>
            <p:audio>
              <p:cMediaNode vol="80000">
                <p:cTn id="64" fill="hold" display="0">
                  <p:stCondLst>
                    <p:cond delay="indefinite"/>
                  </p:stCondLst>
                  <p:endCondLst>
                    <p:cond evt="onStopAudio" delay="0">
                      <p:tgtEl>
                        <p:sldTgt/>
                      </p:tgtEl>
                    </p:cond>
                  </p:endCondLst>
                </p:cTn>
                <p:tgtEl>
                  <p:spTgt spid="3"/>
                </p:tgtEl>
              </p:cMediaNode>
            </p:audio>
            <p:audio>
              <p:cMediaNode vol="80000">
                <p:cTn id="65" fill="hold" display="0">
                  <p:stCondLst>
                    <p:cond delay="indefinite"/>
                  </p:stCondLst>
                  <p:endCondLst>
                    <p:cond evt="onStopAudio" delay="0">
                      <p:tgtEl>
                        <p:sldTgt/>
                      </p:tgtEl>
                    </p:cond>
                  </p:endCondLst>
                </p:cTn>
                <p:tgtEl>
                  <p:spTgt spid="6"/>
                </p:tgtEl>
              </p:cMediaNode>
            </p:audio>
          </p:childTnLst>
        </p:cTn>
      </p:par>
    </p:tnLst>
    <p:bldLst>
      <p:bldP spid="8" grpId="0"/>
      <p:bldP spid="8" grpId="1"/>
      <p:bldP spid="13" grpId="0"/>
      <p:bldP spid="13" grpId="1"/>
      <p:bldP spid="14" grpId="0"/>
      <p:bldP spid="7" grpId="0" animBg="1"/>
      <p:bldP spid="9" grpId="0" animBg="1"/>
      <p:bldP spid="15" grpId="0" animBg="1"/>
      <p:bldP spid="11" grpId="0" animBg="1"/>
      <p:bldP spid="11" grpId="1" animBg="1"/>
      <p:bldP spid="11" grpId="2" animBg="1"/>
      <p:bldP spid="11" grpId="3" animBg="1"/>
      <p:bldP spid="11"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oung boy riding a skateboard down a street&#10;&#10;Description automatically generated">
            <a:extLst>
              <a:ext uri="{FF2B5EF4-FFF2-40B4-BE49-F238E27FC236}">
                <a16:creationId xmlns:a16="http://schemas.microsoft.com/office/drawing/2014/main" id="{75076F0F-D06B-4E86-90A4-C06BF4ABCBC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4462" y="2778205"/>
            <a:ext cx="2309616" cy="2925192"/>
          </a:xfrm>
          <a:prstGeom prst="rect">
            <a:avLst/>
          </a:prstGeom>
        </p:spPr>
      </p:pic>
      <p:pic>
        <p:nvPicPr>
          <p:cNvPr id="7" name="Picture 6" descr="A person sitting on a bench&#10;&#10;Description automatically generated">
            <a:extLst>
              <a:ext uri="{FF2B5EF4-FFF2-40B4-BE49-F238E27FC236}">
                <a16:creationId xmlns:a16="http://schemas.microsoft.com/office/drawing/2014/main" id="{39101DA0-12F5-4766-89E6-683CEE8A93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46488" y="2666818"/>
            <a:ext cx="3540998" cy="3244614"/>
          </a:xfrm>
          <a:prstGeom prst="rect">
            <a:avLst/>
          </a:prstGeom>
        </p:spPr>
      </p:pic>
      <p:cxnSp>
        <p:nvCxnSpPr>
          <p:cNvPr id="17" name="Elbow Connector 16"/>
          <p:cNvCxnSpPr>
            <a:cxnSpLocks/>
          </p:cNvCxnSpPr>
          <p:nvPr/>
        </p:nvCxnSpPr>
        <p:spPr>
          <a:xfrm>
            <a:off x="5338322" y="2888940"/>
            <a:ext cx="1152128" cy="1044116"/>
          </a:xfrm>
          <a:prstGeom prst="bentConnector3">
            <a:avLst>
              <a:gd name="adj1" fmla="val 50000"/>
            </a:avLst>
          </a:prstGeom>
          <a:ln w="508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6" name="Round Diagonal Corner Rectangle 5"/>
          <p:cNvSpPr/>
          <p:nvPr/>
        </p:nvSpPr>
        <p:spPr>
          <a:xfrm flipH="1">
            <a:off x="3034066" y="2492896"/>
            <a:ext cx="2448272" cy="792088"/>
          </a:xfrm>
          <a:prstGeom prst="round2DiagRect">
            <a:avLst>
              <a:gd name="adj1" fmla="val 50000"/>
              <a:gd name="adj2" fmla="val 0"/>
            </a:avLst>
          </a:prstGeom>
          <a:solidFill>
            <a:srgbClr val="00ADE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Evolved to </a:t>
            </a:r>
            <a:r>
              <a:rPr lang="en-AU" b="1" u="sng" dirty="0"/>
              <a:t>survive</a:t>
            </a:r>
            <a:r>
              <a:rPr lang="en-AU" dirty="0"/>
              <a:t> </a:t>
            </a:r>
            <a:br>
              <a:rPr lang="en-AU" dirty="0"/>
            </a:br>
            <a:r>
              <a:rPr lang="en-AU" dirty="0"/>
              <a:t>a car crash</a:t>
            </a:r>
          </a:p>
        </p:txBody>
      </p:sp>
      <p:sp>
        <p:nvSpPr>
          <p:cNvPr id="41" name="Round Diagonal Corner Rectangle 40"/>
          <p:cNvSpPr/>
          <p:nvPr/>
        </p:nvSpPr>
        <p:spPr>
          <a:xfrm>
            <a:off x="3231500" y="4437112"/>
            <a:ext cx="2448000" cy="792088"/>
          </a:xfrm>
          <a:prstGeom prst="round2DiagRect">
            <a:avLst>
              <a:gd name="adj1" fmla="val 50000"/>
              <a:gd name="adj2" fmla="val 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u="sng" dirty="0"/>
              <a:t>Did not</a:t>
            </a:r>
            <a:r>
              <a:rPr lang="en-AU" dirty="0"/>
              <a:t> evolved to survive a car crash</a:t>
            </a:r>
          </a:p>
        </p:txBody>
      </p:sp>
      <p:cxnSp>
        <p:nvCxnSpPr>
          <p:cNvPr id="43" name="Elbow Connector 42"/>
          <p:cNvCxnSpPr>
            <a:cxnSpLocks/>
            <a:stCxn id="41" idx="2"/>
          </p:cNvCxnSpPr>
          <p:nvPr/>
        </p:nvCxnSpPr>
        <p:spPr>
          <a:xfrm rot="10800000">
            <a:off x="2123728" y="4288498"/>
            <a:ext cx="1107772" cy="544658"/>
          </a:xfrm>
          <a:prstGeom prst="bentConnector3">
            <a:avLst>
              <a:gd name="adj1" fmla="val 37225"/>
            </a:avLst>
          </a:prstGeom>
          <a:ln w="508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AC1D855C-9207-491C-8A65-842D0B01E4BD}"/>
              </a:ext>
            </a:extLst>
          </p:cNvPr>
          <p:cNvSpPr>
            <a:spLocks noGrp="1"/>
          </p:cNvSpPr>
          <p:nvPr>
            <p:ph idx="1"/>
          </p:nvPr>
        </p:nvSpPr>
        <p:spPr/>
        <p:txBody>
          <a:bodyPr/>
          <a:lstStyle/>
          <a:p>
            <a:r>
              <a:rPr lang="en-AU" dirty="0"/>
              <a:t>Graham represents the human body evolved to cope with forces associated with use of our modern road transportation system</a:t>
            </a:r>
          </a:p>
          <a:p>
            <a:endParaRPr lang="en-AU" dirty="0"/>
          </a:p>
        </p:txBody>
      </p:sp>
      <p:sp>
        <p:nvSpPr>
          <p:cNvPr id="15" name="Title 4">
            <a:extLst>
              <a:ext uri="{FF2B5EF4-FFF2-40B4-BE49-F238E27FC236}">
                <a16:creationId xmlns:a16="http://schemas.microsoft.com/office/drawing/2014/main" id="{0E4E4204-3AB4-394C-A601-26995A852483}"/>
              </a:ext>
            </a:extLst>
          </p:cNvPr>
          <p:cNvSpPr>
            <a:spLocks noGrp="1"/>
          </p:cNvSpPr>
          <p:nvPr>
            <p:ph type="title"/>
          </p:nvPr>
        </p:nvSpPr>
        <p:spPr/>
        <p:txBody>
          <a:bodyPr/>
          <a:lstStyle/>
          <a:p>
            <a:r>
              <a:rPr lang="en-US" dirty="0"/>
              <a:t>Meet Graham</a:t>
            </a:r>
          </a:p>
        </p:txBody>
      </p:sp>
      <p:sp>
        <p:nvSpPr>
          <p:cNvPr id="13" name="Footer Placeholder 4">
            <a:extLst>
              <a:ext uri="{FF2B5EF4-FFF2-40B4-BE49-F238E27FC236}">
                <a16:creationId xmlns:a16="http://schemas.microsoft.com/office/drawing/2014/main" id="{9E003AA7-002A-814B-BF2A-790516802B28}"/>
              </a:ext>
            </a:extLst>
          </p:cNvPr>
          <p:cNvSpPr txBox="1">
            <a:spLocks/>
          </p:cNvSpPr>
          <p:nvPr/>
        </p:nvSpPr>
        <p:spPr>
          <a:xfrm>
            <a:off x="628651" y="6218334"/>
            <a:ext cx="15358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3"/>
                </a:solidFill>
              </a:rPr>
              <a:t>Module 2, Snippet 3</a:t>
            </a:r>
          </a:p>
        </p:txBody>
      </p:sp>
      <p:sp>
        <p:nvSpPr>
          <p:cNvPr id="14" name="Slide Number Placeholder 3">
            <a:extLst>
              <a:ext uri="{FF2B5EF4-FFF2-40B4-BE49-F238E27FC236}">
                <a16:creationId xmlns:a16="http://schemas.microsoft.com/office/drawing/2014/main" id="{171A88FC-E65F-1F4F-AA9E-37038972809A}"/>
              </a:ext>
            </a:extLst>
          </p:cNvPr>
          <p:cNvSpPr txBox="1">
            <a:spLocks/>
          </p:cNvSpPr>
          <p:nvPr/>
        </p:nvSpPr>
        <p:spPr>
          <a:xfrm>
            <a:off x="5457293" y="6218334"/>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9D36E53-D99A-0F41-B3E8-EF235B9A2E23}" type="slidenum">
              <a:rPr lang="en-US" sz="1200" smtClean="0">
                <a:solidFill>
                  <a:schemeClr val="accent3"/>
                </a:solidFill>
              </a:rPr>
              <a:pPr algn="r"/>
              <a:t>6</a:t>
            </a:fld>
            <a:endParaRPr lang="en-US" sz="1200" dirty="0">
              <a:solidFill>
                <a:schemeClr val="accent3"/>
              </a:solidFill>
            </a:endParaRPr>
          </a:p>
        </p:txBody>
      </p:sp>
      <p:sp>
        <p:nvSpPr>
          <p:cNvPr id="18" name="Text Placeholder 12">
            <a:extLst>
              <a:ext uri="{FF2B5EF4-FFF2-40B4-BE49-F238E27FC236}">
                <a16:creationId xmlns:a16="http://schemas.microsoft.com/office/drawing/2014/main" id="{9996A156-1CBF-426D-ABED-9587BFD5D053}"/>
              </a:ext>
            </a:extLst>
          </p:cNvPr>
          <p:cNvSpPr txBox="1">
            <a:spLocks/>
          </p:cNvSpPr>
          <p:nvPr/>
        </p:nvSpPr>
        <p:spPr>
          <a:xfrm>
            <a:off x="364462" y="5732651"/>
            <a:ext cx="3865562" cy="1793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900" dirty="0">
                <a:solidFill>
                  <a:srgbClr val="20A8FC"/>
                </a:solidFill>
              </a:rPr>
              <a:t>Source: iStock.com</a:t>
            </a:r>
          </a:p>
        </p:txBody>
      </p:sp>
      <p:sp>
        <p:nvSpPr>
          <p:cNvPr id="19" name="Text Placeholder 12">
            <a:extLst>
              <a:ext uri="{FF2B5EF4-FFF2-40B4-BE49-F238E27FC236}">
                <a16:creationId xmlns:a16="http://schemas.microsoft.com/office/drawing/2014/main" id="{EC258199-68EF-4ADA-964F-5050E1A58CEB}"/>
              </a:ext>
            </a:extLst>
          </p:cNvPr>
          <p:cNvSpPr txBox="1">
            <a:spLocks/>
          </p:cNvSpPr>
          <p:nvPr/>
        </p:nvSpPr>
        <p:spPr>
          <a:xfrm>
            <a:off x="5581912" y="5732651"/>
            <a:ext cx="3865562" cy="1793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900" dirty="0">
                <a:solidFill>
                  <a:srgbClr val="01A0DF"/>
                </a:solidFill>
              </a:rPr>
              <a:t>Source: Transport Accident Commission of Victoria</a:t>
            </a:r>
          </a:p>
        </p:txBody>
      </p:sp>
      <p:sp>
        <p:nvSpPr>
          <p:cNvPr id="16" name="Arrow: Chevron 15">
            <a:extLst>
              <a:ext uri="{FF2B5EF4-FFF2-40B4-BE49-F238E27FC236}">
                <a16:creationId xmlns:a16="http://schemas.microsoft.com/office/drawing/2014/main" id="{A500C783-EACB-44F4-9032-E61A9F7DE484}"/>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3_SLIDE_06_PARA_A">
            <a:hlinkClick r:id="" action="ppaction://media"/>
            <a:extLst>
              <a:ext uri="{FF2B5EF4-FFF2-40B4-BE49-F238E27FC236}">
                <a16:creationId xmlns:a16="http://schemas.microsoft.com/office/drawing/2014/main" id="{646E2F97-04FF-4892-A6CC-D2EA76BEF13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22502" y="0"/>
            <a:ext cx="609600" cy="609600"/>
          </a:xfrm>
          <a:prstGeom prst="rect">
            <a:avLst/>
          </a:prstGeom>
        </p:spPr>
      </p:pic>
      <p:pic>
        <p:nvPicPr>
          <p:cNvPr id="5" name="TAC_MOD2_SNIP3_SLIDE_06_PARA_B">
            <a:hlinkClick r:id="" action="ppaction://media"/>
            <a:extLst>
              <a:ext uri="{FF2B5EF4-FFF2-40B4-BE49-F238E27FC236}">
                <a16:creationId xmlns:a16="http://schemas.microsoft.com/office/drawing/2014/main" id="{8358D49B-D8B6-447C-846B-3F62AA5BB9E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22502" y="773472"/>
            <a:ext cx="609600" cy="609600"/>
          </a:xfrm>
          <a:prstGeom prst="rect">
            <a:avLst/>
          </a:prstGeom>
        </p:spPr>
      </p:pic>
    </p:spTree>
    <p:extLst>
      <p:ext uri="{BB962C8B-B14F-4D97-AF65-F5344CB8AC3E}">
        <p14:creationId xmlns:p14="http://schemas.microsoft.com/office/powerpoint/2010/main" val="304487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 presetClass="mediacall" presetSubtype="0" fill="hold" nodeType="withEffect">
                                  <p:stCondLst>
                                    <p:cond delay="1000"/>
                                  </p:stCondLst>
                                  <p:childTnLst>
                                    <p:cmd type="call" cmd="playFrom(0.0)">
                                      <p:cBhvr>
                                        <p:cTn id="21" dur="35447" fill="hold"/>
                                        <p:tgtEl>
                                          <p:spTgt spid="2"/>
                                        </p:tgtEl>
                                      </p:cBhvr>
                                    </p:cmd>
                                  </p:childTnLst>
                                </p:cTn>
                              </p:par>
                            </p:childTnLst>
                          </p:cTn>
                        </p:par>
                        <p:par>
                          <p:cTn id="22" fill="hold">
                            <p:stCondLst>
                              <p:cond delay="36447"/>
                            </p:stCondLst>
                            <p:childTnLst>
                              <p:par>
                                <p:cTn id="23" presetID="3" presetClass="mediacall" presetSubtype="0" fill="hold" nodeType="afterEffect">
                                  <p:stCondLst>
                                    <p:cond delay="0"/>
                                  </p:stCondLst>
                                  <p:childTnLst>
                                    <p:cmd type="call" cmd="stop">
                                      <p:cBhvr>
                                        <p:cTn id="24" dur="1" fill="hold"/>
                                        <p:tgtEl>
                                          <p:spTgt spid="2"/>
                                        </p:tgtEl>
                                      </p:cBhvr>
                                    </p:cmd>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par>
                                <p:cTn id="42" presetID="10" presetClass="exit" presetSubtype="0" fill="hold" grpId="1" nodeType="with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 presetClass="mediacall" presetSubtype="0" fill="hold" nodeType="withEffect">
                                  <p:stCondLst>
                                    <p:cond delay="1000"/>
                                  </p:stCondLst>
                                  <p:childTnLst>
                                    <p:cmd type="call" cmd="playFrom(0.0)">
                                      <p:cBhvr>
                                        <p:cTn id="46" dur="30021" fill="hold"/>
                                        <p:tgtEl>
                                          <p:spTgt spid="5"/>
                                        </p:tgtEl>
                                      </p:cBhvr>
                                    </p:cmd>
                                  </p:childTnLst>
                                </p:cTn>
                              </p:par>
                            </p:childTnLst>
                          </p:cTn>
                        </p:par>
                        <p:par>
                          <p:cTn id="47" fill="hold">
                            <p:stCondLst>
                              <p:cond delay="31021"/>
                            </p:stCondLst>
                            <p:childTnLst>
                              <p:par>
                                <p:cTn id="48" presetID="3" presetClass="mediacall" presetSubtype="0" fill="hold" nodeType="afterEffect">
                                  <p:stCondLst>
                                    <p:cond delay="0"/>
                                  </p:stCondLst>
                                  <p:childTnLst>
                                    <p:cmd type="call" cmd="stop">
                                      <p:cBhvr>
                                        <p:cTn id="49" dur="1" fill="hold"/>
                                        <p:tgtEl>
                                          <p:spTgt spid="5"/>
                                        </p:tgtEl>
                                      </p:cBhvr>
                                    </p:cmd>
                                  </p:childTnLst>
                                </p:cTn>
                              </p:par>
                              <p:par>
                                <p:cTn id="50" presetID="10" presetClass="entr" presetSubtype="0" fill="hold" grpId="2"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audio>
              <p:cMediaNode vol="80000">
                <p:cTn id="54" fill="hold" display="0">
                  <p:stCondLst>
                    <p:cond delay="indefinite"/>
                  </p:stCondLst>
                  <p:endCondLst>
                    <p:cond evt="onStopAudio" delay="0">
                      <p:tgtEl>
                        <p:sldTgt/>
                      </p:tgtEl>
                    </p:cond>
                  </p:endCondLst>
                </p:cTn>
                <p:tgtEl>
                  <p:spTgt spid="5"/>
                </p:tgtEl>
              </p:cMediaNode>
            </p:audio>
          </p:childTnLst>
        </p:cTn>
      </p:par>
    </p:tnLst>
    <p:bldLst>
      <p:bldP spid="6" grpId="0" animBg="1"/>
      <p:bldP spid="41" grpId="0" animBg="1"/>
      <p:bldP spid="8" grpId="0" build="p"/>
      <p:bldP spid="18" grpId="0"/>
      <p:bldP spid="19" grpId="0"/>
      <p:bldP spid="16" grpId="0" animBg="1"/>
      <p:bldP spid="16" grpId="1" animBg="1"/>
      <p:bldP spid="16"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74C906-621D-4099-935C-3D00F996151B}"/>
              </a:ext>
            </a:extLst>
          </p:cNvPr>
          <p:cNvSpPr>
            <a:spLocks noGrp="1"/>
          </p:cNvSpPr>
          <p:nvPr>
            <p:ph type="body" sz="quarter" idx="10"/>
          </p:nvPr>
        </p:nvSpPr>
        <p:spPr/>
        <p:txBody>
          <a:bodyPr/>
          <a:lstStyle/>
          <a:p>
            <a:r>
              <a:rPr lang="en-AU" dirty="0"/>
              <a:t>System perspective</a:t>
            </a:r>
          </a:p>
        </p:txBody>
      </p:sp>
      <p:sp>
        <p:nvSpPr>
          <p:cNvPr id="5" name="Slide Number Placeholder 4">
            <a:extLst>
              <a:ext uri="{FF2B5EF4-FFF2-40B4-BE49-F238E27FC236}">
                <a16:creationId xmlns:a16="http://schemas.microsoft.com/office/drawing/2014/main" id="{6B7FCEEB-71DA-4885-B30F-065CC2F7E7C8}"/>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7" name="Footer Placeholder 2">
            <a:extLst>
              <a:ext uri="{FF2B5EF4-FFF2-40B4-BE49-F238E27FC236}">
                <a16:creationId xmlns:a16="http://schemas.microsoft.com/office/drawing/2014/main" id="{D2336175-D4F8-462B-BC39-21F8F4680168}"/>
              </a:ext>
            </a:extLst>
          </p:cNvPr>
          <p:cNvSpPr>
            <a:spLocks noGrp="1"/>
          </p:cNvSpPr>
          <p:nvPr>
            <p:ph type="ftr" sz="quarter" idx="12"/>
          </p:nvPr>
        </p:nvSpPr>
        <p:spPr>
          <a:xfrm>
            <a:off x="628650" y="6218334"/>
            <a:ext cx="3086100" cy="365125"/>
          </a:xfrm>
        </p:spPr>
        <p:txBody>
          <a:bodyPr/>
          <a:lstStyle/>
          <a:p>
            <a:r>
              <a:rPr lang="en-US" dirty="0"/>
              <a:t>Module 2, Snippet 3</a:t>
            </a:r>
          </a:p>
        </p:txBody>
      </p:sp>
      <p:pic>
        <p:nvPicPr>
          <p:cNvPr id="2" name="TAC_MOD2_SNIP3_SLIDE_07_PARA_A">
            <a:hlinkClick r:id="" action="ppaction://media"/>
            <a:extLst>
              <a:ext uri="{FF2B5EF4-FFF2-40B4-BE49-F238E27FC236}">
                <a16:creationId xmlns:a16="http://schemas.microsoft.com/office/drawing/2014/main" id="{3C617EF8-E8BD-4675-9FD3-13E30ADA16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3600" y="0"/>
            <a:ext cx="609600" cy="609600"/>
          </a:xfrm>
          <a:prstGeom prst="rect">
            <a:avLst/>
          </a:prstGeom>
        </p:spPr>
      </p:pic>
    </p:spTree>
    <p:extLst>
      <p:ext uri="{BB962C8B-B14F-4D97-AF65-F5344CB8AC3E}">
        <p14:creationId xmlns:p14="http://schemas.microsoft.com/office/powerpoint/2010/main" val="231292406"/>
      </p:ext>
    </p:extLst>
  </p:cSld>
  <p:clrMapOvr>
    <a:masterClrMapping/>
  </p:clrMapOvr>
  <mc:AlternateContent xmlns:mc="http://schemas.openxmlformats.org/markup-compatibility/2006" xmlns:p14="http://schemas.microsoft.com/office/powerpoint/2010/main">
    <mc:Choice Requires="p14">
      <p:transition spd="med" p14:dur="700" advTm="13400">
        <p:fade/>
      </p:transition>
    </mc:Choice>
    <mc:Fallback xmlns="">
      <p:transition spd="med" advTm="13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1436" fill="hold"/>
                                        <p:tgtEl>
                                          <p:spTgt spid="2"/>
                                        </p:tgtEl>
                                      </p:cBhvr>
                                    </p:cmd>
                                  </p:childTnLst>
                                </p:cTn>
                              </p:par>
                            </p:childTnLst>
                          </p:cTn>
                        </p:par>
                        <p:par>
                          <p:cTn id="7" fill="hold">
                            <p:stCondLst>
                              <p:cond delay="12436"/>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95536" y="2564904"/>
            <a:ext cx="6048672" cy="57606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a:t>Each pillar </a:t>
            </a:r>
            <a:r>
              <a:rPr lang="en-AU" dirty="0"/>
              <a:t>strengthened to </a:t>
            </a:r>
            <a:r>
              <a:rPr lang="en-AU" b="1" dirty="0"/>
              <a:t>multiply effects</a:t>
            </a:r>
          </a:p>
        </p:txBody>
      </p:sp>
      <p:sp>
        <p:nvSpPr>
          <p:cNvPr id="23" name="Rectangle 22"/>
          <p:cNvSpPr/>
          <p:nvPr/>
        </p:nvSpPr>
        <p:spPr>
          <a:xfrm>
            <a:off x="395536" y="3284984"/>
            <a:ext cx="6480720" cy="57606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t>All pillars contribute to </a:t>
            </a:r>
            <a:r>
              <a:rPr lang="en-AU" b="1" dirty="0"/>
              <a:t>harm elimination</a:t>
            </a:r>
            <a:r>
              <a:rPr lang="en-AU" dirty="0"/>
              <a:t>  </a:t>
            </a:r>
            <a:endParaRPr lang="en-AU" b="1" dirty="0"/>
          </a:p>
        </p:txBody>
      </p:sp>
      <p:sp>
        <p:nvSpPr>
          <p:cNvPr id="22" name="Rectangle 21"/>
          <p:cNvSpPr/>
          <p:nvPr/>
        </p:nvSpPr>
        <p:spPr>
          <a:xfrm>
            <a:off x="395536" y="1844824"/>
            <a:ext cx="6696744" cy="57606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t>The system is represented by </a:t>
            </a:r>
            <a:r>
              <a:rPr lang="en-AU" b="1" dirty="0"/>
              <a:t>pillars</a:t>
            </a:r>
          </a:p>
        </p:txBody>
      </p:sp>
      <p:sp>
        <p:nvSpPr>
          <p:cNvPr id="4" name="Donut 3"/>
          <p:cNvSpPr/>
          <p:nvPr/>
        </p:nvSpPr>
        <p:spPr>
          <a:xfrm>
            <a:off x="5004048" y="1557256"/>
            <a:ext cx="4176000" cy="4176000"/>
          </a:xfrm>
          <a:prstGeom prst="donut">
            <a:avLst>
              <a:gd name="adj" fmla="val 40297"/>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2054" name="Picture 6" descr="B:\2018_Safe System for Universities (SS4U)\Course material\Material resources\VicRoads Pillars clear background.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82780" y="1663200"/>
            <a:ext cx="4004692" cy="396044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4">
            <a:extLst>
              <a:ext uri="{FF2B5EF4-FFF2-40B4-BE49-F238E27FC236}">
                <a16:creationId xmlns:a16="http://schemas.microsoft.com/office/drawing/2014/main" id="{75913ABE-CC76-C443-B506-42D022CBDCCE}"/>
              </a:ext>
            </a:extLst>
          </p:cNvPr>
          <p:cNvSpPr>
            <a:spLocks noGrp="1"/>
          </p:cNvSpPr>
          <p:nvPr>
            <p:ph type="title"/>
          </p:nvPr>
        </p:nvSpPr>
        <p:spPr/>
        <p:txBody>
          <a:bodyPr/>
          <a:lstStyle/>
          <a:p>
            <a:r>
              <a:rPr lang="en-US" dirty="0"/>
              <a:t>System perspective</a:t>
            </a:r>
          </a:p>
        </p:txBody>
      </p:sp>
      <p:sp>
        <p:nvSpPr>
          <p:cNvPr id="10" name="Footer Placeholder 4">
            <a:extLst>
              <a:ext uri="{FF2B5EF4-FFF2-40B4-BE49-F238E27FC236}">
                <a16:creationId xmlns:a16="http://schemas.microsoft.com/office/drawing/2014/main" id="{3275EAE9-B3FD-4047-BB39-ADCAE0E9AA3B}"/>
              </a:ext>
            </a:extLst>
          </p:cNvPr>
          <p:cNvSpPr txBox="1">
            <a:spLocks/>
          </p:cNvSpPr>
          <p:nvPr/>
        </p:nvSpPr>
        <p:spPr>
          <a:xfrm>
            <a:off x="628651" y="6218334"/>
            <a:ext cx="15358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3"/>
                </a:solidFill>
              </a:rPr>
              <a:t>Module 2, Snippet 3</a:t>
            </a:r>
          </a:p>
        </p:txBody>
      </p:sp>
      <p:sp>
        <p:nvSpPr>
          <p:cNvPr id="11" name="Slide Number Placeholder 3">
            <a:extLst>
              <a:ext uri="{FF2B5EF4-FFF2-40B4-BE49-F238E27FC236}">
                <a16:creationId xmlns:a16="http://schemas.microsoft.com/office/drawing/2014/main" id="{461BAEE0-91A8-B141-8318-DE3D7DD62B73}"/>
              </a:ext>
            </a:extLst>
          </p:cNvPr>
          <p:cNvSpPr txBox="1">
            <a:spLocks/>
          </p:cNvSpPr>
          <p:nvPr/>
        </p:nvSpPr>
        <p:spPr>
          <a:xfrm>
            <a:off x="5457293" y="6218334"/>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9D36E53-D99A-0F41-B3E8-EF235B9A2E23}" type="slidenum">
              <a:rPr lang="en-US" sz="1200" smtClean="0">
                <a:solidFill>
                  <a:schemeClr val="accent3"/>
                </a:solidFill>
              </a:rPr>
              <a:pPr algn="r"/>
              <a:t>8</a:t>
            </a:fld>
            <a:endParaRPr lang="en-US" sz="1200" dirty="0">
              <a:solidFill>
                <a:schemeClr val="accent3"/>
              </a:solidFill>
            </a:endParaRPr>
          </a:p>
        </p:txBody>
      </p:sp>
      <p:sp>
        <p:nvSpPr>
          <p:cNvPr id="14" name="TextBox 13">
            <a:extLst>
              <a:ext uri="{FF2B5EF4-FFF2-40B4-BE49-F238E27FC236}">
                <a16:creationId xmlns:a16="http://schemas.microsoft.com/office/drawing/2014/main" id="{DD225E5F-C391-4789-B7DD-0513631EF674}"/>
              </a:ext>
            </a:extLst>
          </p:cNvPr>
          <p:cNvSpPr txBox="1"/>
          <p:nvPr/>
        </p:nvSpPr>
        <p:spPr>
          <a:xfrm>
            <a:off x="5004048" y="5640060"/>
            <a:ext cx="3619553" cy="215444"/>
          </a:xfrm>
          <a:prstGeom prst="rect">
            <a:avLst/>
          </a:prstGeom>
          <a:noFill/>
        </p:spPr>
        <p:txBody>
          <a:bodyPr wrap="square" rtlCol="0">
            <a:spAutoFit/>
          </a:bodyPr>
          <a:lstStyle/>
          <a:p>
            <a:r>
              <a:rPr lang="en-AU" sz="800" dirty="0">
                <a:solidFill>
                  <a:srgbClr val="00ADEF"/>
                </a:solidFill>
              </a:rPr>
              <a:t>Source: Victoria State Government (2016)</a:t>
            </a:r>
          </a:p>
        </p:txBody>
      </p:sp>
      <p:sp>
        <p:nvSpPr>
          <p:cNvPr id="12" name="Arrow: Chevron 11">
            <a:extLst>
              <a:ext uri="{FF2B5EF4-FFF2-40B4-BE49-F238E27FC236}">
                <a16:creationId xmlns:a16="http://schemas.microsoft.com/office/drawing/2014/main" id="{C4EE7470-75C9-456D-9CD4-341DE9FE6F42}"/>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3_SLIDE_08_PARA_A">
            <a:hlinkClick r:id="" action="ppaction://media"/>
            <a:extLst>
              <a:ext uri="{FF2B5EF4-FFF2-40B4-BE49-F238E27FC236}">
                <a16:creationId xmlns:a16="http://schemas.microsoft.com/office/drawing/2014/main" id="{B103DCF8-A02C-453B-8190-E4872D84B6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13144" y="0"/>
            <a:ext cx="609600" cy="609600"/>
          </a:xfrm>
          <a:prstGeom prst="rect">
            <a:avLst/>
          </a:prstGeom>
        </p:spPr>
      </p:pic>
      <p:pic>
        <p:nvPicPr>
          <p:cNvPr id="3" name="TAC_MOD2_SNIP3_SLIDE_08_PARA_B">
            <a:hlinkClick r:id="" action="ppaction://media"/>
            <a:extLst>
              <a:ext uri="{FF2B5EF4-FFF2-40B4-BE49-F238E27FC236}">
                <a16:creationId xmlns:a16="http://schemas.microsoft.com/office/drawing/2014/main" id="{880008C6-49BA-4288-9F02-C57BA78CAFF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13144" y="773472"/>
            <a:ext cx="609600" cy="609600"/>
          </a:xfrm>
          <a:prstGeom prst="rect">
            <a:avLst/>
          </a:prstGeom>
        </p:spPr>
      </p:pic>
      <p:pic>
        <p:nvPicPr>
          <p:cNvPr id="5" name="TAC_MOD2_SNIP3_SLIDE_08_PARA_C">
            <a:hlinkClick r:id="" action="ppaction://media"/>
            <a:extLst>
              <a:ext uri="{FF2B5EF4-FFF2-40B4-BE49-F238E27FC236}">
                <a16:creationId xmlns:a16="http://schemas.microsoft.com/office/drawing/2014/main" id="{E9486743-EACE-49D4-88B6-234A18763E55}"/>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13144" y="1546944"/>
            <a:ext cx="609600" cy="609600"/>
          </a:xfrm>
          <a:prstGeom prst="rect">
            <a:avLst/>
          </a:prstGeom>
        </p:spPr>
      </p:pic>
    </p:spTree>
    <p:extLst>
      <p:ext uri="{BB962C8B-B14F-4D97-AF65-F5344CB8AC3E}">
        <p14:creationId xmlns:p14="http://schemas.microsoft.com/office/powerpoint/2010/main" val="383750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 presetClass="mediacall" presetSubtype="0" fill="hold" nodeType="withEffect">
                                  <p:stCondLst>
                                    <p:cond delay="1000"/>
                                  </p:stCondLst>
                                  <p:childTnLst>
                                    <p:cmd type="call" cmd="playFrom(0.0)">
                                      <p:cBhvr>
                                        <p:cTn id="9" dur="38394" fill="hold"/>
                                        <p:tgtEl>
                                          <p:spTgt spid="2"/>
                                        </p:tgtEl>
                                      </p:cBhvr>
                                    </p:cmd>
                                  </p:childTnLst>
                                </p:cTn>
                              </p:par>
                            </p:childTnLst>
                          </p:cTn>
                        </p:par>
                        <p:par>
                          <p:cTn id="10" fill="hold">
                            <p:stCondLst>
                              <p:cond delay="39394"/>
                            </p:stCondLst>
                            <p:childTnLst>
                              <p:par>
                                <p:cTn id="11" presetID="3" presetClass="mediacall" presetSubtype="0" fill="hold" nodeType="afterEffect">
                                  <p:stCondLst>
                                    <p:cond delay="0"/>
                                  </p:stCondLst>
                                  <p:childTnLst>
                                    <p:cmd type="call" cmd="stop">
                                      <p:cBhvr>
                                        <p:cTn id="12" dur="1" fill="hold"/>
                                        <p:tgtEl>
                                          <p:spTgt spid="2"/>
                                        </p:tgtEl>
                                      </p:cBhvr>
                                    </p:cmd>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xit" presetSubtype="0" fill="hold" grpId="1"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 presetClass="mediacall" presetSubtype="0" fill="hold" nodeType="withEffect">
                                  <p:stCondLst>
                                    <p:cond delay="1000"/>
                                  </p:stCondLst>
                                  <p:childTnLst>
                                    <p:cmd type="call" cmd="playFrom(0.0)">
                                      <p:cBhvr>
                                        <p:cTn id="25" dur="30987" fill="hold"/>
                                        <p:tgtEl>
                                          <p:spTgt spid="3"/>
                                        </p:tgtEl>
                                      </p:cBhvr>
                                    </p:cmd>
                                  </p:childTnLst>
                                </p:cTn>
                              </p:par>
                            </p:childTnLst>
                          </p:cTn>
                        </p:par>
                        <p:par>
                          <p:cTn id="26" fill="hold">
                            <p:stCondLst>
                              <p:cond delay="31987"/>
                            </p:stCondLst>
                            <p:childTnLst>
                              <p:par>
                                <p:cTn id="27" presetID="3" presetClass="mediacall" presetSubtype="0" fill="hold" nodeType="afterEffect">
                                  <p:stCondLst>
                                    <p:cond delay="0"/>
                                  </p:stCondLst>
                                  <p:childTnLst>
                                    <p:cmd type="call" cmd="stop">
                                      <p:cBhvr>
                                        <p:cTn id="28" dur="1" fill="hold"/>
                                        <p:tgtEl>
                                          <p:spTgt spid="3"/>
                                        </p:tgtEl>
                                      </p:cBhvr>
                                    </p:cmd>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xit" presetSubtype="0" fill="hold" grpId="3"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1" presetClass="mediacall" presetSubtype="0" fill="hold" nodeType="withEffect">
                                  <p:stCondLst>
                                    <p:cond delay="1000"/>
                                  </p:stCondLst>
                                  <p:childTnLst>
                                    <p:cmd type="call" cmd="playFrom(0.0)">
                                      <p:cBhvr>
                                        <p:cTn id="41" dur="47471" fill="hold"/>
                                        <p:tgtEl>
                                          <p:spTgt spid="5"/>
                                        </p:tgtEl>
                                      </p:cBhvr>
                                    </p:cmd>
                                  </p:childTnLst>
                                </p:cTn>
                              </p:par>
                            </p:childTnLst>
                          </p:cTn>
                        </p:par>
                        <p:par>
                          <p:cTn id="42" fill="hold">
                            <p:stCondLst>
                              <p:cond delay="48471"/>
                            </p:stCondLst>
                            <p:childTnLst>
                              <p:par>
                                <p:cTn id="43" presetID="3" presetClass="mediacall" presetSubtype="0" fill="hold" nodeType="afterEffect">
                                  <p:stCondLst>
                                    <p:cond delay="0"/>
                                  </p:stCondLst>
                                  <p:childTnLst>
                                    <p:cmd type="call" cmd="stop">
                                      <p:cBhvr>
                                        <p:cTn id="44" dur="1" fill="hold"/>
                                        <p:tgtEl>
                                          <p:spTgt spid="5"/>
                                        </p:tgtEl>
                                      </p:cBhvr>
                                    </p:cmd>
                                  </p:childTnLst>
                                </p:cTn>
                              </p:par>
                              <p:par>
                                <p:cTn id="45" presetID="10" presetClass="entr" presetSubtype="0" fill="hold" grpId="4"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
                </p:tgtEl>
              </p:cMediaNode>
            </p:audio>
            <p:audio>
              <p:cMediaNode vol="80000">
                <p:cTn id="49" fill="hold" display="0">
                  <p:stCondLst>
                    <p:cond delay="indefinite"/>
                  </p:stCondLst>
                  <p:endCondLst>
                    <p:cond evt="onStopAudio" delay="0">
                      <p:tgtEl>
                        <p:sldTgt/>
                      </p:tgtEl>
                    </p:cond>
                  </p:endCondLst>
                </p:cTn>
                <p:tgtEl>
                  <p:spTgt spid="3"/>
                </p:tgtEl>
              </p:cMediaNode>
            </p:audio>
            <p:audio>
              <p:cMediaNode vol="80000">
                <p:cTn id="50" fill="hold" display="0">
                  <p:stCondLst>
                    <p:cond delay="indefinite"/>
                  </p:stCondLst>
                  <p:endCondLst>
                    <p:cond evt="onStopAudio" delay="0">
                      <p:tgtEl>
                        <p:sldTgt/>
                      </p:tgtEl>
                    </p:cond>
                  </p:endCondLst>
                </p:cTn>
                <p:tgtEl>
                  <p:spTgt spid="5"/>
                </p:tgtEl>
              </p:cMediaNode>
            </p:audio>
          </p:childTnLst>
        </p:cTn>
      </p:par>
    </p:tnLst>
    <p:bldLst>
      <p:bldP spid="24" grpId="0" animBg="1"/>
      <p:bldP spid="23" grpId="0" animBg="1"/>
      <p:bldP spid="22" grpId="0" animBg="1"/>
      <p:bldP spid="12" grpId="0" animBg="1"/>
      <p:bldP spid="12" grpId="1" animBg="1"/>
      <p:bldP spid="12" grpId="2" animBg="1"/>
      <p:bldP spid="12" grpId="3" animBg="1"/>
      <p:bldP spid="12"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95536" y="4005064"/>
            <a:ext cx="6480720" cy="576064"/>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t>Safe vehicles </a:t>
            </a:r>
            <a:r>
              <a:rPr lang="en-AU" dirty="0"/>
              <a:t>protect occupants in a crash</a:t>
            </a:r>
            <a:endParaRPr lang="en-AU" b="1" dirty="0"/>
          </a:p>
        </p:txBody>
      </p:sp>
      <p:sp>
        <p:nvSpPr>
          <p:cNvPr id="24" name="Rectangle 23"/>
          <p:cNvSpPr/>
          <p:nvPr/>
        </p:nvSpPr>
        <p:spPr>
          <a:xfrm>
            <a:off x="395536" y="3284984"/>
            <a:ext cx="6048672" cy="576064"/>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t>Safe speeds </a:t>
            </a:r>
            <a:r>
              <a:rPr lang="en-AU" dirty="0"/>
              <a:t>reduce energy in a crash</a:t>
            </a:r>
            <a:endParaRPr lang="en-AU" b="1" dirty="0"/>
          </a:p>
        </p:txBody>
      </p:sp>
      <p:sp>
        <p:nvSpPr>
          <p:cNvPr id="23" name="Rectangle 22"/>
          <p:cNvSpPr/>
          <p:nvPr/>
        </p:nvSpPr>
        <p:spPr>
          <a:xfrm>
            <a:off x="395536" y="2564904"/>
            <a:ext cx="6480720" cy="5760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t>Safe roads </a:t>
            </a:r>
            <a:r>
              <a:rPr lang="en-AU" dirty="0"/>
              <a:t>guide and protect users</a:t>
            </a:r>
            <a:endParaRPr lang="en-AU" b="1" dirty="0"/>
          </a:p>
        </p:txBody>
      </p:sp>
      <p:sp>
        <p:nvSpPr>
          <p:cNvPr id="22" name="Rectangle 21"/>
          <p:cNvSpPr/>
          <p:nvPr/>
        </p:nvSpPr>
        <p:spPr>
          <a:xfrm>
            <a:off x="395536" y="1844824"/>
            <a:ext cx="6696744" cy="576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t>Safe road users </a:t>
            </a:r>
            <a:r>
              <a:rPr lang="en-AU" dirty="0"/>
              <a:t>act within prescribed limits</a:t>
            </a:r>
            <a:endParaRPr lang="en-AU" b="1" dirty="0"/>
          </a:p>
        </p:txBody>
      </p:sp>
      <p:sp>
        <p:nvSpPr>
          <p:cNvPr id="4" name="Donut 3"/>
          <p:cNvSpPr/>
          <p:nvPr/>
        </p:nvSpPr>
        <p:spPr>
          <a:xfrm>
            <a:off x="5004048" y="1557256"/>
            <a:ext cx="4176000" cy="4176000"/>
          </a:xfrm>
          <a:prstGeom prst="donut">
            <a:avLst>
              <a:gd name="adj" fmla="val 40297"/>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0" name="Pie 29"/>
          <p:cNvSpPr/>
          <p:nvPr/>
        </p:nvSpPr>
        <p:spPr>
          <a:xfrm>
            <a:off x="5120115" y="1664816"/>
            <a:ext cx="3960000" cy="3960000"/>
          </a:xfrm>
          <a:prstGeom prst="pie">
            <a:avLst>
              <a:gd name="adj1" fmla="val 25087"/>
              <a:gd name="adj2" fmla="val 543715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31" name="Pie 30"/>
          <p:cNvSpPr/>
          <p:nvPr/>
        </p:nvSpPr>
        <p:spPr>
          <a:xfrm>
            <a:off x="5120115" y="1664816"/>
            <a:ext cx="3960000" cy="3960000"/>
          </a:xfrm>
          <a:prstGeom prst="pie">
            <a:avLst>
              <a:gd name="adj1" fmla="val 16197915"/>
              <a:gd name="adj2" fmla="val 24143"/>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8" name="Pie 7"/>
          <p:cNvSpPr/>
          <p:nvPr/>
        </p:nvSpPr>
        <p:spPr>
          <a:xfrm>
            <a:off x="5120115" y="1657636"/>
            <a:ext cx="3960000" cy="3960000"/>
          </a:xfrm>
          <a:prstGeom prst="pie">
            <a:avLst>
              <a:gd name="adj1" fmla="val 10748131"/>
              <a:gd name="adj2" fmla="val 1620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00"/>
              </a:solidFill>
            </a:endParaRPr>
          </a:p>
        </p:txBody>
      </p:sp>
      <p:sp>
        <p:nvSpPr>
          <p:cNvPr id="29" name="Pie 28"/>
          <p:cNvSpPr/>
          <p:nvPr/>
        </p:nvSpPr>
        <p:spPr>
          <a:xfrm>
            <a:off x="5120115" y="1665256"/>
            <a:ext cx="3960000" cy="3960000"/>
          </a:xfrm>
          <a:prstGeom prst="pie">
            <a:avLst>
              <a:gd name="adj1" fmla="val 5384882"/>
              <a:gd name="adj2" fmla="val 1081783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pic>
        <p:nvPicPr>
          <p:cNvPr id="2054" name="Picture 6" descr="B:\2018_Safe System for Universities (SS4U)\Course material\Material resources\VicRoads Pillars clear background.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083200" y="1663200"/>
            <a:ext cx="4004692" cy="396044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4">
            <a:extLst>
              <a:ext uri="{FF2B5EF4-FFF2-40B4-BE49-F238E27FC236}">
                <a16:creationId xmlns:a16="http://schemas.microsoft.com/office/drawing/2014/main" id="{19FAC963-472F-A44C-AAA0-1482F737EBD8}"/>
              </a:ext>
            </a:extLst>
          </p:cNvPr>
          <p:cNvSpPr>
            <a:spLocks noGrp="1"/>
          </p:cNvSpPr>
          <p:nvPr>
            <p:ph type="title"/>
          </p:nvPr>
        </p:nvSpPr>
        <p:spPr/>
        <p:txBody>
          <a:bodyPr/>
          <a:lstStyle/>
          <a:p>
            <a:r>
              <a:rPr lang="en-US" dirty="0"/>
              <a:t>System response</a:t>
            </a:r>
          </a:p>
        </p:txBody>
      </p:sp>
      <p:sp>
        <p:nvSpPr>
          <p:cNvPr id="15" name="Footer Placeholder 4">
            <a:extLst>
              <a:ext uri="{FF2B5EF4-FFF2-40B4-BE49-F238E27FC236}">
                <a16:creationId xmlns:a16="http://schemas.microsoft.com/office/drawing/2014/main" id="{4C49CDDF-6AA4-0444-9661-ADA48BD0F049}"/>
              </a:ext>
            </a:extLst>
          </p:cNvPr>
          <p:cNvSpPr txBox="1">
            <a:spLocks/>
          </p:cNvSpPr>
          <p:nvPr/>
        </p:nvSpPr>
        <p:spPr>
          <a:xfrm>
            <a:off x="628651" y="6218334"/>
            <a:ext cx="15358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3"/>
                </a:solidFill>
              </a:rPr>
              <a:t>Module 2, Snippet 3</a:t>
            </a:r>
          </a:p>
        </p:txBody>
      </p:sp>
      <p:sp>
        <p:nvSpPr>
          <p:cNvPr id="16" name="Slide Number Placeholder 3">
            <a:extLst>
              <a:ext uri="{FF2B5EF4-FFF2-40B4-BE49-F238E27FC236}">
                <a16:creationId xmlns:a16="http://schemas.microsoft.com/office/drawing/2014/main" id="{2276C680-3275-0641-AEDF-5E0677EEFFA9}"/>
              </a:ext>
            </a:extLst>
          </p:cNvPr>
          <p:cNvSpPr txBox="1">
            <a:spLocks/>
          </p:cNvSpPr>
          <p:nvPr/>
        </p:nvSpPr>
        <p:spPr>
          <a:xfrm>
            <a:off x="5457293" y="6218334"/>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9D36E53-D99A-0F41-B3E8-EF235B9A2E23}" type="slidenum">
              <a:rPr lang="en-US" sz="1200" smtClean="0">
                <a:solidFill>
                  <a:schemeClr val="accent3"/>
                </a:solidFill>
              </a:rPr>
              <a:pPr algn="r"/>
              <a:t>9</a:t>
            </a:fld>
            <a:endParaRPr lang="en-US" sz="1200" dirty="0">
              <a:solidFill>
                <a:schemeClr val="accent3"/>
              </a:solidFill>
            </a:endParaRPr>
          </a:p>
        </p:txBody>
      </p:sp>
      <p:sp>
        <p:nvSpPr>
          <p:cNvPr id="19" name="TextBox 18">
            <a:extLst>
              <a:ext uri="{FF2B5EF4-FFF2-40B4-BE49-F238E27FC236}">
                <a16:creationId xmlns:a16="http://schemas.microsoft.com/office/drawing/2014/main" id="{40BC09BE-A575-47DD-9634-C9B9D797CD26}"/>
              </a:ext>
            </a:extLst>
          </p:cNvPr>
          <p:cNvSpPr txBox="1"/>
          <p:nvPr/>
        </p:nvSpPr>
        <p:spPr>
          <a:xfrm>
            <a:off x="5004048" y="5640060"/>
            <a:ext cx="3619553" cy="215444"/>
          </a:xfrm>
          <a:prstGeom prst="rect">
            <a:avLst/>
          </a:prstGeom>
          <a:noFill/>
        </p:spPr>
        <p:txBody>
          <a:bodyPr wrap="square" rtlCol="0">
            <a:spAutoFit/>
          </a:bodyPr>
          <a:lstStyle/>
          <a:p>
            <a:r>
              <a:rPr lang="en-AU" sz="800" dirty="0">
                <a:solidFill>
                  <a:srgbClr val="00ADEF"/>
                </a:solidFill>
              </a:rPr>
              <a:t>Source: Victoria State Government (2016)</a:t>
            </a:r>
          </a:p>
        </p:txBody>
      </p:sp>
      <p:sp>
        <p:nvSpPr>
          <p:cNvPr id="17" name="Arrow: Chevron 16">
            <a:extLst>
              <a:ext uri="{FF2B5EF4-FFF2-40B4-BE49-F238E27FC236}">
                <a16:creationId xmlns:a16="http://schemas.microsoft.com/office/drawing/2014/main" id="{6CA5C06C-6BD9-4941-89E9-9FDA2BBC5A4D}"/>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3" name="TAC_MOD2_SNIP3_SLIDE_09_PARA_B">
            <a:hlinkClick r:id="" action="ppaction://media"/>
            <a:extLst>
              <a:ext uri="{FF2B5EF4-FFF2-40B4-BE49-F238E27FC236}">
                <a16:creationId xmlns:a16="http://schemas.microsoft.com/office/drawing/2014/main" id="{D3B0253F-4CE0-4968-8727-F7C85374E44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12375" y="656412"/>
            <a:ext cx="609600" cy="609600"/>
          </a:xfrm>
          <a:prstGeom prst="rect">
            <a:avLst/>
          </a:prstGeom>
        </p:spPr>
      </p:pic>
      <p:pic>
        <p:nvPicPr>
          <p:cNvPr id="5" name="TAC_MOD2_SNIP3_SLIDE_09_PARA_C">
            <a:hlinkClick r:id="" action="ppaction://media"/>
            <a:extLst>
              <a:ext uri="{FF2B5EF4-FFF2-40B4-BE49-F238E27FC236}">
                <a16:creationId xmlns:a16="http://schemas.microsoft.com/office/drawing/2014/main" id="{0471F736-0341-4972-8DF6-608FE0CD655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12375" y="1319085"/>
            <a:ext cx="609600" cy="609600"/>
          </a:xfrm>
          <a:prstGeom prst="rect">
            <a:avLst/>
          </a:prstGeom>
        </p:spPr>
      </p:pic>
      <p:pic>
        <p:nvPicPr>
          <p:cNvPr id="6" name="TAC_MOD2_SNIP3_SLIDE_09_PARA_D">
            <a:hlinkClick r:id="" action="ppaction://media"/>
            <a:extLst>
              <a:ext uri="{FF2B5EF4-FFF2-40B4-BE49-F238E27FC236}">
                <a16:creationId xmlns:a16="http://schemas.microsoft.com/office/drawing/2014/main" id="{061E7994-7885-45D4-B8F0-0E3FBACF1032}"/>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12375" y="1981758"/>
            <a:ext cx="609600" cy="609600"/>
          </a:xfrm>
          <a:prstGeom prst="rect">
            <a:avLst/>
          </a:prstGeom>
        </p:spPr>
      </p:pic>
      <p:pic>
        <p:nvPicPr>
          <p:cNvPr id="9" name="TAC_MOD2_SNIP3_SLIDE_09_PARA_A">
            <a:hlinkClick r:id="" action="ppaction://media"/>
            <a:extLst>
              <a:ext uri="{FF2B5EF4-FFF2-40B4-BE49-F238E27FC236}">
                <a16:creationId xmlns:a16="http://schemas.microsoft.com/office/drawing/2014/main" id="{A7416D1E-8C93-4A0E-A23E-6C81FF8B5A92}"/>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312375" y="-6261"/>
            <a:ext cx="609600" cy="609600"/>
          </a:xfrm>
          <a:prstGeom prst="rect">
            <a:avLst/>
          </a:prstGeom>
        </p:spPr>
      </p:pic>
    </p:spTree>
    <p:extLst>
      <p:ext uri="{BB962C8B-B14F-4D97-AF65-F5344CB8AC3E}">
        <p14:creationId xmlns:p14="http://schemas.microsoft.com/office/powerpoint/2010/main" val="35806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26" presetClass="emph" presetSubtype="0" repeatCount="2000" fill="hold" grpId="2" nodeType="withEffect">
                                  <p:stCondLst>
                                    <p:cond delay="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cTn>
                              </p:par>
                              <p:par>
                                <p:cTn id="14" presetID="1" presetClass="mediacall" presetSubtype="0" fill="hold" nodeType="withEffect">
                                  <p:stCondLst>
                                    <p:cond delay="1000"/>
                                  </p:stCondLst>
                                  <p:childTnLst>
                                    <p:cmd type="call" cmd="playFrom(0.0)">
                                      <p:cBhvr>
                                        <p:cTn id="15" dur="26422" fill="hold"/>
                                        <p:tgtEl>
                                          <p:spTgt spid="9"/>
                                        </p:tgtEl>
                                      </p:cBhvr>
                                    </p:cmd>
                                  </p:childTnLst>
                                </p:cTn>
                              </p:par>
                            </p:childTnLst>
                          </p:cTn>
                        </p:par>
                        <p:par>
                          <p:cTn id="16" fill="hold">
                            <p:stCondLst>
                              <p:cond delay="27422"/>
                            </p:stCondLst>
                            <p:childTnLst>
                              <p:par>
                                <p:cTn id="17" presetID="3" presetClass="mediacall" presetSubtype="0" fill="hold" nodeType="afterEffect">
                                  <p:stCondLst>
                                    <p:cond delay="0"/>
                                  </p:stCondLst>
                                  <p:childTnLst>
                                    <p:cmd type="call" cmd="stop">
                                      <p:cBhvr>
                                        <p:cTn id="18" dur="1"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30"/>
                                        </p:tgtEl>
                                      </p:cBhvr>
                                    </p:animEffect>
                                    <p:set>
                                      <p:cBhvr>
                                        <p:cTn id="26" dur="1" fill="hold">
                                          <p:stCondLst>
                                            <p:cond delay="499"/>
                                          </p:stCondLst>
                                        </p:cTn>
                                        <p:tgtEl>
                                          <p:spTgt spid="30"/>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xit" presetSubtype="0" fill="hold" grpId="1" nodeType="with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10" presetClass="entr" presetSubtype="0" fill="hold" grpId="2" nodeType="withEffect">
                                  <p:stCondLst>
                                    <p:cond delay="5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26" presetClass="emph" presetSubtype="0" repeatCount="2000" fill="hold" grpId="1" nodeType="withEffect">
                                  <p:stCondLst>
                                    <p:cond delay="500"/>
                                  </p:stCondLst>
                                  <p:childTnLst>
                                    <p:animEffect transition="out" filter="fade">
                                      <p:cBhvr>
                                        <p:cTn id="37" dur="500" tmFilter="0, 0; .2, .5; .8, .5; 1, 0"/>
                                        <p:tgtEl>
                                          <p:spTgt spid="8"/>
                                        </p:tgtEl>
                                      </p:cBhvr>
                                    </p:animEffect>
                                    <p:animScale>
                                      <p:cBhvr>
                                        <p:cTn id="38" dur="250" autoRev="1" fill="hold"/>
                                        <p:tgtEl>
                                          <p:spTgt spid="8"/>
                                        </p:tgtEl>
                                      </p:cBhvr>
                                      <p:by x="105000" y="105000"/>
                                    </p:animScale>
                                  </p:childTnLst>
                                </p:cTn>
                              </p:par>
                              <p:par>
                                <p:cTn id="39" presetID="1" presetClass="mediacall" presetSubtype="0" fill="hold" nodeType="withEffect">
                                  <p:stCondLst>
                                    <p:cond delay="1000"/>
                                  </p:stCondLst>
                                  <p:childTnLst>
                                    <p:cmd type="call" cmd="playFrom(0.0)">
                                      <p:cBhvr>
                                        <p:cTn id="40" dur="53705" fill="hold"/>
                                        <p:tgtEl>
                                          <p:spTgt spid="3"/>
                                        </p:tgtEl>
                                      </p:cBhvr>
                                    </p:cmd>
                                  </p:childTnLst>
                                </p:cTn>
                              </p:par>
                            </p:childTnLst>
                          </p:cTn>
                        </p:par>
                        <p:par>
                          <p:cTn id="41" fill="hold">
                            <p:stCondLst>
                              <p:cond delay="54705"/>
                            </p:stCondLst>
                            <p:childTnLst>
                              <p:par>
                                <p:cTn id="42" presetID="3" presetClass="mediacall" presetSubtype="0" fill="hold" nodeType="afterEffect">
                                  <p:stCondLst>
                                    <p:cond delay="0"/>
                                  </p:stCondLst>
                                  <p:childTnLst>
                                    <p:cmd type="call" cmd="stop">
                                      <p:cBhvr>
                                        <p:cTn id="43" dur="1" fill="hold"/>
                                        <p:tgtEl>
                                          <p:spTgt spid="3"/>
                                        </p:tgtEl>
                                      </p:cBhvr>
                                    </p:cmd>
                                  </p:childTnLst>
                                </p:cTn>
                              </p:par>
                              <p:par>
                                <p:cTn id="44" presetID="10" presetClass="entr" presetSubtype="0" fill="hold" grpId="2"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xit" presetSubtype="0" fill="hold" grpId="3"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ntr" presetSubtype="0" fill="hold" grpId="0" nodeType="withEffect">
                                  <p:stCondLst>
                                    <p:cond delay="50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26" presetClass="emph" presetSubtype="0" repeatCount="2000" fill="hold" grpId="2" nodeType="withEffect">
                                  <p:stCondLst>
                                    <p:cond delay="500"/>
                                  </p:stCondLst>
                                  <p:childTnLst>
                                    <p:animEffect transition="out" filter="fade">
                                      <p:cBhvr>
                                        <p:cTn id="62" dur="500" tmFilter="0, 0; .2, .5; .8, .5; 1, 0"/>
                                        <p:tgtEl>
                                          <p:spTgt spid="31"/>
                                        </p:tgtEl>
                                      </p:cBhvr>
                                    </p:animEffect>
                                    <p:animScale>
                                      <p:cBhvr>
                                        <p:cTn id="63" dur="250" autoRev="1" fill="hold"/>
                                        <p:tgtEl>
                                          <p:spTgt spid="31"/>
                                        </p:tgtEl>
                                      </p:cBhvr>
                                      <p:by x="105000" y="105000"/>
                                    </p:animScale>
                                  </p:childTnLst>
                                </p:cTn>
                              </p:par>
                              <p:par>
                                <p:cTn id="64" presetID="1" presetClass="mediacall" presetSubtype="0" fill="hold" nodeType="withEffect">
                                  <p:stCondLst>
                                    <p:cond delay="1000"/>
                                  </p:stCondLst>
                                  <p:childTnLst>
                                    <p:cmd type="call" cmd="playFrom(0.0)">
                                      <p:cBhvr>
                                        <p:cTn id="65" dur="28587" fill="hold"/>
                                        <p:tgtEl>
                                          <p:spTgt spid="5"/>
                                        </p:tgtEl>
                                      </p:cBhvr>
                                    </p:cmd>
                                  </p:childTnLst>
                                </p:cTn>
                              </p:par>
                            </p:childTnLst>
                          </p:cTn>
                        </p:par>
                        <p:par>
                          <p:cTn id="66" fill="hold">
                            <p:stCondLst>
                              <p:cond delay="29587"/>
                            </p:stCondLst>
                            <p:childTnLst>
                              <p:par>
                                <p:cTn id="67" presetID="3" presetClass="mediacall" presetSubtype="0" fill="hold" nodeType="afterEffect">
                                  <p:stCondLst>
                                    <p:cond delay="0"/>
                                  </p:stCondLst>
                                  <p:childTnLst>
                                    <p:cmd type="call" cmd="stop">
                                      <p:cBhvr>
                                        <p:cTn id="68" dur="1" fill="hold"/>
                                        <p:tgtEl>
                                          <p:spTgt spid="5"/>
                                        </p:tgtEl>
                                      </p:cBhvr>
                                    </p:cmd>
                                  </p:childTnLst>
                                </p:cTn>
                              </p:par>
                              <p:par>
                                <p:cTn id="69" presetID="10" presetClass="entr" presetSubtype="0" fill="hold" grpId="4"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xit" presetSubtype="0" fill="hold" grpId="5" nodeType="withEffect">
                                  <p:stCondLst>
                                    <p:cond delay="0"/>
                                  </p:stCondLst>
                                  <p:childTnLst>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10" presetClass="entr" presetSubtype="0" fill="hold" grpId="0" nodeType="withEffect">
                                  <p:stCondLst>
                                    <p:cond delay="50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500"/>
                                        <p:tgtEl>
                                          <p:spTgt spid="29"/>
                                        </p:tgtEl>
                                      </p:cBhvr>
                                    </p:animEffect>
                                  </p:childTnLst>
                                </p:cTn>
                              </p:par>
                              <p:par>
                                <p:cTn id="86" presetID="26" presetClass="emph" presetSubtype="0" repeatCount="2000" fill="hold" grpId="1" nodeType="withEffect">
                                  <p:stCondLst>
                                    <p:cond delay="500"/>
                                  </p:stCondLst>
                                  <p:childTnLst>
                                    <p:animEffect transition="out" filter="fade">
                                      <p:cBhvr>
                                        <p:cTn id="87" dur="500" tmFilter="0, 0; .2, .5; .8, .5; 1, 0"/>
                                        <p:tgtEl>
                                          <p:spTgt spid="29"/>
                                        </p:tgtEl>
                                      </p:cBhvr>
                                    </p:animEffect>
                                    <p:animScale>
                                      <p:cBhvr>
                                        <p:cTn id="88" dur="250" autoRev="1" fill="hold"/>
                                        <p:tgtEl>
                                          <p:spTgt spid="29"/>
                                        </p:tgtEl>
                                      </p:cBhvr>
                                      <p:by x="105000" y="105000"/>
                                    </p:animScale>
                                  </p:childTnLst>
                                </p:cTn>
                              </p:par>
                              <p:par>
                                <p:cTn id="89" presetID="1" presetClass="mediacall" presetSubtype="0" fill="hold" nodeType="withEffect">
                                  <p:stCondLst>
                                    <p:cond delay="1000"/>
                                  </p:stCondLst>
                                  <p:childTnLst>
                                    <p:cmd type="call" cmd="playFrom(0.0)">
                                      <p:cBhvr>
                                        <p:cTn id="90" dur="32578" fill="hold"/>
                                        <p:tgtEl>
                                          <p:spTgt spid="6"/>
                                        </p:tgtEl>
                                      </p:cBhvr>
                                    </p:cmd>
                                  </p:childTnLst>
                                </p:cTn>
                              </p:par>
                            </p:childTnLst>
                          </p:cTn>
                        </p:par>
                        <p:par>
                          <p:cTn id="91" fill="hold">
                            <p:stCondLst>
                              <p:cond delay="33578"/>
                            </p:stCondLst>
                            <p:childTnLst>
                              <p:par>
                                <p:cTn id="92" presetID="3" presetClass="mediacall" presetSubtype="0" fill="hold" nodeType="afterEffect">
                                  <p:stCondLst>
                                    <p:cond delay="0"/>
                                  </p:stCondLst>
                                  <p:childTnLst>
                                    <p:cmd type="call" cmd="stop">
                                      <p:cBhvr>
                                        <p:cTn id="93" dur="1" fill="hold"/>
                                        <p:tgtEl>
                                          <p:spTgt spid="6"/>
                                        </p:tgtEl>
                                      </p:cBhvr>
                                    </p:cmd>
                                  </p:childTnLst>
                                </p:cTn>
                              </p:par>
                              <p:par>
                                <p:cTn id="94" presetID="10" presetClass="entr" presetSubtype="0" fill="hold" grpId="6"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3"/>
                </p:tgtEl>
              </p:cMediaNode>
            </p:audio>
            <p:audio>
              <p:cMediaNode vol="80000">
                <p:cTn id="98" fill="hold" display="0">
                  <p:stCondLst>
                    <p:cond delay="indefinite"/>
                  </p:stCondLst>
                  <p:endCondLst>
                    <p:cond evt="onStopAudio" delay="0">
                      <p:tgtEl>
                        <p:sldTgt/>
                      </p:tgtEl>
                    </p:cond>
                  </p:endCondLst>
                </p:cTn>
                <p:tgtEl>
                  <p:spTgt spid="5"/>
                </p:tgtEl>
              </p:cMediaNode>
            </p:audio>
            <p:audio>
              <p:cMediaNode vol="80000">
                <p:cTn id="99" fill="hold" display="0">
                  <p:stCondLst>
                    <p:cond delay="indefinite"/>
                  </p:stCondLst>
                  <p:endCondLst>
                    <p:cond evt="onStopAudio" delay="0">
                      <p:tgtEl>
                        <p:sldTgt/>
                      </p:tgtEl>
                    </p:cond>
                  </p:endCondLst>
                </p:cTn>
                <p:tgtEl>
                  <p:spTgt spid="6"/>
                </p:tgtEl>
              </p:cMediaNode>
            </p:audio>
            <p:audio>
              <p:cMediaNode vol="80000">
                <p:cTn id="100" fill="hold" display="0">
                  <p:stCondLst>
                    <p:cond delay="indefinite"/>
                  </p:stCondLst>
                  <p:endCondLst>
                    <p:cond evt="onStopAudio" delay="0">
                      <p:tgtEl>
                        <p:sldTgt/>
                      </p:tgtEl>
                    </p:cond>
                  </p:endCondLst>
                </p:cTn>
                <p:tgtEl>
                  <p:spTgt spid="9"/>
                </p:tgtEl>
              </p:cMediaNode>
            </p:audio>
          </p:childTnLst>
        </p:cTn>
      </p:par>
    </p:tnLst>
    <p:bldLst>
      <p:bldP spid="25" grpId="0" animBg="1"/>
      <p:bldP spid="24" grpId="0" animBg="1"/>
      <p:bldP spid="23" grpId="0" animBg="1"/>
      <p:bldP spid="22" grpId="0" animBg="1"/>
      <p:bldP spid="30" grpId="0" animBg="1"/>
      <p:bldP spid="30" grpId="1" animBg="1"/>
      <p:bldP spid="30" grpId="2" animBg="1"/>
      <p:bldP spid="31" grpId="0" animBg="1"/>
      <p:bldP spid="31" grpId="1" animBg="1"/>
      <p:bldP spid="31" grpId="2" animBg="1"/>
      <p:bldP spid="8" grpId="0" animBg="1"/>
      <p:bldP spid="8" grpId="1" animBg="1"/>
      <p:bldP spid="8" grpId="2" animBg="1"/>
      <p:bldP spid="29" grpId="0" animBg="1"/>
      <p:bldP spid="29" grpId="1" animBg="1"/>
      <p:bldP spid="17" grpId="0" animBg="1"/>
      <p:bldP spid="17" grpId="1" animBg="1"/>
      <p:bldP spid="17" grpId="2" animBg="1"/>
      <p:bldP spid="17" grpId="3" animBg="1"/>
      <p:bldP spid="17" grpId="4" animBg="1"/>
      <p:bldP spid="17" grpId="5" animBg="1"/>
      <p:bldP spid="17" grpId="6"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VICROADS_n2596679_Powerpoint_Template_-_Safety</Template>
  <TotalTime>19643</TotalTime>
  <Words>3387</Words>
  <Application>Microsoft Office PowerPoint</Application>
  <PresentationFormat>On-screen Show (4:3)</PresentationFormat>
  <Paragraphs>168</Paragraphs>
  <Slides>16</Slides>
  <Notes>14</Notes>
  <HiddenSlides>0</HiddenSlides>
  <MMClips>31</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16</vt:i4>
      </vt:variant>
      <vt:variant>
        <vt:lpstr>Custom Shows</vt:lpstr>
      </vt:variant>
      <vt:variant>
        <vt:i4>5</vt:i4>
      </vt:variant>
    </vt:vector>
  </HeadingPairs>
  <TitlesOfParts>
    <vt:vector size="25" baseType="lpstr">
      <vt:lpstr>Arial</vt:lpstr>
      <vt:lpstr>Calibri</vt:lpstr>
      <vt:lpstr>Calibri Light</vt:lpstr>
      <vt:lpstr>Office Theme</vt:lpstr>
      <vt:lpstr>PowerPoint Presentation</vt:lpstr>
      <vt:lpstr>PowerPoint Presentation</vt:lpstr>
      <vt:lpstr>About this snippet</vt:lpstr>
      <vt:lpstr>PowerPoint Presentation</vt:lpstr>
      <vt:lpstr>Harm comes from errors</vt:lpstr>
      <vt:lpstr>Meet Graham</vt:lpstr>
      <vt:lpstr>PowerPoint Presentation</vt:lpstr>
      <vt:lpstr>System perspective</vt:lpstr>
      <vt:lpstr>System response</vt:lpstr>
      <vt:lpstr>PowerPoint Presentation</vt:lpstr>
      <vt:lpstr>Shared responsibility</vt:lpstr>
      <vt:lpstr>Duty of care</vt:lpstr>
      <vt:lpstr>PowerPoint Presentation</vt:lpstr>
      <vt:lpstr>What is a Safe System?</vt:lpstr>
      <vt:lpstr>Prioritising safety</vt:lpstr>
      <vt:lpstr>PowerPoint Presentation</vt:lpstr>
      <vt:lpstr>Oening sequence</vt:lpstr>
      <vt:lpstr>Harm elimination</vt:lpstr>
      <vt:lpstr>System perspective</vt:lpstr>
      <vt:lpstr>The Safe System</vt:lpstr>
      <vt:lpstr>A manager's responsibility</vt:lpstr>
    </vt:vector>
  </TitlesOfParts>
  <Company>VicRoads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Safety in Victoria  Mark Russell Kenn Beer</dc:title>
  <dc:creator>williad</dc:creator>
  <cp:lastModifiedBy>Christine Albien (TAC)</cp:lastModifiedBy>
  <cp:revision>585</cp:revision>
  <dcterms:created xsi:type="dcterms:W3CDTF">2016-03-22T04:43:25Z</dcterms:created>
  <dcterms:modified xsi:type="dcterms:W3CDTF">2020-09-09T09:16:31Z</dcterms:modified>
</cp:coreProperties>
</file>