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1" r:id="rId1"/>
  </p:sldMasterIdLst>
  <p:notesMasterIdLst>
    <p:notesMasterId r:id="rId23"/>
  </p:notesMasterIdLst>
  <p:handoutMasterIdLst>
    <p:handoutMasterId r:id="rId24"/>
  </p:handoutMasterIdLst>
  <p:sldIdLst>
    <p:sldId id="256" r:id="rId2"/>
    <p:sldId id="264" r:id="rId3"/>
    <p:sldId id="284" r:id="rId4"/>
    <p:sldId id="260" r:id="rId5"/>
    <p:sldId id="435" r:id="rId6"/>
    <p:sldId id="436" r:id="rId7"/>
    <p:sldId id="437" r:id="rId8"/>
    <p:sldId id="454" r:id="rId9"/>
    <p:sldId id="438" r:id="rId10"/>
    <p:sldId id="439" r:id="rId11"/>
    <p:sldId id="440" r:id="rId12"/>
    <p:sldId id="441" r:id="rId13"/>
    <p:sldId id="442" r:id="rId14"/>
    <p:sldId id="443" r:id="rId15"/>
    <p:sldId id="455" r:id="rId16"/>
    <p:sldId id="453" r:id="rId17"/>
    <p:sldId id="452" r:id="rId18"/>
    <p:sldId id="451" r:id="rId19"/>
    <p:sldId id="450" r:id="rId20"/>
    <p:sldId id="449" r:id="rId21"/>
    <p:sldId id="445" r:id="rId22"/>
  </p:sldIdLst>
  <p:sldSz cx="9144000" cy="6858000" type="screen4x3"/>
  <p:notesSz cx="6807200" cy="9939338"/>
  <p:custShowLst>
    <p:custShow name="Opening sequence" id="0">
      <p:sldLst>
        <p:sld r:id="rId2"/>
        <p:sld r:id="rId3"/>
        <p:sld r:id="rId4"/>
        <p:sld r:id="rId22"/>
      </p:sldLst>
    </p:custShow>
    <p:custShow name="Introduction of the Safe System" id="1">
      <p:sldLst>
        <p:sld r:id="rId5"/>
        <p:sld r:id="rId6"/>
        <p:sld r:id="rId7"/>
        <p:sld r:id="rId8"/>
        <p:sld r:id="rId4"/>
        <p:sld r:id="rId22"/>
      </p:sldLst>
    </p:custShow>
    <p:custShow name="What we have achieved" id="2">
      <p:sldLst>
        <p:sld r:id="rId9"/>
        <p:sld r:id="rId10"/>
        <p:sld r:id="rId11"/>
        <p:sld r:id="rId12"/>
        <p:sld r:id="rId13"/>
        <p:sld r:id="rId14"/>
        <p:sld r:id="rId15"/>
        <p:sld r:id="rId4"/>
        <p:sld r:id="rId22"/>
      </p:sldLst>
    </p:custShow>
    <p:custShow name="What is still required" id="3">
      <p:sldLst>
        <p:sld r:id="rId16"/>
        <p:sld r:id="rId17"/>
        <p:sld r:id="rId18"/>
        <p:sld r:id="rId19"/>
        <p:sld r:id="rId20"/>
        <p:sld r:id="rId21"/>
        <p:sld r:id="rId4"/>
        <p:sld r:id="rId22"/>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guide id="3" pos="21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Sean Stokes" initials="CSS" lastIdx="3" clrIdx="0">
    <p:extLst>
      <p:ext uri="{19B8F6BF-5375-455C-9EA6-DF929625EA0E}">
        <p15:presenceInfo xmlns:p15="http://schemas.microsoft.com/office/powerpoint/2012/main" userId="Christopher Sean Stokes" providerId="None"/>
      </p:ext>
    </p:extLst>
  </p:cmAuthor>
  <p:cmAuthor id="2" name="Marleen Sommariva" initials="MS" lastIdx="3" clrIdx="1">
    <p:extLst>
      <p:ext uri="{19B8F6BF-5375-455C-9EA6-DF929625EA0E}">
        <p15:presenceInfo xmlns:p15="http://schemas.microsoft.com/office/powerpoint/2012/main" userId="S::a1067456@adelaide.edu.au::d8446ec7-f7d1-4959-99b1-db62f04d85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D24"/>
    <a:srgbClr val="292829"/>
    <a:srgbClr val="6C737C"/>
    <a:srgbClr val="20A8FC"/>
    <a:srgbClr val="0E1429"/>
    <a:srgbClr val="F7A600"/>
    <a:srgbClr val="394B55"/>
    <a:srgbClr val="734B7D"/>
    <a:srgbClr val="001B53"/>
    <a:srgbClr val="0089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5911" autoAdjust="0"/>
  </p:normalViewPr>
  <p:slideViewPr>
    <p:cSldViewPr>
      <p:cViewPr varScale="1">
        <p:scale>
          <a:sx n="53" d="100"/>
          <a:sy n="53" d="100"/>
        </p:scale>
        <p:origin x="158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68"/>
    </p:cViewPr>
  </p:sorterViewPr>
  <p:notesViewPr>
    <p:cSldViewPr>
      <p:cViewPr varScale="1">
        <p:scale>
          <a:sx n="49" d="100"/>
          <a:sy n="49" d="100"/>
        </p:scale>
        <p:origin x="-2952" y="-108"/>
      </p:cViewPr>
      <p:guideLst>
        <p:guide orient="horz" pos="3131"/>
        <p:guide pos="2144"/>
        <p:guide pos="2145"/>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81178822-DF1D-4B67-8092-1DBE982023EF}" type="datetimeFigureOut">
              <a:rPr lang="en-AU" smtClean="0"/>
              <a:pPr/>
              <a:t>9/09/2020</a:t>
            </a:fld>
            <a:endParaRPr lang="en-AU"/>
          </a:p>
        </p:txBody>
      </p:sp>
      <p:sp>
        <p:nvSpPr>
          <p:cNvPr id="4" name="Footer Placeholder 3"/>
          <p:cNvSpPr>
            <a:spLocks noGrp="1"/>
          </p:cNvSpPr>
          <p:nvPr>
            <p:ph type="ftr" sz="quarter" idx="2"/>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838" y="9440647"/>
            <a:ext cx="2949787" cy="496967"/>
          </a:xfrm>
          <a:prstGeom prst="rect">
            <a:avLst/>
          </a:prstGeom>
        </p:spPr>
        <p:txBody>
          <a:bodyPr vert="horz" lIns="91440" tIns="45720" rIns="91440" bIns="45720" rtlCol="0" anchor="b"/>
          <a:lstStyle>
            <a:lvl1pPr algn="r">
              <a:defRPr sz="1200"/>
            </a:lvl1pPr>
          </a:lstStyle>
          <a:p>
            <a:fld id="{00B1BBFC-78B9-448C-A2E8-CF73E4FCA8DF}" type="slidenum">
              <a:rPr lang="en-AU" smtClean="0"/>
              <a:pPr/>
              <a:t>‹#›</a:t>
            </a:fld>
            <a:endParaRPr lang="en-AU"/>
          </a:p>
        </p:txBody>
      </p:sp>
    </p:spTree>
    <p:extLst>
      <p:ext uri="{BB962C8B-B14F-4D97-AF65-F5344CB8AC3E}">
        <p14:creationId xmlns:p14="http://schemas.microsoft.com/office/powerpoint/2010/main" val="2935522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2A2A720-91A4-495E-80DB-AD82356366F5}" type="datetimeFigureOut">
              <a:rPr lang="en-AU" smtClean="0"/>
              <a:pPr/>
              <a:t>9/09/2020</a:t>
            </a:fld>
            <a:endParaRPr lang="en-AU"/>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40" tIns="45720" rIns="91440" bIns="45720" rtlCol="0" anchor="b"/>
          <a:lstStyle>
            <a:lvl1pPr algn="r">
              <a:defRPr sz="1200"/>
            </a:lvl1pPr>
          </a:lstStyle>
          <a:p>
            <a:fld id="{CC0A9B5D-FD0E-43AE-9DA6-48D6DA1B065F}" type="slidenum">
              <a:rPr lang="en-AU" smtClean="0"/>
              <a:pPr/>
              <a:t>‹#›</a:t>
            </a:fld>
            <a:endParaRPr lang="en-AU"/>
          </a:p>
        </p:txBody>
      </p:sp>
    </p:spTree>
    <p:extLst>
      <p:ext uri="{BB962C8B-B14F-4D97-AF65-F5344CB8AC3E}">
        <p14:creationId xmlns:p14="http://schemas.microsoft.com/office/powerpoint/2010/main" val="2814952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2, Snippet 4 of Safe System for Universities. In this snippet, we will take a look at Australia’s and New Zealand’s Safe System journey, what has been achieved so far, and what needs to be done as we navigate the path to zero harm.</a:t>
            </a:r>
          </a:p>
        </p:txBody>
      </p:sp>
      <p:sp>
        <p:nvSpPr>
          <p:cNvPr id="4" name="Slide Number Placeholder 3"/>
          <p:cNvSpPr>
            <a:spLocks noGrp="1"/>
          </p:cNvSpPr>
          <p:nvPr>
            <p:ph type="sldNum" sz="quarter" idx="5"/>
          </p:nvPr>
        </p:nvSpPr>
        <p:spPr/>
        <p:txBody>
          <a:bodyPr/>
          <a:lstStyle/>
          <a:p>
            <a:fld id="{CC0A9B5D-FD0E-43AE-9DA6-48D6DA1B065F}" type="slidenum">
              <a:rPr lang="en-AU" smtClean="0"/>
              <a:pPr/>
              <a:t>1</a:t>
            </a:fld>
            <a:endParaRPr lang="en-AU"/>
          </a:p>
        </p:txBody>
      </p:sp>
    </p:spTree>
    <p:extLst>
      <p:ext uri="{BB962C8B-B14F-4D97-AF65-F5344CB8AC3E}">
        <p14:creationId xmlns:p14="http://schemas.microsoft.com/office/powerpoint/2010/main" val="1366799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An increasing number of showcase and demonstration projects have been completed across Australia and New Zealand. Many of these projects highlight design and operational solutions that can achieve near Safe System levels of performance. Further to these projects, some works have been implemented on a scale that has made a perceivable impact. Such examples include the Princes Highway through the eastern region of Victoria, the Bruce Highway in Queensland and the Waikato Expressway in New Zealand.</a:t>
            </a:r>
          </a:p>
        </p:txBody>
      </p:sp>
      <p:sp>
        <p:nvSpPr>
          <p:cNvPr id="4" name="Slide Number Placeholder 3"/>
          <p:cNvSpPr>
            <a:spLocks noGrp="1"/>
          </p:cNvSpPr>
          <p:nvPr>
            <p:ph type="sldNum" sz="quarter" idx="5"/>
          </p:nvPr>
        </p:nvSpPr>
        <p:spPr/>
        <p:txBody>
          <a:bodyPr/>
          <a:lstStyle/>
          <a:p>
            <a:fld id="{CC0A9B5D-FD0E-43AE-9DA6-48D6DA1B065F}" type="slidenum">
              <a:rPr lang="en-AU" smtClean="0"/>
              <a:pPr/>
              <a:t>11</a:t>
            </a:fld>
            <a:endParaRPr lang="en-AU"/>
          </a:p>
        </p:txBody>
      </p:sp>
    </p:spTree>
    <p:extLst>
      <p:ext uri="{BB962C8B-B14F-4D97-AF65-F5344CB8AC3E}">
        <p14:creationId xmlns:p14="http://schemas.microsoft.com/office/powerpoint/2010/main" val="339731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number of road safety programs have sought alignment to the Safe System. A key example is the Towards Zero safe system road infrastructure program in Victoria, which has a dedicated one point four billion dollar funding over ten years to implement wide-scale road safety improvements, including Safe System aligned demonstration and targeted projects.  </a:t>
            </a:r>
          </a:p>
        </p:txBody>
      </p:sp>
      <p:sp>
        <p:nvSpPr>
          <p:cNvPr id="4" name="Slide Number Placeholder 3"/>
          <p:cNvSpPr>
            <a:spLocks noGrp="1"/>
          </p:cNvSpPr>
          <p:nvPr>
            <p:ph type="sldNum" sz="quarter" idx="5"/>
          </p:nvPr>
        </p:nvSpPr>
        <p:spPr/>
        <p:txBody>
          <a:bodyPr/>
          <a:lstStyle/>
          <a:p>
            <a:fld id="{CC0A9B5D-FD0E-43AE-9DA6-48D6DA1B065F}" type="slidenum">
              <a:rPr lang="en-AU" smtClean="0"/>
              <a:pPr/>
              <a:t>12</a:t>
            </a:fld>
            <a:endParaRPr lang="en-AU"/>
          </a:p>
        </p:txBody>
      </p:sp>
    </p:spTree>
    <p:extLst>
      <p:ext uri="{BB962C8B-B14F-4D97-AF65-F5344CB8AC3E}">
        <p14:creationId xmlns:p14="http://schemas.microsoft.com/office/powerpoint/2010/main" val="128619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Australia and New Zealand contain a number of university-based road safety research centres. These centres, along with other road safety organisations, have contributed a sizeable amount of literature to the road safety field. Key outcomes of this research include demonstrating the clear link between speed and the risk of fatal and serious injuries, identifying the superior performance of road safety barriers over clear zones, and the creation of Safe System tools aimed towards enabling road safety practitioners.  </a:t>
            </a:r>
          </a:p>
        </p:txBody>
      </p:sp>
      <p:sp>
        <p:nvSpPr>
          <p:cNvPr id="4" name="Slide Number Placeholder 3"/>
          <p:cNvSpPr>
            <a:spLocks noGrp="1"/>
          </p:cNvSpPr>
          <p:nvPr>
            <p:ph type="sldNum" sz="quarter" idx="5"/>
          </p:nvPr>
        </p:nvSpPr>
        <p:spPr/>
        <p:txBody>
          <a:bodyPr/>
          <a:lstStyle/>
          <a:p>
            <a:fld id="{CC0A9B5D-FD0E-43AE-9DA6-48D6DA1B065F}" type="slidenum">
              <a:rPr lang="en-AU" smtClean="0"/>
              <a:pPr/>
              <a:t>13</a:t>
            </a:fld>
            <a:endParaRPr lang="en-AU"/>
          </a:p>
        </p:txBody>
      </p:sp>
    </p:spTree>
    <p:extLst>
      <p:ext uri="{BB962C8B-B14F-4D97-AF65-F5344CB8AC3E}">
        <p14:creationId xmlns:p14="http://schemas.microsoft.com/office/powerpoint/2010/main" val="180258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Australia has arguably led the way in terms of public road safety campaigns. Historically, these have targeted the traditional road user-oriented problem areas such the fatal-five of speeding, drink-driving, seatbelt use, distraction and fatigue. More recently, such public campaigns have started to educate the public on the goal of attaining zero harm and the need for a system-based response to the road safety problem. </a:t>
            </a:r>
          </a:p>
        </p:txBody>
      </p:sp>
      <p:sp>
        <p:nvSpPr>
          <p:cNvPr id="4" name="Slide Number Placeholder 3"/>
          <p:cNvSpPr>
            <a:spLocks noGrp="1"/>
          </p:cNvSpPr>
          <p:nvPr>
            <p:ph type="sldNum" sz="quarter" idx="5"/>
          </p:nvPr>
        </p:nvSpPr>
        <p:spPr/>
        <p:txBody>
          <a:bodyPr/>
          <a:lstStyle/>
          <a:p>
            <a:fld id="{CC0A9B5D-FD0E-43AE-9DA6-48D6DA1B065F}" type="slidenum">
              <a:rPr lang="en-AU" smtClean="0"/>
              <a:pPr/>
              <a:t>14</a:t>
            </a:fld>
            <a:endParaRPr lang="en-AU"/>
          </a:p>
        </p:txBody>
      </p:sp>
    </p:spTree>
    <p:extLst>
      <p:ext uri="{BB962C8B-B14F-4D97-AF65-F5344CB8AC3E}">
        <p14:creationId xmlns:p14="http://schemas.microsoft.com/office/powerpoint/2010/main" val="1446584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Moving forward into the future, there is still a sizable amount of work that needs to be done if we are to realise the Safe System ideal of zero harm. We will finish this snippet by discussing some work that will be required going forward.</a:t>
            </a:r>
          </a:p>
        </p:txBody>
      </p:sp>
      <p:sp>
        <p:nvSpPr>
          <p:cNvPr id="4" name="Slide Number Placeholder 3"/>
          <p:cNvSpPr>
            <a:spLocks noGrp="1"/>
          </p:cNvSpPr>
          <p:nvPr>
            <p:ph type="sldNum" sz="quarter" idx="5"/>
          </p:nvPr>
        </p:nvSpPr>
        <p:spPr/>
        <p:txBody>
          <a:bodyPr/>
          <a:lstStyle/>
          <a:p>
            <a:fld id="{CC0A9B5D-FD0E-43AE-9DA6-48D6DA1B065F}" type="slidenum">
              <a:rPr lang="en-AU" smtClean="0"/>
              <a:pPr/>
              <a:t>15</a:t>
            </a:fld>
            <a:endParaRPr lang="en-AU"/>
          </a:p>
        </p:txBody>
      </p:sp>
    </p:spTree>
    <p:extLst>
      <p:ext uri="{BB962C8B-B14F-4D97-AF65-F5344CB8AC3E}">
        <p14:creationId xmlns:p14="http://schemas.microsoft.com/office/powerpoint/2010/main" val="4158972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Recently, a number of practical guidance publications and tools have been released for use by road safety practitioners. These include the likes of the Austroads’ compendium of current knowledge and safe system assessment framework, and New Zealand’s infrastructure risk rating tool. This guidance is aimed as supplementing the current Austroads’ and other guides and provides Safe System-aligned information at a level that is still largely missing in the traditional guidelines. </a:t>
            </a:r>
          </a:p>
        </p:txBody>
      </p:sp>
      <p:sp>
        <p:nvSpPr>
          <p:cNvPr id="4" name="Slide Number Placeholder 3"/>
          <p:cNvSpPr>
            <a:spLocks noGrp="1"/>
          </p:cNvSpPr>
          <p:nvPr>
            <p:ph type="sldNum" sz="quarter" idx="5"/>
          </p:nvPr>
        </p:nvSpPr>
        <p:spPr/>
        <p:txBody>
          <a:bodyPr/>
          <a:lstStyle/>
          <a:p>
            <a:fld id="{CC0A9B5D-FD0E-43AE-9DA6-48D6DA1B065F}" type="slidenum">
              <a:rPr lang="en-AU" smtClean="0"/>
              <a:pPr/>
              <a:t>16</a:t>
            </a:fld>
            <a:endParaRPr lang="en-AU"/>
          </a:p>
        </p:txBody>
      </p:sp>
    </p:spTree>
    <p:extLst>
      <p:ext uri="{BB962C8B-B14F-4D97-AF65-F5344CB8AC3E}">
        <p14:creationId xmlns:p14="http://schemas.microsoft.com/office/powerpoint/2010/main" val="3099339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showcase and demonstration projects have highlighted a need for innovation in the way we approach the design and operation of our road network, such innovation is largely missing in mainstream works. Both road safety specific and more general road projects will need to incorporate innovative solutions, backed by suitable guidance and tools that enable innovation to be used.</a:t>
            </a:r>
          </a:p>
        </p:txBody>
      </p:sp>
      <p:sp>
        <p:nvSpPr>
          <p:cNvPr id="4" name="Slide Number Placeholder 3"/>
          <p:cNvSpPr>
            <a:spLocks noGrp="1"/>
          </p:cNvSpPr>
          <p:nvPr>
            <p:ph type="sldNum" sz="quarter" idx="5"/>
          </p:nvPr>
        </p:nvSpPr>
        <p:spPr/>
        <p:txBody>
          <a:bodyPr/>
          <a:lstStyle/>
          <a:p>
            <a:fld id="{CC0A9B5D-FD0E-43AE-9DA6-48D6DA1B065F}" type="slidenum">
              <a:rPr lang="en-AU" smtClean="0"/>
              <a:pPr/>
              <a:t>17</a:t>
            </a:fld>
            <a:endParaRPr lang="en-AU"/>
          </a:p>
        </p:txBody>
      </p:sp>
    </p:spTree>
    <p:extLst>
      <p:ext uri="{BB962C8B-B14F-4D97-AF65-F5344CB8AC3E}">
        <p14:creationId xmlns:p14="http://schemas.microsoft.com/office/powerpoint/2010/main" val="2621154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Professional education is a key enabler of road safety as without knowledge of the Safe System and how to implement its principles as practical solutions, achieving Safe System-alignment will be all but impossible. Some tertiary and professional education is currently available but its availability is sporadic and the quality of content is arguably inconsistent.</a:t>
            </a:r>
          </a:p>
        </p:txBody>
      </p:sp>
      <p:sp>
        <p:nvSpPr>
          <p:cNvPr id="4" name="Slide Number Placeholder 3"/>
          <p:cNvSpPr>
            <a:spLocks noGrp="1"/>
          </p:cNvSpPr>
          <p:nvPr>
            <p:ph type="sldNum" sz="quarter" idx="5"/>
          </p:nvPr>
        </p:nvSpPr>
        <p:spPr/>
        <p:txBody>
          <a:bodyPr/>
          <a:lstStyle/>
          <a:p>
            <a:fld id="{CC0A9B5D-FD0E-43AE-9DA6-48D6DA1B065F}" type="slidenum">
              <a:rPr lang="en-AU" smtClean="0"/>
              <a:pPr/>
              <a:t>18</a:t>
            </a:fld>
            <a:endParaRPr lang="en-AU"/>
          </a:p>
        </p:txBody>
      </p:sp>
    </p:spTree>
    <p:extLst>
      <p:ext uri="{BB962C8B-B14F-4D97-AF65-F5344CB8AC3E}">
        <p14:creationId xmlns:p14="http://schemas.microsoft.com/office/powerpoint/2010/main" val="1472480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Science-based practice is largely missing from the practical implementation of road safety solutions. While a large body of evidence is available, much value is placed on empirical evidence and waiting until practices become mainstream before engaging in them. Unfortunately, this is incompatible with the scale and pace of change that is required. To overcome this, more weighting will need to be placed on theoretical evidence to compensate for where empirical evidence is lacking.</a:t>
            </a:r>
          </a:p>
        </p:txBody>
      </p:sp>
      <p:sp>
        <p:nvSpPr>
          <p:cNvPr id="4" name="Slide Number Placeholder 3"/>
          <p:cNvSpPr>
            <a:spLocks noGrp="1"/>
          </p:cNvSpPr>
          <p:nvPr>
            <p:ph type="sldNum" sz="quarter" idx="5"/>
          </p:nvPr>
        </p:nvSpPr>
        <p:spPr/>
        <p:txBody>
          <a:bodyPr/>
          <a:lstStyle/>
          <a:p>
            <a:fld id="{CC0A9B5D-FD0E-43AE-9DA6-48D6DA1B065F}" type="slidenum">
              <a:rPr lang="en-AU" smtClean="0"/>
              <a:pPr/>
              <a:t>19</a:t>
            </a:fld>
            <a:endParaRPr lang="en-AU"/>
          </a:p>
        </p:txBody>
      </p:sp>
    </p:spTree>
    <p:extLst>
      <p:ext uri="{BB962C8B-B14F-4D97-AF65-F5344CB8AC3E}">
        <p14:creationId xmlns:p14="http://schemas.microsoft.com/office/powerpoint/2010/main" val="347327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Widespread implementation of Safe System practices will need to be undertaken if harm elimination is to be achieved. At this time, widespread implementation remains unachievable with a lack of knowledge on how this is to be achieved, lack of tools to enable practitioners to prioritise safety, and a lack funding made available and conditional on meeting specific road safety targets.</a:t>
            </a:r>
          </a:p>
        </p:txBody>
      </p:sp>
      <p:sp>
        <p:nvSpPr>
          <p:cNvPr id="4" name="Slide Number Placeholder 3"/>
          <p:cNvSpPr>
            <a:spLocks noGrp="1"/>
          </p:cNvSpPr>
          <p:nvPr>
            <p:ph type="sldNum" sz="quarter" idx="5"/>
          </p:nvPr>
        </p:nvSpPr>
        <p:spPr/>
        <p:txBody>
          <a:bodyPr/>
          <a:lstStyle/>
          <a:p>
            <a:fld id="{CC0A9B5D-FD0E-43AE-9DA6-48D6DA1B065F}" type="slidenum">
              <a:rPr lang="en-AU" smtClean="0"/>
              <a:pPr/>
              <a:t>20</a:t>
            </a:fld>
            <a:endParaRPr lang="en-AU"/>
          </a:p>
        </p:txBody>
      </p:sp>
    </p:spTree>
    <p:extLst>
      <p:ext uri="{BB962C8B-B14F-4D97-AF65-F5344CB8AC3E}">
        <p14:creationId xmlns:p14="http://schemas.microsoft.com/office/powerpoint/2010/main" val="9143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Safe System has been integrated into Australian and New Zealand road safety practices since the early 2000s. Firstly, let’s take a look at our journey since we adopted this road safety philosophy.</a:t>
            </a:r>
          </a:p>
        </p:txBody>
      </p:sp>
      <p:sp>
        <p:nvSpPr>
          <p:cNvPr id="4" name="Slide Number Placeholder 3"/>
          <p:cNvSpPr>
            <a:spLocks noGrp="1"/>
          </p:cNvSpPr>
          <p:nvPr>
            <p:ph type="sldNum" sz="quarter" idx="5"/>
          </p:nvPr>
        </p:nvSpPr>
        <p:spPr/>
        <p:txBody>
          <a:bodyPr/>
          <a:lstStyle/>
          <a:p>
            <a:fld id="{CC0A9B5D-FD0E-43AE-9DA6-48D6DA1B065F}" type="slidenum">
              <a:rPr lang="en-AU" smtClean="0"/>
              <a:pPr/>
              <a:t>4</a:t>
            </a:fld>
            <a:endParaRPr lang="en-AU"/>
          </a:p>
        </p:txBody>
      </p:sp>
    </p:spTree>
    <p:extLst>
      <p:ext uri="{BB962C8B-B14F-4D97-AF65-F5344CB8AC3E}">
        <p14:creationId xmlns:p14="http://schemas.microsoft.com/office/powerpoint/2010/main" val="274475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Font typeface="+mj-lt"/>
              <a:buAutoNum type="arabicPeriod"/>
            </a:pPr>
            <a:r>
              <a:rPr lang="en-AU" dirty="0"/>
              <a:t>The Safe System can ultimately be traced back to the pioneering work undertaken by Sweden in the 1990s. In 1997, the Swedish Parliament adopted Vision Zero as their ethical mandate to pursue a new direction in road safety. Headlining Vision Zero was the call for no people to be killed or seriously injured when using the road transportation system. While Sweden still suffers from fatal and serious injury outcomes from road crashes, it has seen a dramatic downturn in the number of people harmed on it’s roads and today it represents a as a leading example in the pursuit of zero harm.</a:t>
            </a:r>
          </a:p>
          <a:p>
            <a:pPr marL="228600" indent="-228600">
              <a:buFont typeface="+mj-lt"/>
              <a:buAutoNum type="arabicPeriod"/>
            </a:pPr>
            <a:endParaRPr lang="en-AU" dirty="0"/>
          </a:p>
          <a:p>
            <a:pPr marL="228600" indent="-228600">
              <a:buFont typeface="+mj-lt"/>
              <a:buAutoNum type="arabicPeriod"/>
            </a:pPr>
            <a:r>
              <a:rPr lang="en-AU" dirty="0"/>
              <a:t>Australia’s initial moves towards the Safe System occurred in the early 2000s. In the year 2000, Safe System principles were used to underpin Australia’s national road safety strategy for the years 2001 to 2010. This was followed by endorsement of the Safe System in 2003 by the Australian Transport Council. Though these initial steps where symbolic, more tangible steps were to be taken in the successive years.</a:t>
            </a:r>
          </a:p>
          <a:p>
            <a:pPr marL="228600" indent="-228600">
              <a:buFont typeface="+mj-lt"/>
              <a:buAutoNum type="arabicPeriod"/>
            </a:pPr>
            <a:endParaRPr lang="en-AU" dirty="0"/>
          </a:p>
          <a:p>
            <a:pPr marL="228600" indent="-228600">
              <a:buFont typeface="+mj-lt"/>
              <a:buAutoNum type="arabicPeriod"/>
            </a:pPr>
            <a:r>
              <a:rPr lang="en-AU" dirty="0"/>
              <a:t>In 2006, the first edition of Austroads’ guide to road safety was released as Australia’s and New Zealand’s leading source of road safety guidance. These guides were headlined by the acknowledgement that the Australian and New Zealand road transportation systems must progressively move towards the Safe System. Since this time, acknowledgement of the Safe System has been included in several Austroads guides. However, as we will later discuss, introduction of the Safe System into Australasian road design and operational guidance has arguably been limited to acknowledgement of the guiding principles of harm elimination, with limited resources for implementing its practical considerations.</a:t>
            </a:r>
          </a:p>
          <a:p>
            <a:pPr marL="0" indent="0">
              <a:buFont typeface="+mj-lt"/>
              <a:buNone/>
            </a:pPr>
            <a:r>
              <a:rPr lang="en-AU" dirty="0"/>
              <a:t> </a:t>
            </a:r>
          </a:p>
        </p:txBody>
      </p:sp>
      <p:sp>
        <p:nvSpPr>
          <p:cNvPr id="4" name="Slide Number Placeholder 3"/>
          <p:cNvSpPr>
            <a:spLocks noGrp="1"/>
          </p:cNvSpPr>
          <p:nvPr>
            <p:ph type="sldNum" sz="quarter" idx="5"/>
          </p:nvPr>
        </p:nvSpPr>
        <p:spPr/>
        <p:txBody>
          <a:bodyPr/>
          <a:lstStyle/>
          <a:p>
            <a:fld id="{CC0A9B5D-FD0E-43AE-9DA6-48D6DA1B065F}" type="slidenum">
              <a:rPr lang="en-AU" smtClean="0"/>
              <a:pPr/>
              <a:t>5</a:t>
            </a:fld>
            <a:endParaRPr lang="en-AU"/>
          </a:p>
        </p:txBody>
      </p:sp>
    </p:spTree>
    <p:extLst>
      <p:ext uri="{BB962C8B-B14F-4D97-AF65-F5344CB8AC3E}">
        <p14:creationId xmlns:p14="http://schemas.microsoft.com/office/powerpoint/2010/main" val="421993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Following suit from the federal level, the road safety strategies and action plans for each Australian state and New Zealand place the Safe System and a strategic goal of harm elimination at the top of their agenda. With most of these strategies and action plans due for renewal now or in the near future, each successive strategy and action plan is set to provide a renewed push towards this target. Crucially, each strategy and action plan will now need to clearly state how a sustained, long-term plan towards a target of zero fatal and serious injuries will be managed.</a:t>
            </a:r>
          </a:p>
        </p:txBody>
      </p:sp>
      <p:sp>
        <p:nvSpPr>
          <p:cNvPr id="4" name="Slide Number Placeholder 3"/>
          <p:cNvSpPr>
            <a:spLocks noGrp="1"/>
          </p:cNvSpPr>
          <p:nvPr>
            <p:ph type="sldNum" sz="quarter" idx="5"/>
          </p:nvPr>
        </p:nvSpPr>
        <p:spPr/>
        <p:txBody>
          <a:bodyPr/>
          <a:lstStyle/>
          <a:p>
            <a:fld id="{CC0A9B5D-FD0E-43AE-9DA6-48D6DA1B065F}" type="slidenum">
              <a:rPr lang="en-AU" smtClean="0"/>
              <a:pPr/>
              <a:t>6</a:t>
            </a:fld>
            <a:endParaRPr lang="en-AU"/>
          </a:p>
        </p:txBody>
      </p:sp>
    </p:spTree>
    <p:extLst>
      <p:ext uri="{BB962C8B-B14F-4D97-AF65-F5344CB8AC3E}">
        <p14:creationId xmlns:p14="http://schemas.microsoft.com/office/powerpoint/2010/main" val="344985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2010, Australia’s new national road safety strategy for 2011 to 2020 was released. This new strategy renewed the national vision that no person should be killed or seriously injured on Australia’s roads. As with New Zealand’s latest road safety strategy, which was released in 2019, it is expected that the next Australian national road safety strategy will continue with this vision of attaining a road system where no person is killed or seriously injured.</a:t>
            </a:r>
          </a:p>
          <a:p>
            <a:pPr marL="228600" indent="-228600">
              <a:buFont typeface="+mj-lt"/>
              <a:buAutoNum type="arabicPeriod"/>
            </a:pPr>
            <a:endParaRPr lang="en-AU" dirty="0"/>
          </a:p>
          <a:p>
            <a:pPr marL="228600" indent="-228600">
              <a:buFont typeface="+mj-lt"/>
              <a:buAutoNum type="arabicPeriod"/>
            </a:pPr>
            <a:r>
              <a:rPr lang="en-AU" dirty="0"/>
              <a:t>Despite these bold visions and equally bold target setting, a national inquiry into Australia’s national road safety strategy was announced following a halt to the downward trend in fatal and serious injuries. </a:t>
            </a:r>
            <a:r>
              <a:rPr lang="en-AU"/>
              <a:t>This inquiry</a:t>
            </a:r>
            <a:r>
              <a:rPr lang="en-AU" dirty="0"/>
              <a:t>, released in September 2018, detailed some of the failings within the management of our road transportation system. Despite the demonstrated strategic importance of the Safe System, we have failed to implement the Safe System at a practical level. Additionally, safety is often assumed as implicit with every new road project or redevelopment of the existing network. Opportunities are missed when making things safer, rather than outright safe, is accepted as a reasonable outcome. In other words, safety is improved but not optimised.</a:t>
            </a:r>
          </a:p>
        </p:txBody>
      </p:sp>
      <p:sp>
        <p:nvSpPr>
          <p:cNvPr id="4" name="Slide Number Placeholder 3"/>
          <p:cNvSpPr>
            <a:spLocks noGrp="1"/>
          </p:cNvSpPr>
          <p:nvPr>
            <p:ph type="sldNum" sz="quarter" idx="5"/>
          </p:nvPr>
        </p:nvSpPr>
        <p:spPr/>
        <p:txBody>
          <a:bodyPr/>
          <a:lstStyle/>
          <a:p>
            <a:fld id="{CC0A9B5D-FD0E-43AE-9DA6-48D6DA1B065F}" type="slidenum">
              <a:rPr lang="en-AU" smtClean="0"/>
              <a:pPr/>
              <a:t>7</a:t>
            </a:fld>
            <a:endParaRPr lang="en-AU"/>
          </a:p>
        </p:txBody>
      </p:sp>
    </p:spTree>
    <p:extLst>
      <p:ext uri="{BB962C8B-B14F-4D97-AF65-F5344CB8AC3E}">
        <p14:creationId xmlns:p14="http://schemas.microsoft.com/office/powerpoint/2010/main" val="65829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Despite so far falling short of Safe System ideals, we have nonetheless attained some considerable achievements in road safety over the past two decades. Now, let’s take a look at some of our achievements.</a:t>
            </a:r>
          </a:p>
        </p:txBody>
      </p:sp>
      <p:sp>
        <p:nvSpPr>
          <p:cNvPr id="4" name="Slide Number Placeholder 3"/>
          <p:cNvSpPr>
            <a:spLocks noGrp="1"/>
          </p:cNvSpPr>
          <p:nvPr>
            <p:ph type="sldNum" sz="quarter" idx="5"/>
          </p:nvPr>
        </p:nvSpPr>
        <p:spPr/>
        <p:txBody>
          <a:bodyPr/>
          <a:lstStyle/>
          <a:p>
            <a:fld id="{CC0A9B5D-FD0E-43AE-9DA6-48D6DA1B065F}" type="slidenum">
              <a:rPr lang="en-AU" smtClean="0"/>
              <a:pPr/>
              <a:t>8</a:t>
            </a:fld>
            <a:endParaRPr lang="en-AU"/>
          </a:p>
        </p:txBody>
      </p:sp>
    </p:spTree>
    <p:extLst>
      <p:ext uri="{BB962C8B-B14F-4D97-AF65-F5344CB8AC3E}">
        <p14:creationId xmlns:p14="http://schemas.microsoft.com/office/powerpoint/2010/main" val="30916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both Australia and New Zealand, the Safe System has been firmly cemented as the future of road safety. Strategic targets have been underpinned by the goal of attaining zero fatal and serious injuries on our road network. However, as highlighted in Australia’s current national road safety strategy, it is not an implementation plan. Detailed planning, an informed system management and the right tools will be required to enact such strategy.  </a:t>
            </a:r>
          </a:p>
        </p:txBody>
      </p:sp>
      <p:sp>
        <p:nvSpPr>
          <p:cNvPr id="4" name="Slide Number Placeholder 3"/>
          <p:cNvSpPr>
            <a:spLocks noGrp="1"/>
          </p:cNvSpPr>
          <p:nvPr>
            <p:ph type="sldNum" sz="quarter" idx="5"/>
          </p:nvPr>
        </p:nvSpPr>
        <p:spPr/>
        <p:txBody>
          <a:bodyPr/>
          <a:lstStyle/>
          <a:p>
            <a:fld id="{CC0A9B5D-FD0E-43AE-9DA6-48D6DA1B065F}" type="slidenum">
              <a:rPr lang="en-AU" smtClean="0"/>
              <a:pPr/>
              <a:t>9</a:t>
            </a:fld>
            <a:endParaRPr lang="en-AU"/>
          </a:p>
        </p:txBody>
      </p:sp>
    </p:spTree>
    <p:extLst>
      <p:ext uri="{BB962C8B-B14F-4D97-AF65-F5344CB8AC3E}">
        <p14:creationId xmlns:p14="http://schemas.microsoft.com/office/powerpoint/2010/main" val="350980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High-level guidance is available across Australia and New Zealand. Safe System principles have been implemented to varying degrees. Austroads, which forms the peak organisation of Australian and New Zealand road transport agencies, has recently released its third edition of its guide to road safety. Additional guidance is distributed by individual road agencies, such as supplemental guidelines and New Zealand’s high-risk guides. </a:t>
            </a:r>
          </a:p>
        </p:txBody>
      </p:sp>
      <p:sp>
        <p:nvSpPr>
          <p:cNvPr id="4" name="Slide Number Placeholder 3"/>
          <p:cNvSpPr>
            <a:spLocks noGrp="1"/>
          </p:cNvSpPr>
          <p:nvPr>
            <p:ph type="sldNum" sz="quarter" idx="5"/>
          </p:nvPr>
        </p:nvSpPr>
        <p:spPr/>
        <p:txBody>
          <a:bodyPr/>
          <a:lstStyle/>
          <a:p>
            <a:fld id="{CC0A9B5D-FD0E-43AE-9DA6-48D6DA1B065F}" type="slidenum">
              <a:rPr lang="en-AU" smtClean="0"/>
              <a:pPr/>
              <a:t>10</a:t>
            </a:fld>
            <a:endParaRPr lang="en-AU"/>
          </a:p>
        </p:txBody>
      </p:sp>
    </p:spTree>
    <p:extLst>
      <p:ext uri="{BB962C8B-B14F-4D97-AF65-F5344CB8AC3E}">
        <p14:creationId xmlns:p14="http://schemas.microsoft.com/office/powerpoint/2010/main" val="2397574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EE96ACE8-ABE9-4ACE-A081-D95860E810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9A222E78-7736-4646-B50D-31C586C018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8870C4A-18A4-4123-B4AD-4F785EEC723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34291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72753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9185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4</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502756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00287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638246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91056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9B2AB7D6-D2BC-467C-98C2-2F3221B03E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82DE6581-9767-407C-BE3B-93BB4CFE529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13D5F83-6E33-4889-9053-74B1065C758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3701594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82440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077218"/>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2, Snippet 4</a:t>
            </a:r>
          </a:p>
        </p:txBody>
      </p:sp>
      <p:sp>
        <p:nvSpPr>
          <p:cNvPr id="16" name="TextBox 15">
            <a:extLst>
              <a:ext uri="{FF2B5EF4-FFF2-40B4-BE49-F238E27FC236}">
                <a16:creationId xmlns:a16="http://schemas.microsoft.com/office/drawing/2014/main" id="{C74105BA-DE94-43EC-BBB8-BEDADFBE4B42}"/>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419073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2, Snippet 3</a:t>
            </a:r>
          </a:p>
        </p:txBody>
      </p:sp>
    </p:spTree>
    <p:extLst>
      <p:ext uri="{BB962C8B-B14F-4D97-AF65-F5344CB8AC3E}">
        <p14:creationId xmlns:p14="http://schemas.microsoft.com/office/powerpoint/2010/main" val="339413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4</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97263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9" name="Footer Placeholder 7">
            <a:extLst>
              <a:ext uri="{FF2B5EF4-FFF2-40B4-BE49-F238E27FC236}">
                <a16:creationId xmlns:a16="http://schemas.microsoft.com/office/drawing/2014/main" id="{72C9DCE0-0448-9644-8BDE-04EBC5D6D95D}"/>
              </a:ext>
            </a:extLst>
          </p:cNvPr>
          <p:cNvSpPr txBox="1">
            <a:spLocks/>
          </p:cNvSpPr>
          <p:nvPr userDrawn="1"/>
        </p:nvSpPr>
        <p:spPr>
          <a:xfrm>
            <a:off x="628650" y="6218333"/>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2, Snippet 3</a:t>
            </a:r>
          </a:p>
        </p:txBody>
      </p:sp>
    </p:spTree>
    <p:extLst>
      <p:ext uri="{BB962C8B-B14F-4D97-AF65-F5344CB8AC3E}">
        <p14:creationId xmlns:p14="http://schemas.microsoft.com/office/powerpoint/2010/main" val="49164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31966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770119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97629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97792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Module 2, Snippet 3</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30325116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9" r:id="rId17"/>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p3"/><Relationship Id="rId7"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5" Type="http://schemas.microsoft.com/office/2007/relationships/media" Target="../media/media6.mp3"/><Relationship Id="rId4" Type="http://schemas.openxmlformats.org/officeDocument/2006/relationships/audio" Target="../media/media5.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microsoft.com/office/2007/relationships/media" Target="../media/media9.mp3"/><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audio" Target="../media/media9.mp3"/></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2FB1BD-16AF-694D-A5F8-4CC9968BAFAE}"/>
              </a:ext>
            </a:extLst>
          </p:cNvPr>
          <p:cNvSpPr>
            <a:spLocks noGrp="1"/>
          </p:cNvSpPr>
          <p:nvPr>
            <p:ph type="body" sz="quarter" idx="10"/>
          </p:nvPr>
        </p:nvSpPr>
        <p:spPr/>
        <p:txBody>
          <a:bodyPr>
            <a:normAutofit fontScale="70000" lnSpcReduction="20000"/>
          </a:bodyPr>
          <a:lstStyle/>
          <a:p>
            <a:r>
              <a:rPr lang="en-US" dirty="0"/>
              <a:t>Introduction of the Safe System in Australia and New Zealand</a:t>
            </a:r>
          </a:p>
        </p:txBody>
      </p:sp>
      <p:sp>
        <p:nvSpPr>
          <p:cNvPr id="6" name="Text Box 2"/>
          <p:cNvSpPr txBox="1">
            <a:spLocks noGrp="1" noChangeArrowheads="1"/>
          </p:cNvSpPr>
          <p:nvPr>
            <p:ph type="title" idx="4294967295"/>
          </p:nvPr>
        </p:nvSpPr>
        <p:spPr bwMode="auto">
          <a:xfrm>
            <a:off x="0" y="1191621"/>
            <a:ext cx="7993063" cy="1218795"/>
          </a:xfrm>
          <a:prstGeom prst="rect">
            <a:avLst/>
          </a:prstGeom>
          <a:noFill/>
          <a:ln w="9525">
            <a:noFill/>
            <a:miter lim="800000"/>
            <a:headEnd/>
            <a:tailEnd/>
          </a:ln>
        </p:spPr>
        <p:txBody>
          <a:bodyPr wrap="square" lIns="0" tIns="0" rIns="0" bIns="0">
            <a:spAutoFit/>
          </a:bodyPr>
          <a:lstStyle/>
          <a:p>
            <a:r>
              <a:rPr lang="en-AU" sz="2800" b="1" dirty="0">
                <a:latin typeface="Verdana" pitchFamily="34" charset="0"/>
              </a:rPr>
              <a:t/>
            </a:r>
            <a:br>
              <a:rPr lang="en-AU" sz="2800" b="1" dirty="0">
                <a:latin typeface="Verdana" pitchFamily="34" charset="0"/>
              </a:rPr>
            </a:br>
            <a:r>
              <a:rPr lang="en-AU" sz="2000" b="1" dirty="0">
                <a:latin typeface="Verdana" pitchFamily="34" charset="0"/>
              </a:rPr>
              <a:t/>
            </a:r>
            <a:br>
              <a:rPr lang="en-AU" sz="2000" b="1" dirty="0">
                <a:latin typeface="Verdana" pitchFamily="34" charset="0"/>
              </a:rPr>
            </a:br>
            <a:r>
              <a:rPr lang="en-AU" sz="2000" b="1" dirty="0">
                <a:latin typeface="Verdana" pitchFamily="34" charset="0"/>
              </a:rPr>
              <a:t/>
            </a:r>
            <a:br>
              <a:rPr lang="en-AU" sz="2000" b="1" dirty="0">
                <a:latin typeface="Verdana" pitchFamily="34" charset="0"/>
              </a:rPr>
            </a:br>
            <a:r>
              <a:rPr lang="en-AU" sz="2000" b="0" i="1" dirty="0">
                <a:latin typeface="Verdana" pitchFamily="34" charset="0"/>
              </a:rPr>
              <a:t> </a:t>
            </a:r>
            <a:endParaRPr lang="en-US" sz="2000" dirty="0">
              <a:solidFill>
                <a:srgbClr val="37424A"/>
              </a:solidFill>
              <a:latin typeface="Verdana" pitchFamily="34" charset="0"/>
            </a:endParaRPr>
          </a:p>
        </p:txBody>
      </p:sp>
      <p:pic>
        <p:nvPicPr>
          <p:cNvPr id="2" name="TAC_MOD2_SNIP4_SLIDE_01_PARA_A">
            <a:hlinkClick r:id="" action="ppaction://media"/>
            <a:extLst>
              <a:ext uri="{FF2B5EF4-FFF2-40B4-BE49-F238E27FC236}">
                <a16:creationId xmlns:a16="http://schemas.microsoft.com/office/drawing/2014/main" id="{91609F83-F475-4D53-BD26-8056BC394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524"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7032" fill="hold"/>
                                        <p:tgtEl>
                                          <p:spTgt spid="2"/>
                                        </p:tgtEl>
                                      </p:cBhvr>
                                    </p:cmd>
                                  </p:childTnLst>
                                </p:cTn>
                              </p:par>
                            </p:childTnLst>
                          </p:cTn>
                        </p:par>
                        <p:par>
                          <p:cTn id="7" fill="hold">
                            <p:stCondLst>
                              <p:cond delay="18032"/>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956AE1-058E-2643-971A-D6053EDA7ABB}"/>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671FE2A4-8E0D-9245-A0F2-1230D47C4E9B}"/>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6" name="Rectangle: Rounded Corners 4">
            <a:extLst>
              <a:ext uri="{FF2B5EF4-FFF2-40B4-BE49-F238E27FC236}">
                <a16:creationId xmlns:a16="http://schemas.microsoft.com/office/drawing/2014/main" id="{27D61120-5C27-4242-A567-0EC7BA48C15D}"/>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Strategy</a:t>
            </a:r>
          </a:p>
        </p:txBody>
      </p:sp>
      <p:sp>
        <p:nvSpPr>
          <p:cNvPr id="7" name="Rectangle: Rounded Corners 27">
            <a:extLst>
              <a:ext uri="{FF2B5EF4-FFF2-40B4-BE49-F238E27FC236}">
                <a16:creationId xmlns:a16="http://schemas.microsoft.com/office/drawing/2014/main" id="{88DD49F5-CD5F-3B41-9690-A32944069149}"/>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High level guidance</a:t>
            </a:r>
          </a:p>
        </p:txBody>
      </p:sp>
      <p:cxnSp>
        <p:nvCxnSpPr>
          <p:cNvPr id="8" name="Straight Arrow Connector 7">
            <a:extLst>
              <a:ext uri="{FF2B5EF4-FFF2-40B4-BE49-F238E27FC236}">
                <a16:creationId xmlns:a16="http://schemas.microsoft.com/office/drawing/2014/main" id="{9F4DBCAB-B910-554C-BE35-3471F6234D7C}"/>
              </a:ext>
            </a:extLst>
          </p:cNvPr>
          <p:cNvCxnSpPr>
            <a:cxnSpLocks/>
            <a:endCxn id="7"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46CF48C-654A-7145-BF8A-966017682CF6}"/>
              </a:ext>
            </a:extLst>
          </p:cNvPr>
          <p:cNvSpPr txBox="1"/>
          <p:nvPr/>
        </p:nvSpPr>
        <p:spPr>
          <a:xfrm>
            <a:off x="323527" y="3416508"/>
            <a:ext cx="7272804" cy="584775"/>
          </a:xfrm>
          <a:prstGeom prst="rect">
            <a:avLst/>
          </a:prstGeom>
          <a:noFill/>
        </p:spPr>
        <p:txBody>
          <a:bodyPr wrap="square" rtlCol="0">
            <a:spAutoFit/>
          </a:bodyPr>
          <a:lstStyle/>
          <a:p>
            <a:r>
              <a:rPr lang="en-AU" sz="1600" i="1" dirty="0">
                <a:solidFill>
                  <a:schemeClr val="bg1"/>
                </a:solidFill>
              </a:rPr>
              <a:t>E.g. New Zealand High-risk Rural Roads and High-risk Intersections guides, Austroads Guide to Road Safety</a:t>
            </a:r>
          </a:p>
        </p:txBody>
      </p:sp>
      <p:sp>
        <p:nvSpPr>
          <p:cNvPr id="10" name="Text Box 2">
            <a:extLst>
              <a:ext uri="{FF2B5EF4-FFF2-40B4-BE49-F238E27FC236}">
                <a16:creationId xmlns:a16="http://schemas.microsoft.com/office/drawing/2014/main" id="{424DB1D0-6F2D-3949-AEB3-6417B556529F}"/>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Current achievements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11" name="Arrow: Chevron 10">
            <a:extLst>
              <a:ext uri="{FF2B5EF4-FFF2-40B4-BE49-F238E27FC236}">
                <a16:creationId xmlns:a16="http://schemas.microsoft.com/office/drawing/2014/main" id="{0F7338D6-E13A-4568-9A5D-CB000509002A}"/>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10_PARA_A">
            <a:hlinkClick r:id="" action="ppaction://media"/>
            <a:extLst>
              <a:ext uri="{FF2B5EF4-FFF2-40B4-BE49-F238E27FC236}">
                <a16:creationId xmlns:a16="http://schemas.microsoft.com/office/drawing/2014/main" id="{054403D2-81B6-4986-9532-6A6A086B37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524" y="0"/>
            <a:ext cx="609600" cy="609600"/>
          </a:xfrm>
          <a:prstGeom prst="rect">
            <a:avLst/>
          </a:prstGeom>
        </p:spPr>
      </p:pic>
    </p:spTree>
    <p:extLst>
      <p:ext uri="{BB962C8B-B14F-4D97-AF65-F5344CB8AC3E}">
        <p14:creationId xmlns:p14="http://schemas.microsoft.com/office/powerpoint/2010/main" val="16233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mediacall" presetSubtype="0" fill="hold" nodeType="withEffect">
                                  <p:stCondLst>
                                    <p:cond delay="1000"/>
                                  </p:stCondLst>
                                  <p:childTnLst>
                                    <p:cmd type="call" cmd="playFrom(0.0)">
                                      <p:cBhvr>
                                        <p:cTn id="15" dur="27048" fill="hold"/>
                                        <p:tgtEl>
                                          <p:spTgt spid="2"/>
                                        </p:tgtEl>
                                      </p:cBhvr>
                                    </p:cmd>
                                  </p:childTnLst>
                                </p:cTn>
                              </p:par>
                            </p:childTnLst>
                          </p:cTn>
                        </p:par>
                        <p:par>
                          <p:cTn id="16" fill="hold">
                            <p:stCondLst>
                              <p:cond delay="28048"/>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animBg="1"/>
      <p:bldP spid="9"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343ED4-B158-DD4D-AE65-0B4BEB7DB766}"/>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8062584D-6766-C54A-9EEB-E04EB24DEA16}"/>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6" name="Rectangle: Rounded Corners 4">
            <a:extLst>
              <a:ext uri="{FF2B5EF4-FFF2-40B4-BE49-F238E27FC236}">
                <a16:creationId xmlns:a16="http://schemas.microsoft.com/office/drawing/2014/main" id="{7BABC248-99A8-FC4A-8805-892873A694D4}"/>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Strategy</a:t>
            </a:r>
          </a:p>
        </p:txBody>
      </p:sp>
      <p:sp>
        <p:nvSpPr>
          <p:cNvPr id="7" name="Rectangle: Rounded Corners 23">
            <a:extLst>
              <a:ext uri="{FF2B5EF4-FFF2-40B4-BE49-F238E27FC236}">
                <a16:creationId xmlns:a16="http://schemas.microsoft.com/office/drawing/2014/main" id="{CFA7CA6A-7DF8-734F-A0BE-DA0C17F12817}"/>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Showcase projects</a:t>
            </a:r>
          </a:p>
        </p:txBody>
      </p:sp>
      <p:sp>
        <p:nvSpPr>
          <p:cNvPr id="8" name="Rectangle: Rounded Corners 27">
            <a:extLst>
              <a:ext uri="{FF2B5EF4-FFF2-40B4-BE49-F238E27FC236}">
                <a16:creationId xmlns:a16="http://schemas.microsoft.com/office/drawing/2014/main" id="{6542256F-6929-6C49-B1CC-05DA6216049D}"/>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High level guidance</a:t>
            </a:r>
          </a:p>
        </p:txBody>
      </p:sp>
      <p:cxnSp>
        <p:nvCxnSpPr>
          <p:cNvPr id="9" name="Straight Arrow Connector 8">
            <a:extLst>
              <a:ext uri="{FF2B5EF4-FFF2-40B4-BE49-F238E27FC236}">
                <a16:creationId xmlns:a16="http://schemas.microsoft.com/office/drawing/2014/main" id="{89DB281D-0F8C-C047-9E00-FFD9907F7EF3}"/>
              </a:ext>
            </a:extLst>
          </p:cNvPr>
          <p:cNvCxnSpPr>
            <a:cxnSpLocks/>
            <a:endCxn id="8"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04D72C5-D258-F740-B328-7C7F85DC61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7025" y="3166027"/>
            <a:ext cx="3132000" cy="20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CFF82CC-06C9-A949-B4E9-5C6125CF5A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310" y="3168160"/>
            <a:ext cx="3119111" cy="20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3D8CF66D-5425-2E4B-8858-CA2526B346E1}"/>
              </a:ext>
            </a:extLst>
          </p:cNvPr>
          <p:cNvSpPr txBox="1"/>
          <p:nvPr/>
        </p:nvSpPr>
        <p:spPr>
          <a:xfrm>
            <a:off x="1799692" y="2325927"/>
            <a:ext cx="7272804" cy="584775"/>
          </a:xfrm>
          <a:prstGeom prst="rect">
            <a:avLst/>
          </a:prstGeom>
          <a:noFill/>
        </p:spPr>
        <p:txBody>
          <a:bodyPr wrap="square" rtlCol="0">
            <a:spAutoFit/>
          </a:bodyPr>
          <a:lstStyle/>
          <a:p>
            <a:r>
              <a:rPr lang="en-AU" sz="1600" i="1" dirty="0">
                <a:solidFill>
                  <a:schemeClr val="bg1"/>
                </a:solidFill>
              </a:rPr>
              <a:t>E.g. Kent Town raised plateau intersection (South Australia) (below left),</a:t>
            </a:r>
            <a:br>
              <a:rPr lang="en-AU" sz="1600" i="1" dirty="0">
                <a:solidFill>
                  <a:schemeClr val="bg1"/>
                </a:solidFill>
              </a:rPr>
            </a:br>
            <a:r>
              <a:rPr lang="en-AU" sz="1600" i="1" dirty="0">
                <a:solidFill>
                  <a:schemeClr val="bg1"/>
                </a:solidFill>
              </a:rPr>
              <a:t>Melba Highway overtaking lane (Victoria) (below right) </a:t>
            </a:r>
          </a:p>
        </p:txBody>
      </p:sp>
      <p:sp>
        <p:nvSpPr>
          <p:cNvPr id="13" name="TextBox 12">
            <a:extLst>
              <a:ext uri="{FF2B5EF4-FFF2-40B4-BE49-F238E27FC236}">
                <a16:creationId xmlns:a16="http://schemas.microsoft.com/office/drawing/2014/main" id="{081DB9FC-3642-D840-813C-24E04BB2B6F1}"/>
              </a:ext>
            </a:extLst>
          </p:cNvPr>
          <p:cNvSpPr txBox="1"/>
          <p:nvPr/>
        </p:nvSpPr>
        <p:spPr>
          <a:xfrm>
            <a:off x="1799692" y="5340075"/>
            <a:ext cx="2772308" cy="230832"/>
          </a:xfrm>
          <a:prstGeom prst="rect">
            <a:avLst/>
          </a:prstGeom>
          <a:noFill/>
        </p:spPr>
        <p:txBody>
          <a:bodyPr wrap="square" rtlCol="0">
            <a:spAutoFit/>
          </a:bodyPr>
          <a:lstStyle/>
          <a:p>
            <a:r>
              <a:rPr lang="en-AU" sz="900" dirty="0">
                <a:solidFill>
                  <a:srgbClr val="20A8FC"/>
                </a:solidFill>
              </a:rPr>
              <a:t>Source: Centre for Automotive Safety Research</a:t>
            </a:r>
          </a:p>
        </p:txBody>
      </p:sp>
      <p:sp>
        <p:nvSpPr>
          <p:cNvPr id="14" name="TextBox 13">
            <a:extLst>
              <a:ext uri="{FF2B5EF4-FFF2-40B4-BE49-F238E27FC236}">
                <a16:creationId xmlns:a16="http://schemas.microsoft.com/office/drawing/2014/main" id="{BFA10965-27F4-FE4C-B043-D65D157FA5A7}"/>
              </a:ext>
            </a:extLst>
          </p:cNvPr>
          <p:cNvSpPr txBox="1"/>
          <p:nvPr/>
        </p:nvSpPr>
        <p:spPr>
          <a:xfrm>
            <a:off x="5273651" y="5327653"/>
            <a:ext cx="2772308" cy="230832"/>
          </a:xfrm>
          <a:prstGeom prst="rect">
            <a:avLst/>
          </a:prstGeom>
          <a:noFill/>
        </p:spPr>
        <p:txBody>
          <a:bodyPr wrap="square" rtlCol="0">
            <a:spAutoFit/>
          </a:bodyPr>
          <a:lstStyle/>
          <a:p>
            <a:r>
              <a:rPr lang="en-AU" sz="900" dirty="0">
                <a:solidFill>
                  <a:srgbClr val="20A8FC"/>
                </a:solidFill>
              </a:rPr>
              <a:t>Source: Safe System Solutions</a:t>
            </a:r>
          </a:p>
        </p:txBody>
      </p:sp>
      <p:sp>
        <p:nvSpPr>
          <p:cNvPr id="15" name="Text Box 2">
            <a:extLst>
              <a:ext uri="{FF2B5EF4-FFF2-40B4-BE49-F238E27FC236}">
                <a16:creationId xmlns:a16="http://schemas.microsoft.com/office/drawing/2014/main" id="{9C72CDA6-32AF-9E46-8009-803CF7E95559}"/>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Current achievements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16" name="Arrow: Chevron 15">
            <a:extLst>
              <a:ext uri="{FF2B5EF4-FFF2-40B4-BE49-F238E27FC236}">
                <a16:creationId xmlns:a16="http://schemas.microsoft.com/office/drawing/2014/main" id="{C8005167-732E-4827-8032-68C73C923AB4}"/>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11_PARA_A">
            <a:hlinkClick r:id="" action="ppaction://media"/>
            <a:extLst>
              <a:ext uri="{FF2B5EF4-FFF2-40B4-BE49-F238E27FC236}">
                <a16:creationId xmlns:a16="http://schemas.microsoft.com/office/drawing/2014/main" id="{E143C851-5ADC-41D5-AB37-60EA1C2149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60532" y="0"/>
            <a:ext cx="609600" cy="609600"/>
          </a:xfrm>
          <a:prstGeom prst="rect">
            <a:avLst/>
          </a:prstGeom>
        </p:spPr>
      </p:pic>
    </p:spTree>
    <p:extLst>
      <p:ext uri="{BB962C8B-B14F-4D97-AF65-F5344CB8AC3E}">
        <p14:creationId xmlns:p14="http://schemas.microsoft.com/office/powerpoint/2010/main" val="137210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nodeType="with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 presetClass="mediacall" presetSubtype="0" fill="hold" nodeType="withEffect">
                                  <p:stCondLst>
                                    <p:cond delay="1000"/>
                                  </p:stCondLst>
                                  <p:childTnLst>
                                    <p:cmd type="call" cmd="playFrom(0.0)">
                                      <p:cBhvr>
                                        <p:cTn id="24" dur="29839" fill="hold"/>
                                        <p:tgtEl>
                                          <p:spTgt spid="2"/>
                                        </p:tgtEl>
                                      </p:cBhvr>
                                    </p:cmd>
                                  </p:childTnLst>
                                </p:cTn>
                              </p:par>
                            </p:childTnLst>
                          </p:cTn>
                        </p:par>
                        <p:par>
                          <p:cTn id="25" fill="hold">
                            <p:stCondLst>
                              <p:cond delay="30839"/>
                            </p:stCondLst>
                            <p:childTnLst>
                              <p:par>
                                <p:cTn id="26" presetID="3" presetClass="mediacall" presetSubtype="0" fill="hold" nodeType="afterEffect">
                                  <p:stCondLst>
                                    <p:cond delay="500"/>
                                  </p:stCondLst>
                                  <p:childTnLst>
                                    <p:cmd type="call" cmd="stop">
                                      <p:cBhvr>
                                        <p:cTn id="27" dur="1" fill="hold"/>
                                        <p:tgtEl>
                                          <p:spTgt spid="2"/>
                                        </p:tgtEl>
                                      </p:cBhvr>
                                    </p:cmd>
                                  </p:childTnLst>
                                </p:cTn>
                              </p:par>
                              <p:par>
                                <p:cTn id="28" presetID="10" presetClass="entr" presetSubtype="0" fill="hold" grpId="0" nodeType="with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7" grpId="0" animBg="1"/>
      <p:bldP spid="12" grpId="0"/>
      <p:bldP spid="13" grpId="0"/>
      <p:bldP spid="14"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EBFDB8-F18B-7740-AE60-1DCEB701E010}"/>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DC586DA5-DADF-DC46-A46B-8003D4D7AB7E}"/>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6" name="Rectangle: Rounded Corners 4">
            <a:extLst>
              <a:ext uri="{FF2B5EF4-FFF2-40B4-BE49-F238E27FC236}">
                <a16:creationId xmlns:a16="http://schemas.microsoft.com/office/drawing/2014/main" id="{027619F7-EAF8-114B-ACD1-442225DAEE83}"/>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Strategy</a:t>
            </a:r>
          </a:p>
        </p:txBody>
      </p:sp>
      <p:sp>
        <p:nvSpPr>
          <p:cNvPr id="7" name="Rectangle: Rounded Corners 7">
            <a:extLst>
              <a:ext uri="{FF2B5EF4-FFF2-40B4-BE49-F238E27FC236}">
                <a16:creationId xmlns:a16="http://schemas.microsoft.com/office/drawing/2014/main" id="{2A8B9A9D-FF65-0843-91C2-3BC47E71F437}"/>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High level guidance</a:t>
            </a:r>
          </a:p>
        </p:txBody>
      </p:sp>
      <p:cxnSp>
        <p:nvCxnSpPr>
          <p:cNvPr id="8" name="Straight Arrow Connector 7">
            <a:extLst>
              <a:ext uri="{FF2B5EF4-FFF2-40B4-BE49-F238E27FC236}">
                <a16:creationId xmlns:a16="http://schemas.microsoft.com/office/drawing/2014/main" id="{FFA27494-0172-EC48-9355-741A1FF38973}"/>
              </a:ext>
            </a:extLst>
          </p:cNvPr>
          <p:cNvCxnSpPr>
            <a:cxnSpLocks/>
            <a:endCxn id="7"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ectangle: Rounded Corners 11">
            <a:extLst>
              <a:ext uri="{FF2B5EF4-FFF2-40B4-BE49-F238E27FC236}">
                <a16:creationId xmlns:a16="http://schemas.microsoft.com/office/drawing/2014/main" id="{AF97B9D7-4899-9B4A-B814-DB8679FDFB43}"/>
              </a:ext>
            </a:extLst>
          </p:cNvPr>
          <p:cNvSpPr/>
          <p:nvPr/>
        </p:nvSpPr>
        <p:spPr>
          <a:xfrm>
            <a:off x="1871700" y="2804508"/>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Program alignment</a:t>
            </a:r>
          </a:p>
        </p:txBody>
      </p:sp>
      <p:cxnSp>
        <p:nvCxnSpPr>
          <p:cNvPr id="10" name="Straight Arrow Connector 9">
            <a:extLst>
              <a:ext uri="{FF2B5EF4-FFF2-40B4-BE49-F238E27FC236}">
                <a16:creationId xmlns:a16="http://schemas.microsoft.com/office/drawing/2014/main" id="{7CDA33FB-DE41-AF48-B89E-AC1FE697231C}"/>
              </a:ext>
            </a:extLst>
          </p:cNvPr>
          <p:cNvCxnSpPr>
            <a:cxnSpLocks/>
            <a:endCxn id="9" idx="0"/>
          </p:cNvCxnSpPr>
          <p:nvPr/>
        </p:nvCxnSpPr>
        <p:spPr>
          <a:xfrm>
            <a:off x="2969822" y="2336311"/>
            <a:ext cx="0" cy="468197"/>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pic>
        <p:nvPicPr>
          <p:cNvPr id="11" name="Picture 4">
            <a:extLst>
              <a:ext uri="{FF2B5EF4-FFF2-40B4-BE49-F238E27FC236}">
                <a16:creationId xmlns:a16="http://schemas.microsoft.com/office/drawing/2014/main" id="{BDC12BCB-6A8D-6F4E-BE6A-33EB40CDFC6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052" y="3861048"/>
            <a:ext cx="3006962" cy="20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EAEA5D6-CE67-3E43-86ED-7989C05208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88139" y="3861048"/>
            <a:ext cx="2807897" cy="20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Rounded Corners 14">
            <a:extLst>
              <a:ext uri="{FF2B5EF4-FFF2-40B4-BE49-F238E27FC236}">
                <a16:creationId xmlns:a16="http://schemas.microsoft.com/office/drawing/2014/main" id="{B1E2DD5A-C4EC-7341-98A1-E551A528906D}"/>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Showcase projects</a:t>
            </a:r>
          </a:p>
        </p:txBody>
      </p:sp>
      <p:sp>
        <p:nvSpPr>
          <p:cNvPr id="14" name="TextBox 13">
            <a:extLst>
              <a:ext uri="{FF2B5EF4-FFF2-40B4-BE49-F238E27FC236}">
                <a16:creationId xmlns:a16="http://schemas.microsoft.com/office/drawing/2014/main" id="{277E5AC3-8EEB-B04D-B767-5BC2623DD1ED}"/>
              </a:ext>
            </a:extLst>
          </p:cNvPr>
          <p:cNvSpPr txBox="1"/>
          <p:nvPr/>
        </p:nvSpPr>
        <p:spPr>
          <a:xfrm>
            <a:off x="1871196" y="3200508"/>
            <a:ext cx="7272804" cy="338554"/>
          </a:xfrm>
          <a:prstGeom prst="rect">
            <a:avLst/>
          </a:prstGeom>
          <a:noFill/>
        </p:spPr>
        <p:txBody>
          <a:bodyPr wrap="square" rtlCol="0">
            <a:spAutoFit/>
          </a:bodyPr>
          <a:lstStyle/>
          <a:p>
            <a:r>
              <a:rPr lang="en-AU" sz="1600" i="1" dirty="0">
                <a:solidFill>
                  <a:schemeClr val="bg1"/>
                </a:solidFill>
              </a:rPr>
              <a:t>E.g. Towards Zero Safe System Road Infrastructure Program (Victoria)</a:t>
            </a:r>
          </a:p>
        </p:txBody>
      </p:sp>
      <p:sp>
        <p:nvSpPr>
          <p:cNvPr id="15" name="TextBox 14">
            <a:extLst>
              <a:ext uri="{FF2B5EF4-FFF2-40B4-BE49-F238E27FC236}">
                <a16:creationId xmlns:a16="http://schemas.microsoft.com/office/drawing/2014/main" id="{605672F8-7C44-544B-ACBD-C7DE2A92AE00}"/>
              </a:ext>
            </a:extLst>
          </p:cNvPr>
          <p:cNvSpPr txBox="1"/>
          <p:nvPr/>
        </p:nvSpPr>
        <p:spPr>
          <a:xfrm>
            <a:off x="2015716" y="6030983"/>
            <a:ext cx="3816424" cy="230832"/>
          </a:xfrm>
          <a:prstGeom prst="rect">
            <a:avLst/>
          </a:prstGeom>
          <a:noFill/>
        </p:spPr>
        <p:txBody>
          <a:bodyPr wrap="square" rtlCol="0">
            <a:spAutoFit/>
          </a:bodyPr>
          <a:lstStyle/>
          <a:p>
            <a:r>
              <a:rPr lang="en-AU" sz="900" dirty="0">
                <a:solidFill>
                  <a:srgbClr val="20A8FC"/>
                </a:solidFill>
              </a:rPr>
              <a:t>Source: Regional Roads Victoria</a:t>
            </a:r>
          </a:p>
        </p:txBody>
      </p:sp>
      <p:sp>
        <p:nvSpPr>
          <p:cNvPr id="16" name="Text Box 2">
            <a:extLst>
              <a:ext uri="{FF2B5EF4-FFF2-40B4-BE49-F238E27FC236}">
                <a16:creationId xmlns:a16="http://schemas.microsoft.com/office/drawing/2014/main" id="{2F943B7D-00A5-B54E-A12A-3225001287BB}"/>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Current achievements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17" name="Arrow: Chevron 16">
            <a:extLst>
              <a:ext uri="{FF2B5EF4-FFF2-40B4-BE49-F238E27FC236}">
                <a16:creationId xmlns:a16="http://schemas.microsoft.com/office/drawing/2014/main" id="{09F7FBE3-8B78-4942-8AA2-31ACB4DB6741}"/>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12_PARA_A">
            <a:hlinkClick r:id="" action="ppaction://media"/>
            <a:extLst>
              <a:ext uri="{FF2B5EF4-FFF2-40B4-BE49-F238E27FC236}">
                <a16:creationId xmlns:a16="http://schemas.microsoft.com/office/drawing/2014/main" id="{03A8871A-F2FF-4012-BFF0-C0D050B6F6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60532" y="0"/>
            <a:ext cx="609600" cy="609600"/>
          </a:xfrm>
          <a:prstGeom prst="rect">
            <a:avLst/>
          </a:prstGeom>
        </p:spPr>
      </p:pic>
    </p:spTree>
    <p:extLst>
      <p:ext uri="{BB962C8B-B14F-4D97-AF65-F5344CB8AC3E}">
        <p14:creationId xmlns:p14="http://schemas.microsoft.com/office/powerpoint/2010/main" val="210238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 presetClass="mediacall" presetSubtype="0" fill="hold" nodeType="withEffect">
                                  <p:stCondLst>
                                    <p:cond delay="1000"/>
                                  </p:stCondLst>
                                  <p:childTnLst>
                                    <p:cmd type="call" cmd="playFrom(0.0)">
                                      <p:cBhvr>
                                        <p:cTn id="24" dur="22144" fill="hold"/>
                                        <p:tgtEl>
                                          <p:spTgt spid="2"/>
                                        </p:tgtEl>
                                      </p:cBhvr>
                                    </p:cmd>
                                  </p:childTnLst>
                                </p:cTn>
                              </p:par>
                            </p:childTnLst>
                          </p:cTn>
                        </p:par>
                        <p:par>
                          <p:cTn id="25" fill="hold">
                            <p:stCondLst>
                              <p:cond delay="23144"/>
                            </p:stCondLst>
                            <p:childTnLst>
                              <p:par>
                                <p:cTn id="26" presetID="3" presetClass="mediacall" presetSubtype="0" fill="hold" nodeType="afterEffect">
                                  <p:stCondLst>
                                    <p:cond delay="500"/>
                                  </p:stCondLst>
                                  <p:childTnLst>
                                    <p:cmd type="call" cmd="stop">
                                      <p:cBhvr>
                                        <p:cTn id="27" dur="1" fill="hold"/>
                                        <p:tgtEl>
                                          <p:spTgt spid="2"/>
                                        </p:tgtEl>
                                      </p:cBhvr>
                                    </p:cmd>
                                  </p:childTnLst>
                                </p:cTn>
                              </p:par>
                              <p:par>
                                <p:cTn id="28" presetID="10" presetClass="entr" presetSubtype="0" fill="hold" grpId="0" nodeType="with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9" grpId="0" animBg="1"/>
      <p:bldP spid="14" grpId="0"/>
      <p:bldP spid="15"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61069B1-1FA5-8B43-89EA-AACD69640531}"/>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9F0A7B6D-0969-1C42-A923-D4435D1744B6}"/>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6" name="Rectangle: Rounded Corners 4">
            <a:extLst>
              <a:ext uri="{FF2B5EF4-FFF2-40B4-BE49-F238E27FC236}">
                <a16:creationId xmlns:a16="http://schemas.microsoft.com/office/drawing/2014/main" id="{41C2867D-B13A-584F-A3BD-6074F9C98CE6}"/>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Strategy</a:t>
            </a:r>
          </a:p>
        </p:txBody>
      </p:sp>
      <p:sp>
        <p:nvSpPr>
          <p:cNvPr id="7" name="Rectangle: Rounded Corners 29">
            <a:extLst>
              <a:ext uri="{FF2B5EF4-FFF2-40B4-BE49-F238E27FC236}">
                <a16:creationId xmlns:a16="http://schemas.microsoft.com/office/drawing/2014/main" id="{DA80068B-B68D-8E45-B8CE-60B6E4A445D7}"/>
              </a:ext>
            </a:extLst>
          </p:cNvPr>
          <p:cNvSpPr/>
          <p:nvPr/>
        </p:nvSpPr>
        <p:spPr>
          <a:xfrm>
            <a:off x="4319972" y="1935461"/>
            <a:ext cx="1893913"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Science-based research</a:t>
            </a:r>
          </a:p>
        </p:txBody>
      </p:sp>
      <p:sp>
        <p:nvSpPr>
          <p:cNvPr id="8" name="Rectangle: Rounded Corners 27">
            <a:extLst>
              <a:ext uri="{FF2B5EF4-FFF2-40B4-BE49-F238E27FC236}">
                <a16:creationId xmlns:a16="http://schemas.microsoft.com/office/drawing/2014/main" id="{E1FCA56D-E08F-4846-A9A8-BEBF3FD0CE3D}"/>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High level guidance</a:t>
            </a:r>
          </a:p>
        </p:txBody>
      </p:sp>
      <p:cxnSp>
        <p:nvCxnSpPr>
          <p:cNvPr id="9" name="Straight Arrow Connector 8">
            <a:extLst>
              <a:ext uri="{FF2B5EF4-FFF2-40B4-BE49-F238E27FC236}">
                <a16:creationId xmlns:a16="http://schemas.microsoft.com/office/drawing/2014/main" id="{C4334625-44A2-BD4C-B83D-97352B375447}"/>
              </a:ext>
            </a:extLst>
          </p:cNvPr>
          <p:cNvCxnSpPr>
            <a:cxnSpLocks/>
            <a:endCxn id="8"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ectangle: Rounded Corners 32">
            <a:extLst>
              <a:ext uri="{FF2B5EF4-FFF2-40B4-BE49-F238E27FC236}">
                <a16:creationId xmlns:a16="http://schemas.microsoft.com/office/drawing/2014/main" id="{F8B25340-FD1F-7249-B90D-46D1A90F12D8}"/>
              </a:ext>
            </a:extLst>
          </p:cNvPr>
          <p:cNvSpPr/>
          <p:nvPr/>
        </p:nvSpPr>
        <p:spPr>
          <a:xfrm>
            <a:off x="1871700" y="2804508"/>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Program alignment</a:t>
            </a:r>
          </a:p>
        </p:txBody>
      </p:sp>
      <p:cxnSp>
        <p:nvCxnSpPr>
          <p:cNvPr id="11" name="Straight Arrow Connector 10">
            <a:extLst>
              <a:ext uri="{FF2B5EF4-FFF2-40B4-BE49-F238E27FC236}">
                <a16:creationId xmlns:a16="http://schemas.microsoft.com/office/drawing/2014/main" id="{6106DB92-3DF0-AE4C-B693-B1246CCA88D1}"/>
              </a:ext>
            </a:extLst>
          </p:cNvPr>
          <p:cNvCxnSpPr>
            <a:cxnSpLocks/>
            <a:endCxn id="10" idx="0"/>
          </p:cNvCxnSpPr>
          <p:nvPr/>
        </p:nvCxnSpPr>
        <p:spPr>
          <a:xfrm>
            <a:off x="2969822" y="2336311"/>
            <a:ext cx="0" cy="468197"/>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Rectangle: Rounded Corners 36">
            <a:extLst>
              <a:ext uri="{FF2B5EF4-FFF2-40B4-BE49-F238E27FC236}">
                <a16:creationId xmlns:a16="http://schemas.microsoft.com/office/drawing/2014/main" id="{2F1209AA-BB97-8D47-B805-97AE7ECC6E27}"/>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Showcase projects</a:t>
            </a:r>
          </a:p>
        </p:txBody>
      </p:sp>
      <p:sp>
        <p:nvSpPr>
          <p:cNvPr id="13" name="TextBox 12">
            <a:extLst>
              <a:ext uri="{FF2B5EF4-FFF2-40B4-BE49-F238E27FC236}">
                <a16:creationId xmlns:a16="http://schemas.microsoft.com/office/drawing/2014/main" id="{3D4661D3-790B-AA4E-B5EC-1765D3DA9358}"/>
              </a:ext>
            </a:extLst>
          </p:cNvPr>
          <p:cNvSpPr txBox="1"/>
          <p:nvPr/>
        </p:nvSpPr>
        <p:spPr>
          <a:xfrm>
            <a:off x="4319972" y="2547461"/>
            <a:ext cx="4752528" cy="2554545"/>
          </a:xfrm>
          <a:prstGeom prst="rect">
            <a:avLst/>
          </a:prstGeom>
          <a:noFill/>
        </p:spPr>
        <p:txBody>
          <a:bodyPr wrap="square" rtlCol="0">
            <a:spAutoFit/>
          </a:bodyPr>
          <a:lstStyle/>
          <a:p>
            <a:r>
              <a:rPr lang="en-AU" sz="1600" i="1" dirty="0">
                <a:solidFill>
                  <a:schemeClr val="bg1"/>
                </a:solidFill>
              </a:rPr>
              <a:t>E.g. University-based research centres:</a:t>
            </a:r>
          </a:p>
          <a:p>
            <a:r>
              <a:rPr lang="en-AU" sz="1600" i="1" dirty="0">
                <a:solidFill>
                  <a:schemeClr val="bg1"/>
                </a:solidFill>
              </a:rPr>
              <a:t>	CASR (South Australia)</a:t>
            </a:r>
          </a:p>
          <a:p>
            <a:r>
              <a:rPr lang="en-AU" sz="1600" i="1" dirty="0">
                <a:solidFill>
                  <a:schemeClr val="bg1"/>
                </a:solidFill>
              </a:rPr>
              <a:t>	MUARC (Victoria)</a:t>
            </a:r>
          </a:p>
          <a:p>
            <a:r>
              <a:rPr lang="en-AU" sz="1600" i="1" dirty="0">
                <a:solidFill>
                  <a:schemeClr val="bg1"/>
                </a:solidFill>
              </a:rPr>
              <a:t>	CARRS-Q (Queensland)</a:t>
            </a:r>
          </a:p>
          <a:p>
            <a:r>
              <a:rPr lang="en-AU" sz="1600" i="1" dirty="0">
                <a:solidFill>
                  <a:schemeClr val="bg1"/>
                </a:solidFill>
              </a:rPr>
              <a:t>	TARS (New South Wales)</a:t>
            </a:r>
          </a:p>
          <a:p>
            <a:r>
              <a:rPr lang="en-AU" sz="1600" i="1" dirty="0">
                <a:solidFill>
                  <a:schemeClr val="bg1"/>
                </a:solidFill>
              </a:rPr>
              <a:t>	TRG (New Zealand)</a:t>
            </a:r>
          </a:p>
          <a:p>
            <a:r>
              <a:rPr lang="en-AU" sz="1600" i="1" dirty="0">
                <a:solidFill>
                  <a:schemeClr val="bg1"/>
                </a:solidFill>
              </a:rPr>
              <a:t>Other organisations:</a:t>
            </a:r>
          </a:p>
          <a:p>
            <a:r>
              <a:rPr lang="en-AU" sz="1600" i="1" dirty="0">
                <a:solidFill>
                  <a:schemeClr val="bg1"/>
                </a:solidFill>
              </a:rPr>
              <a:t>	ARRB (Victoria)</a:t>
            </a:r>
          </a:p>
          <a:p>
            <a:r>
              <a:rPr lang="en-AU" sz="1600" i="1" dirty="0">
                <a:solidFill>
                  <a:schemeClr val="bg1"/>
                </a:solidFill>
              </a:rPr>
              <a:t>	ACRS (Australia and New Zealand)</a:t>
            </a:r>
          </a:p>
          <a:p>
            <a:r>
              <a:rPr lang="en-AU" sz="1600" i="1" dirty="0">
                <a:solidFill>
                  <a:schemeClr val="bg1"/>
                </a:solidFill>
              </a:rPr>
              <a:t>	</a:t>
            </a:r>
          </a:p>
        </p:txBody>
      </p:sp>
      <p:sp>
        <p:nvSpPr>
          <p:cNvPr id="14" name="Text Box 2">
            <a:extLst>
              <a:ext uri="{FF2B5EF4-FFF2-40B4-BE49-F238E27FC236}">
                <a16:creationId xmlns:a16="http://schemas.microsoft.com/office/drawing/2014/main" id="{0A17B77C-0FBD-EB47-A012-1B8714829416}"/>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Current achievements</a:t>
            </a:r>
            <a:endParaRPr kumimoji="0" lang="en-US" sz="2000" b="1" i="0" u="none" strike="noStrike" kern="1200" cap="none" spc="0" normalizeH="0" baseline="0" noProof="0" dirty="0">
              <a:ln>
                <a:noFill/>
              </a:ln>
              <a:solidFill>
                <a:schemeClr val="accent5"/>
              </a:solidFill>
              <a:effectLst/>
              <a:uLnTx/>
              <a:uFillTx/>
              <a:latin typeface="Verdana" pitchFamily="34" charset="0"/>
              <a:ea typeface="+mj-ea"/>
              <a:cs typeface="+mj-cs"/>
            </a:endParaRPr>
          </a:p>
        </p:txBody>
      </p:sp>
      <p:sp>
        <p:nvSpPr>
          <p:cNvPr id="15" name="Arrow: Chevron 14">
            <a:extLst>
              <a:ext uri="{FF2B5EF4-FFF2-40B4-BE49-F238E27FC236}">
                <a16:creationId xmlns:a16="http://schemas.microsoft.com/office/drawing/2014/main" id="{F2C84F7F-00B3-4798-86A7-DB4778B7508D}"/>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13_PARA_A">
            <a:hlinkClick r:id="" action="ppaction://media"/>
            <a:extLst>
              <a:ext uri="{FF2B5EF4-FFF2-40B4-BE49-F238E27FC236}">
                <a16:creationId xmlns:a16="http://schemas.microsoft.com/office/drawing/2014/main" id="{A6A670E1-C274-4F43-B0F9-98AB74B55C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2322"/>
            <a:ext cx="609600" cy="609600"/>
          </a:xfrm>
          <a:prstGeom prst="rect">
            <a:avLst/>
          </a:prstGeom>
        </p:spPr>
      </p:pic>
    </p:spTree>
    <p:extLst>
      <p:ext uri="{BB962C8B-B14F-4D97-AF65-F5344CB8AC3E}">
        <p14:creationId xmlns:p14="http://schemas.microsoft.com/office/powerpoint/2010/main" val="374589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 presetClass="mediacall" presetSubtype="0" fill="hold" nodeType="withEffect">
                                  <p:stCondLst>
                                    <p:cond delay="1000"/>
                                  </p:stCondLst>
                                  <p:childTnLst>
                                    <p:cmd type="call" cmd="playFrom(0.0)">
                                      <p:cBhvr>
                                        <p:cTn id="12" dur="31378" fill="hold"/>
                                        <p:tgtEl>
                                          <p:spTgt spid="2"/>
                                        </p:tgtEl>
                                      </p:cBhvr>
                                    </p:cmd>
                                  </p:childTnLst>
                                </p:cTn>
                              </p:par>
                            </p:childTnLst>
                          </p:cTn>
                        </p:par>
                        <p:par>
                          <p:cTn id="13" fill="hold">
                            <p:stCondLst>
                              <p:cond delay="32378"/>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7" grpId="0" animBg="1"/>
      <p:bldP spid="13"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DA471EB-A09A-7148-BD97-CFBDE4401F23}"/>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C4F2739C-698D-7143-BFAA-1897E64E067F}"/>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6" name="Rectangle: Rounded Corners 4">
            <a:extLst>
              <a:ext uri="{FF2B5EF4-FFF2-40B4-BE49-F238E27FC236}">
                <a16:creationId xmlns:a16="http://schemas.microsoft.com/office/drawing/2014/main" id="{3B67E29D-28EB-FE4F-95A2-28986BA88900}"/>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Strategy</a:t>
            </a:r>
          </a:p>
        </p:txBody>
      </p:sp>
      <p:sp>
        <p:nvSpPr>
          <p:cNvPr id="7" name="Rectangle: Rounded Corners 35">
            <a:extLst>
              <a:ext uri="{FF2B5EF4-FFF2-40B4-BE49-F238E27FC236}">
                <a16:creationId xmlns:a16="http://schemas.microsoft.com/office/drawing/2014/main" id="{1ECC3523-1DD2-AC4E-AC5D-4D0CBF518884}"/>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High level guidance</a:t>
            </a:r>
          </a:p>
        </p:txBody>
      </p:sp>
      <p:cxnSp>
        <p:nvCxnSpPr>
          <p:cNvPr id="8" name="Straight Arrow Connector 7">
            <a:extLst>
              <a:ext uri="{FF2B5EF4-FFF2-40B4-BE49-F238E27FC236}">
                <a16:creationId xmlns:a16="http://schemas.microsoft.com/office/drawing/2014/main" id="{0FE78E01-743E-8144-B473-AF8965BF0206}"/>
              </a:ext>
            </a:extLst>
          </p:cNvPr>
          <p:cNvCxnSpPr>
            <a:cxnSpLocks/>
            <a:endCxn id="7"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ectangle: Rounded Corners 37">
            <a:extLst>
              <a:ext uri="{FF2B5EF4-FFF2-40B4-BE49-F238E27FC236}">
                <a16:creationId xmlns:a16="http://schemas.microsoft.com/office/drawing/2014/main" id="{81F5DB67-3DE3-FB41-8020-2FA68DEC32C6}"/>
              </a:ext>
            </a:extLst>
          </p:cNvPr>
          <p:cNvSpPr/>
          <p:nvPr/>
        </p:nvSpPr>
        <p:spPr>
          <a:xfrm>
            <a:off x="1871700" y="2804508"/>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Program alignment</a:t>
            </a:r>
          </a:p>
        </p:txBody>
      </p:sp>
      <p:cxnSp>
        <p:nvCxnSpPr>
          <p:cNvPr id="10" name="Straight Arrow Connector 9">
            <a:extLst>
              <a:ext uri="{FF2B5EF4-FFF2-40B4-BE49-F238E27FC236}">
                <a16:creationId xmlns:a16="http://schemas.microsoft.com/office/drawing/2014/main" id="{B1007229-CAF3-0145-A75C-D8A14F80AB80}"/>
              </a:ext>
            </a:extLst>
          </p:cNvPr>
          <p:cNvCxnSpPr>
            <a:cxnSpLocks/>
            <a:endCxn id="9" idx="0"/>
          </p:cNvCxnSpPr>
          <p:nvPr/>
        </p:nvCxnSpPr>
        <p:spPr>
          <a:xfrm>
            <a:off x="2969822" y="2336311"/>
            <a:ext cx="0" cy="468197"/>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Rectangle: Rounded Corners 40">
            <a:extLst>
              <a:ext uri="{FF2B5EF4-FFF2-40B4-BE49-F238E27FC236}">
                <a16:creationId xmlns:a16="http://schemas.microsoft.com/office/drawing/2014/main" id="{B163AB68-58DB-C74F-AEED-9447201B6B44}"/>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Showcase projects</a:t>
            </a:r>
          </a:p>
        </p:txBody>
      </p:sp>
      <p:pic>
        <p:nvPicPr>
          <p:cNvPr id="12" name="Picture 11">
            <a:extLst>
              <a:ext uri="{FF2B5EF4-FFF2-40B4-BE49-F238E27FC236}">
                <a16:creationId xmlns:a16="http://schemas.microsoft.com/office/drawing/2014/main" id="{4E5378DB-FB3E-F24D-B411-510D84D174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3668" y="3717841"/>
            <a:ext cx="3035333" cy="20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E11FFF2C-AE23-C54B-BEEA-010D30E59A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2020" y="3717032"/>
            <a:ext cx="3701696" cy="20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Rounded Corners 41">
            <a:extLst>
              <a:ext uri="{FF2B5EF4-FFF2-40B4-BE49-F238E27FC236}">
                <a16:creationId xmlns:a16="http://schemas.microsoft.com/office/drawing/2014/main" id="{3DF60458-6527-E142-ADA1-C77F88278D34}"/>
              </a:ext>
            </a:extLst>
          </p:cNvPr>
          <p:cNvSpPr/>
          <p:nvPr/>
        </p:nvSpPr>
        <p:spPr>
          <a:xfrm>
            <a:off x="6459672" y="1946335"/>
            <a:ext cx="1370099"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Public campaigns</a:t>
            </a:r>
          </a:p>
        </p:txBody>
      </p:sp>
      <p:sp>
        <p:nvSpPr>
          <p:cNvPr id="15" name="Rectangle: Rounded Corners 42">
            <a:extLst>
              <a:ext uri="{FF2B5EF4-FFF2-40B4-BE49-F238E27FC236}">
                <a16:creationId xmlns:a16="http://schemas.microsoft.com/office/drawing/2014/main" id="{AF598827-3532-0746-93E6-E5785B27C0BC}"/>
              </a:ext>
            </a:extLst>
          </p:cNvPr>
          <p:cNvSpPr/>
          <p:nvPr/>
        </p:nvSpPr>
        <p:spPr>
          <a:xfrm>
            <a:off x="4319972" y="1935461"/>
            <a:ext cx="1893913"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Science-based research</a:t>
            </a:r>
          </a:p>
        </p:txBody>
      </p:sp>
      <p:sp>
        <p:nvSpPr>
          <p:cNvPr id="16" name="TextBox 15">
            <a:extLst>
              <a:ext uri="{FF2B5EF4-FFF2-40B4-BE49-F238E27FC236}">
                <a16:creationId xmlns:a16="http://schemas.microsoft.com/office/drawing/2014/main" id="{F005E5FE-7A03-8B4E-8B46-5721FF86A27F}"/>
              </a:ext>
            </a:extLst>
          </p:cNvPr>
          <p:cNvSpPr txBox="1"/>
          <p:nvPr/>
        </p:nvSpPr>
        <p:spPr>
          <a:xfrm>
            <a:off x="4316334" y="2556332"/>
            <a:ext cx="4720162" cy="584775"/>
          </a:xfrm>
          <a:prstGeom prst="rect">
            <a:avLst/>
          </a:prstGeom>
          <a:noFill/>
        </p:spPr>
        <p:txBody>
          <a:bodyPr wrap="square" rtlCol="0">
            <a:spAutoFit/>
          </a:bodyPr>
          <a:lstStyle/>
          <a:p>
            <a:r>
              <a:rPr lang="en-AU" sz="1600" i="1" dirty="0">
                <a:solidFill>
                  <a:schemeClr val="bg1"/>
                </a:solidFill>
              </a:rPr>
              <a:t>E.g. Road safety advertisements, awareness campaigns</a:t>
            </a:r>
          </a:p>
        </p:txBody>
      </p:sp>
      <p:sp>
        <p:nvSpPr>
          <p:cNvPr id="17" name="TextBox 16">
            <a:extLst>
              <a:ext uri="{FF2B5EF4-FFF2-40B4-BE49-F238E27FC236}">
                <a16:creationId xmlns:a16="http://schemas.microsoft.com/office/drawing/2014/main" id="{3FE9DB93-B4F2-6040-AC14-F7EFC5F9B6D7}"/>
              </a:ext>
            </a:extLst>
          </p:cNvPr>
          <p:cNvSpPr txBox="1"/>
          <p:nvPr/>
        </p:nvSpPr>
        <p:spPr>
          <a:xfrm>
            <a:off x="1568725" y="5890921"/>
            <a:ext cx="3816424" cy="230832"/>
          </a:xfrm>
          <a:prstGeom prst="rect">
            <a:avLst/>
          </a:prstGeom>
          <a:noFill/>
        </p:spPr>
        <p:txBody>
          <a:bodyPr wrap="square" rtlCol="0">
            <a:spAutoFit/>
          </a:bodyPr>
          <a:lstStyle/>
          <a:p>
            <a:r>
              <a:rPr lang="en-AU" sz="900" dirty="0">
                <a:solidFill>
                  <a:srgbClr val="20A8FC"/>
                </a:solidFill>
              </a:rPr>
              <a:t>Source: Traffic Accident Commission of Victoria</a:t>
            </a:r>
          </a:p>
        </p:txBody>
      </p:sp>
      <p:sp>
        <p:nvSpPr>
          <p:cNvPr id="18" name="Text Box 2">
            <a:extLst>
              <a:ext uri="{FF2B5EF4-FFF2-40B4-BE49-F238E27FC236}">
                <a16:creationId xmlns:a16="http://schemas.microsoft.com/office/drawing/2014/main" id="{7A9F1C93-4E48-624C-915B-85613FBBDFBE}"/>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2600" b="1" dirty="0">
                <a:solidFill>
                  <a:srgbClr val="20A8FC"/>
                </a:solidFill>
                <a:latin typeface="Verdana" pitchFamily="34" charset="0"/>
                <a:ea typeface="+mj-ea"/>
                <a:cs typeface="+mj-cs"/>
              </a:rPr>
              <a:t>Current </a:t>
            </a:r>
            <a:r>
              <a:rPr lang="en-AU" sz="2600" dirty="0">
                <a:solidFill>
                  <a:srgbClr val="20A8FC"/>
                </a:solidFill>
                <a:latin typeface="Verdana" pitchFamily="34" charset="0"/>
              </a:rPr>
              <a:t>achievements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19" name="Arrow: Chevron 18">
            <a:extLst>
              <a:ext uri="{FF2B5EF4-FFF2-40B4-BE49-F238E27FC236}">
                <a16:creationId xmlns:a16="http://schemas.microsoft.com/office/drawing/2014/main" id="{20092A7D-446F-4F6C-A17A-33C3994DFB5E}"/>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5" name="TAC_MOD2_SNIP4_SLIDE_14_PARA_A">
            <a:hlinkClick r:id="" action="ppaction://media"/>
            <a:extLst>
              <a:ext uri="{FF2B5EF4-FFF2-40B4-BE49-F238E27FC236}">
                <a16:creationId xmlns:a16="http://schemas.microsoft.com/office/drawing/2014/main" id="{19913470-9072-4F5C-A12A-EADF882946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8524" y="3114"/>
            <a:ext cx="609600" cy="609600"/>
          </a:xfrm>
          <a:prstGeom prst="rect">
            <a:avLst/>
          </a:prstGeom>
        </p:spPr>
      </p:pic>
    </p:spTree>
    <p:extLst>
      <p:ext uri="{BB962C8B-B14F-4D97-AF65-F5344CB8AC3E}">
        <p14:creationId xmlns:p14="http://schemas.microsoft.com/office/powerpoint/2010/main" val="65062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1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1" presetClass="mediacall" presetSubtype="0" fill="hold" nodeType="withEffect">
                                  <p:stCondLst>
                                    <p:cond delay="1000"/>
                                  </p:stCondLst>
                                  <p:childTnLst>
                                    <p:cmd type="call" cmd="playFrom(0.0)">
                                      <p:cBhvr>
                                        <p:cTn id="21" dur="27387" fill="hold"/>
                                        <p:tgtEl>
                                          <p:spTgt spid="5"/>
                                        </p:tgtEl>
                                      </p:cBhvr>
                                    </p:cmd>
                                  </p:childTnLst>
                                </p:cTn>
                              </p:par>
                            </p:childTnLst>
                          </p:cTn>
                        </p:par>
                        <p:par>
                          <p:cTn id="22" fill="hold">
                            <p:stCondLst>
                              <p:cond delay="28387"/>
                            </p:stCondLst>
                            <p:childTnLst>
                              <p:par>
                                <p:cTn id="23" presetID="3" presetClass="mediacall" presetSubtype="0" fill="hold" nodeType="afterEffect">
                                  <p:stCondLst>
                                    <p:cond delay="0"/>
                                  </p:stCondLst>
                                  <p:childTnLst>
                                    <p:cmd type="call" cmd="stop">
                                      <p:cBhvr>
                                        <p:cTn id="24" dur="1" fill="hold"/>
                                        <p:tgtEl>
                                          <p:spTgt spid="5"/>
                                        </p:tgtEl>
                                      </p:cBhvr>
                                    </p:cmd>
                                  </p:childTnLst>
                                </p:cTn>
                              </p:par>
                              <p:par>
                                <p:cTn id="25" presetID="10" presetClass="entr" presetSubtype="0"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14" grpId="0" animBg="1"/>
      <p:bldP spid="16" grpId="0"/>
      <p:bldP spid="17"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35C9E3-BDD2-42CF-9187-BE33D2F8C087}"/>
              </a:ext>
            </a:extLst>
          </p:cNvPr>
          <p:cNvSpPr>
            <a:spLocks noGrp="1"/>
          </p:cNvSpPr>
          <p:nvPr>
            <p:ph type="body" sz="quarter" idx="10"/>
          </p:nvPr>
        </p:nvSpPr>
        <p:spPr/>
        <p:txBody>
          <a:bodyPr/>
          <a:lstStyle/>
          <a:p>
            <a:r>
              <a:rPr lang="en-AU" dirty="0"/>
              <a:t>What is still required</a:t>
            </a:r>
          </a:p>
        </p:txBody>
      </p:sp>
      <p:sp>
        <p:nvSpPr>
          <p:cNvPr id="4" name="Slide Number Placeholder 3">
            <a:extLst>
              <a:ext uri="{FF2B5EF4-FFF2-40B4-BE49-F238E27FC236}">
                <a16:creationId xmlns:a16="http://schemas.microsoft.com/office/drawing/2014/main" id="{33B27701-2E78-4D90-99EC-9B139F104B31}"/>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3" name="Footer Placeholder 2">
            <a:extLst>
              <a:ext uri="{FF2B5EF4-FFF2-40B4-BE49-F238E27FC236}">
                <a16:creationId xmlns:a16="http://schemas.microsoft.com/office/drawing/2014/main" id="{348D2939-D73E-4E26-B3DE-25ADA9EDFC91}"/>
              </a:ext>
            </a:extLst>
          </p:cNvPr>
          <p:cNvSpPr>
            <a:spLocks noGrp="1"/>
          </p:cNvSpPr>
          <p:nvPr>
            <p:ph type="ftr" sz="quarter" idx="12"/>
          </p:nvPr>
        </p:nvSpPr>
        <p:spPr/>
        <p:txBody>
          <a:bodyPr/>
          <a:lstStyle/>
          <a:p>
            <a:r>
              <a:rPr lang="en-US" dirty="0"/>
              <a:t>Module 2, Snippet 4</a:t>
            </a:r>
          </a:p>
        </p:txBody>
      </p:sp>
      <p:pic>
        <p:nvPicPr>
          <p:cNvPr id="2" name="TAC_MOD2_SNIP4_SLIDE_15_PARA_A">
            <a:hlinkClick r:id="" action="ppaction://media"/>
            <a:extLst>
              <a:ext uri="{FF2B5EF4-FFF2-40B4-BE49-F238E27FC236}">
                <a16:creationId xmlns:a16="http://schemas.microsoft.com/office/drawing/2014/main" id="{92DF784F-835F-4FF6-8D24-444A1A4816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3116710302"/>
      </p:ext>
    </p:extLst>
  </p:cSld>
  <p:clrMapOvr>
    <a:masterClrMapping/>
  </p:clrMapOvr>
  <mc:AlternateContent xmlns:mc="http://schemas.openxmlformats.org/markup-compatibility/2006" xmlns:p14="http://schemas.microsoft.com/office/powerpoint/2010/main">
    <mc:Choice Requires="p14">
      <p:transition spd="med" p14:dur="700" advTm="16350">
        <p:fade/>
      </p:transition>
    </mc:Choice>
    <mc:Fallback xmlns="">
      <p:transition spd="med" advTm="16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874" fill="hold"/>
                                        <p:tgtEl>
                                          <p:spTgt spid="2"/>
                                        </p:tgtEl>
                                      </p:cBhvr>
                                    </p:cmd>
                                  </p:childTnLst>
                                </p:cTn>
                              </p:par>
                            </p:childTnLst>
                          </p:cTn>
                        </p:par>
                        <p:par>
                          <p:cTn id="7" fill="hold">
                            <p:stCondLst>
                              <p:cond delay="1487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13BC08-C804-0C4D-8904-E6E5BB99B54E}"/>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2488CA24-2BEE-4F4D-8C9D-31F635573B06}"/>
              </a:ext>
            </a:extLst>
          </p:cNvPr>
          <p:cNvSpPr>
            <a:spLocks noGrp="1"/>
          </p:cNvSpPr>
          <p:nvPr>
            <p:ph type="sldNum" sz="quarter" idx="11"/>
          </p:nvPr>
        </p:nvSpPr>
        <p:spPr/>
        <p:txBody>
          <a:bodyPr/>
          <a:lstStyle/>
          <a:p>
            <a:fld id="{A9D36E53-D99A-0F41-B3E8-EF235B9A2E23}" type="slidenum">
              <a:rPr lang="en-US" smtClean="0"/>
              <a:pPr/>
              <a:t>16</a:t>
            </a:fld>
            <a:endParaRPr lang="en-US" dirty="0"/>
          </a:p>
        </p:txBody>
      </p:sp>
      <p:sp>
        <p:nvSpPr>
          <p:cNvPr id="6" name="Rectangle: Rounded Corners 4">
            <a:extLst>
              <a:ext uri="{FF2B5EF4-FFF2-40B4-BE49-F238E27FC236}">
                <a16:creationId xmlns:a16="http://schemas.microsoft.com/office/drawing/2014/main" id="{E6D1C0A2-C8A8-C54E-AAED-8A3F12333180}"/>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Strategy</a:t>
            </a:r>
          </a:p>
        </p:txBody>
      </p:sp>
      <p:sp>
        <p:nvSpPr>
          <p:cNvPr id="7" name="Rectangle: Rounded Corners 22">
            <a:extLst>
              <a:ext uri="{FF2B5EF4-FFF2-40B4-BE49-F238E27FC236}">
                <a16:creationId xmlns:a16="http://schemas.microsoft.com/office/drawing/2014/main" id="{E1A27E6A-9FDD-E648-8231-40D0AEF276B2}"/>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High level guidance</a:t>
            </a:r>
          </a:p>
        </p:txBody>
      </p:sp>
      <p:sp>
        <p:nvSpPr>
          <p:cNvPr id="8" name="Rectangle: Rounded Corners 24">
            <a:extLst>
              <a:ext uri="{FF2B5EF4-FFF2-40B4-BE49-F238E27FC236}">
                <a16:creationId xmlns:a16="http://schemas.microsoft.com/office/drawing/2014/main" id="{BE9EB9BB-EBF5-C84C-B4B6-732AAFBC87B4}"/>
              </a:ext>
            </a:extLst>
          </p:cNvPr>
          <p:cNvSpPr/>
          <p:nvPr/>
        </p:nvSpPr>
        <p:spPr>
          <a:xfrm>
            <a:off x="1871700" y="2804508"/>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Program alignment</a:t>
            </a:r>
          </a:p>
        </p:txBody>
      </p:sp>
      <p:sp>
        <p:nvSpPr>
          <p:cNvPr id="9" name="Rectangle: Rounded Corners 25">
            <a:extLst>
              <a:ext uri="{FF2B5EF4-FFF2-40B4-BE49-F238E27FC236}">
                <a16:creationId xmlns:a16="http://schemas.microsoft.com/office/drawing/2014/main" id="{E899DFDD-BBDB-4E4D-AFE3-3F56C8859B73}"/>
              </a:ext>
            </a:extLst>
          </p:cNvPr>
          <p:cNvSpPr/>
          <p:nvPr/>
        </p:nvSpPr>
        <p:spPr>
          <a:xfrm>
            <a:off x="6459672" y="1946335"/>
            <a:ext cx="1370099"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Public campaigns</a:t>
            </a:r>
          </a:p>
        </p:txBody>
      </p:sp>
      <p:sp>
        <p:nvSpPr>
          <p:cNvPr id="10" name="Rectangle: Rounded Corners 28">
            <a:extLst>
              <a:ext uri="{FF2B5EF4-FFF2-40B4-BE49-F238E27FC236}">
                <a16:creationId xmlns:a16="http://schemas.microsoft.com/office/drawing/2014/main" id="{DBC90BE6-F98B-FD4B-BAB1-F73429E19505}"/>
              </a:ext>
            </a:extLst>
          </p:cNvPr>
          <p:cNvSpPr/>
          <p:nvPr/>
        </p:nvSpPr>
        <p:spPr>
          <a:xfrm>
            <a:off x="1331640" y="3753104"/>
            <a:ext cx="1296144"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Practical guidance</a:t>
            </a:r>
          </a:p>
        </p:txBody>
      </p:sp>
      <p:cxnSp>
        <p:nvCxnSpPr>
          <p:cNvPr id="11" name="Straight Arrow Connector 10">
            <a:extLst>
              <a:ext uri="{FF2B5EF4-FFF2-40B4-BE49-F238E27FC236}">
                <a16:creationId xmlns:a16="http://schemas.microsoft.com/office/drawing/2014/main" id="{CE4E42DB-ACEB-A14A-BC06-430E2F84C67F}"/>
              </a:ext>
            </a:extLst>
          </p:cNvPr>
          <p:cNvCxnSpPr>
            <a:cxnSpLocks/>
            <a:stCxn id="6" idx="2"/>
            <a:endCxn id="7"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A2DB08-56D4-7E47-987C-5052E5706F95}"/>
              </a:ext>
            </a:extLst>
          </p:cNvPr>
          <p:cNvCxnSpPr>
            <a:cxnSpLocks/>
            <a:endCxn id="8" idx="0"/>
          </p:cNvCxnSpPr>
          <p:nvPr/>
        </p:nvCxnSpPr>
        <p:spPr>
          <a:xfrm>
            <a:off x="2969822" y="2336311"/>
            <a:ext cx="0" cy="468197"/>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Connector: Elbow 82">
            <a:extLst>
              <a:ext uri="{FF2B5EF4-FFF2-40B4-BE49-F238E27FC236}">
                <a16:creationId xmlns:a16="http://schemas.microsoft.com/office/drawing/2014/main" id="{8177847A-7087-404A-887D-58A3E8DBC230}"/>
              </a:ext>
            </a:extLst>
          </p:cNvPr>
          <p:cNvCxnSpPr>
            <a:cxnSpLocks/>
            <a:stCxn id="8" idx="2"/>
            <a:endCxn id="10" idx="0"/>
          </p:cNvCxnSpPr>
          <p:nvPr/>
        </p:nvCxnSpPr>
        <p:spPr>
          <a:xfrm rot="5400000">
            <a:off x="2198469" y="2981751"/>
            <a:ext cx="552596" cy="990110"/>
          </a:xfrm>
          <a:prstGeom prst="bentConnector3">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Elbow 98">
            <a:extLst>
              <a:ext uri="{FF2B5EF4-FFF2-40B4-BE49-F238E27FC236}">
                <a16:creationId xmlns:a16="http://schemas.microsoft.com/office/drawing/2014/main" id="{97E03484-29D5-D64E-BFD2-2F24C6D2B9CC}"/>
              </a:ext>
            </a:extLst>
          </p:cNvPr>
          <p:cNvCxnSpPr>
            <a:cxnSpLocks/>
            <a:stCxn id="7" idx="2"/>
          </p:cNvCxnSpPr>
          <p:nvPr/>
        </p:nvCxnSpPr>
        <p:spPr>
          <a:xfrm rot="16200000" flipH="1">
            <a:off x="1445507" y="2942601"/>
            <a:ext cx="60298" cy="1008112"/>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Rounded Corners 27">
            <a:extLst>
              <a:ext uri="{FF2B5EF4-FFF2-40B4-BE49-F238E27FC236}">
                <a16:creationId xmlns:a16="http://schemas.microsoft.com/office/drawing/2014/main" id="{CAAE5DB0-98A7-774E-AE08-39EF0C94F727}"/>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Showcase projects</a:t>
            </a:r>
          </a:p>
        </p:txBody>
      </p:sp>
      <p:sp>
        <p:nvSpPr>
          <p:cNvPr id="16" name="Rectangle: Rounded Corners 32">
            <a:extLst>
              <a:ext uri="{FF2B5EF4-FFF2-40B4-BE49-F238E27FC236}">
                <a16:creationId xmlns:a16="http://schemas.microsoft.com/office/drawing/2014/main" id="{59151BD7-B08C-034C-B316-5AD17A42E8F4}"/>
              </a:ext>
            </a:extLst>
          </p:cNvPr>
          <p:cNvSpPr/>
          <p:nvPr/>
        </p:nvSpPr>
        <p:spPr>
          <a:xfrm>
            <a:off x="4319972" y="1935461"/>
            <a:ext cx="1893913"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Science-based</a:t>
            </a:r>
            <a:r>
              <a:rPr lang="en-AU" dirty="0"/>
              <a:t> research</a:t>
            </a:r>
          </a:p>
        </p:txBody>
      </p:sp>
      <p:cxnSp>
        <p:nvCxnSpPr>
          <p:cNvPr id="17" name="Connector: Elbow 3">
            <a:extLst>
              <a:ext uri="{FF2B5EF4-FFF2-40B4-BE49-F238E27FC236}">
                <a16:creationId xmlns:a16="http://schemas.microsoft.com/office/drawing/2014/main" id="{2820C135-CE06-BB4D-9796-22B6FF5D4CB4}"/>
              </a:ext>
            </a:extLst>
          </p:cNvPr>
          <p:cNvCxnSpPr>
            <a:cxnSpLocks/>
            <a:stCxn id="16" idx="2"/>
          </p:cNvCxnSpPr>
          <p:nvPr/>
        </p:nvCxnSpPr>
        <p:spPr>
          <a:xfrm rot="5400000">
            <a:off x="3653703" y="1863581"/>
            <a:ext cx="929347" cy="2297106"/>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9AAF66-EE95-1945-B551-9EF0095B1920}"/>
              </a:ext>
            </a:extLst>
          </p:cNvPr>
          <p:cNvSpPr txBox="1"/>
          <p:nvPr/>
        </p:nvSpPr>
        <p:spPr>
          <a:xfrm>
            <a:off x="1331640" y="4360915"/>
            <a:ext cx="7272804" cy="584775"/>
          </a:xfrm>
          <a:prstGeom prst="rect">
            <a:avLst/>
          </a:prstGeom>
          <a:noFill/>
        </p:spPr>
        <p:txBody>
          <a:bodyPr wrap="square" rtlCol="0">
            <a:spAutoFit/>
          </a:bodyPr>
          <a:lstStyle/>
          <a:p>
            <a:r>
              <a:rPr lang="en-AU" sz="1600" i="1" dirty="0">
                <a:solidFill>
                  <a:schemeClr val="bg1"/>
                </a:solidFill>
              </a:rPr>
              <a:t>E.g. Austroads Towards Safe System infrastructure: a compendium of current knowledge </a:t>
            </a:r>
          </a:p>
        </p:txBody>
      </p:sp>
      <p:sp>
        <p:nvSpPr>
          <p:cNvPr id="19" name="Text Box 2">
            <a:extLst>
              <a:ext uri="{FF2B5EF4-FFF2-40B4-BE49-F238E27FC236}">
                <a16:creationId xmlns:a16="http://schemas.microsoft.com/office/drawing/2014/main" id="{2128A309-452B-8147-84FF-0A339EE8A0AF}"/>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2600" b="1" dirty="0">
                <a:solidFill>
                  <a:srgbClr val="20A8FC"/>
                </a:solidFill>
                <a:latin typeface="Verdana" pitchFamily="34" charset="0"/>
                <a:ea typeface="+mj-ea"/>
                <a:cs typeface="+mj-cs"/>
              </a:rPr>
              <a:t>Future needs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20" name="Arrow: Chevron 19">
            <a:extLst>
              <a:ext uri="{FF2B5EF4-FFF2-40B4-BE49-F238E27FC236}">
                <a16:creationId xmlns:a16="http://schemas.microsoft.com/office/drawing/2014/main" id="{9A86B3AC-7C05-492D-A88E-F866F4C53709}"/>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16_PARA_A">
            <a:hlinkClick r:id="" action="ppaction://media"/>
            <a:extLst>
              <a:ext uri="{FF2B5EF4-FFF2-40B4-BE49-F238E27FC236}">
                <a16:creationId xmlns:a16="http://schemas.microsoft.com/office/drawing/2014/main" id="{2686FA68-665A-45E7-A4B4-12E8188FC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354934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 presetClass="mediacall" presetSubtype="0" fill="hold" nodeType="withEffect">
                                  <p:stCondLst>
                                    <p:cond delay="1000"/>
                                  </p:stCondLst>
                                  <p:childTnLst>
                                    <p:cmd type="call" cmd="playFrom(0.0)">
                                      <p:cBhvr>
                                        <p:cTn id="21" dur="27778" fill="hold"/>
                                        <p:tgtEl>
                                          <p:spTgt spid="2"/>
                                        </p:tgtEl>
                                      </p:cBhvr>
                                    </p:cmd>
                                  </p:childTnLst>
                                </p:cTn>
                              </p:par>
                            </p:childTnLst>
                          </p:cTn>
                        </p:par>
                        <p:par>
                          <p:cTn id="22" fill="hold">
                            <p:stCondLst>
                              <p:cond delay="28778"/>
                            </p:stCondLst>
                            <p:childTnLst>
                              <p:par>
                                <p:cTn id="23" presetID="3" presetClass="mediacall" presetSubtype="0" fill="hold" nodeType="afterEffect">
                                  <p:stCondLst>
                                    <p:cond delay="500"/>
                                  </p:stCondLst>
                                  <p:childTnLst>
                                    <p:cmd type="call" cmd="stop">
                                      <p:cBhvr>
                                        <p:cTn id="24" dur="1" fill="hold"/>
                                        <p:tgtEl>
                                          <p:spTgt spid="2"/>
                                        </p:tgtEl>
                                      </p:cBhvr>
                                    </p:cmd>
                                  </p:childTnLst>
                                </p:cTn>
                              </p:par>
                              <p:par>
                                <p:cTn id="25" presetID="10" presetClass="entr" presetSubtype="0"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0" grpId="0" animBg="1"/>
      <p:bldP spid="18"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047DA4-AF16-554C-9631-29754E6720A6}"/>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49067488-A9C3-AB47-AEB7-2E9554FA0C07}"/>
              </a:ext>
            </a:extLst>
          </p:cNvPr>
          <p:cNvSpPr>
            <a:spLocks noGrp="1"/>
          </p:cNvSpPr>
          <p:nvPr>
            <p:ph type="sldNum" sz="quarter" idx="11"/>
          </p:nvPr>
        </p:nvSpPr>
        <p:spPr/>
        <p:txBody>
          <a:bodyPr/>
          <a:lstStyle/>
          <a:p>
            <a:fld id="{A9D36E53-D99A-0F41-B3E8-EF235B9A2E23}" type="slidenum">
              <a:rPr lang="en-US" smtClean="0"/>
              <a:pPr/>
              <a:t>17</a:t>
            </a:fld>
            <a:endParaRPr lang="en-US" dirty="0"/>
          </a:p>
        </p:txBody>
      </p:sp>
      <p:sp>
        <p:nvSpPr>
          <p:cNvPr id="6" name="Rectangle: Rounded Corners 4">
            <a:extLst>
              <a:ext uri="{FF2B5EF4-FFF2-40B4-BE49-F238E27FC236}">
                <a16:creationId xmlns:a16="http://schemas.microsoft.com/office/drawing/2014/main" id="{EF3E3295-90F9-CD46-979E-227674D75B96}"/>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Strategy</a:t>
            </a:r>
          </a:p>
        </p:txBody>
      </p:sp>
      <p:sp>
        <p:nvSpPr>
          <p:cNvPr id="7" name="Rectangle: Rounded Corners 22">
            <a:extLst>
              <a:ext uri="{FF2B5EF4-FFF2-40B4-BE49-F238E27FC236}">
                <a16:creationId xmlns:a16="http://schemas.microsoft.com/office/drawing/2014/main" id="{752B04DF-95D7-1F44-A131-3103578D15E5}"/>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High level guidance</a:t>
            </a:r>
          </a:p>
        </p:txBody>
      </p:sp>
      <p:sp>
        <p:nvSpPr>
          <p:cNvPr id="8" name="Rectangle: Rounded Corners 24">
            <a:extLst>
              <a:ext uri="{FF2B5EF4-FFF2-40B4-BE49-F238E27FC236}">
                <a16:creationId xmlns:a16="http://schemas.microsoft.com/office/drawing/2014/main" id="{A6ADCE9F-DDA4-6C40-AA09-90D256FF9BEB}"/>
              </a:ext>
            </a:extLst>
          </p:cNvPr>
          <p:cNvSpPr/>
          <p:nvPr/>
        </p:nvSpPr>
        <p:spPr>
          <a:xfrm>
            <a:off x="1871700" y="2804508"/>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Program alignment</a:t>
            </a:r>
          </a:p>
        </p:txBody>
      </p:sp>
      <p:sp>
        <p:nvSpPr>
          <p:cNvPr id="9" name="Rectangle: Rounded Corners 25">
            <a:extLst>
              <a:ext uri="{FF2B5EF4-FFF2-40B4-BE49-F238E27FC236}">
                <a16:creationId xmlns:a16="http://schemas.microsoft.com/office/drawing/2014/main" id="{E8275627-1050-8142-9E7E-4082CF288047}"/>
              </a:ext>
            </a:extLst>
          </p:cNvPr>
          <p:cNvSpPr/>
          <p:nvPr/>
        </p:nvSpPr>
        <p:spPr>
          <a:xfrm>
            <a:off x="6459672" y="1946335"/>
            <a:ext cx="1370099"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Public campaigns</a:t>
            </a:r>
          </a:p>
        </p:txBody>
      </p:sp>
      <p:sp>
        <p:nvSpPr>
          <p:cNvPr id="10" name="Rectangle: Rounded Corners 28">
            <a:extLst>
              <a:ext uri="{FF2B5EF4-FFF2-40B4-BE49-F238E27FC236}">
                <a16:creationId xmlns:a16="http://schemas.microsoft.com/office/drawing/2014/main" id="{89618345-DC50-E64D-84E4-C9C76805357D}"/>
              </a:ext>
            </a:extLst>
          </p:cNvPr>
          <p:cNvSpPr/>
          <p:nvPr/>
        </p:nvSpPr>
        <p:spPr>
          <a:xfrm>
            <a:off x="1331640" y="3753104"/>
            <a:ext cx="1296144"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Practical guidance</a:t>
            </a:r>
          </a:p>
        </p:txBody>
      </p:sp>
      <p:cxnSp>
        <p:nvCxnSpPr>
          <p:cNvPr id="11" name="Straight Arrow Connector 10">
            <a:extLst>
              <a:ext uri="{FF2B5EF4-FFF2-40B4-BE49-F238E27FC236}">
                <a16:creationId xmlns:a16="http://schemas.microsoft.com/office/drawing/2014/main" id="{E98DB830-6FBA-FE4C-AC7E-BF0DB7765D06}"/>
              </a:ext>
            </a:extLst>
          </p:cNvPr>
          <p:cNvCxnSpPr>
            <a:cxnSpLocks/>
            <a:stCxn id="6" idx="2"/>
            <a:endCxn id="7"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437317A-79F9-1149-9DD2-0B91966BB51E}"/>
              </a:ext>
            </a:extLst>
          </p:cNvPr>
          <p:cNvCxnSpPr>
            <a:cxnSpLocks/>
            <a:endCxn id="8" idx="0"/>
          </p:cNvCxnSpPr>
          <p:nvPr/>
        </p:nvCxnSpPr>
        <p:spPr>
          <a:xfrm>
            <a:off x="2969822" y="2336311"/>
            <a:ext cx="0" cy="468197"/>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Connector: Elbow 82">
            <a:extLst>
              <a:ext uri="{FF2B5EF4-FFF2-40B4-BE49-F238E27FC236}">
                <a16:creationId xmlns:a16="http://schemas.microsoft.com/office/drawing/2014/main" id="{EAF3C1C3-1763-EE4E-90C4-FFFAA63C88B0}"/>
              </a:ext>
            </a:extLst>
          </p:cNvPr>
          <p:cNvCxnSpPr>
            <a:cxnSpLocks/>
            <a:stCxn id="8" idx="2"/>
            <a:endCxn id="10" idx="0"/>
          </p:cNvCxnSpPr>
          <p:nvPr/>
        </p:nvCxnSpPr>
        <p:spPr>
          <a:xfrm rot="5400000">
            <a:off x="2198469" y="2981751"/>
            <a:ext cx="552596" cy="990110"/>
          </a:xfrm>
          <a:prstGeom prst="bentConnector3">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Elbow 98">
            <a:extLst>
              <a:ext uri="{FF2B5EF4-FFF2-40B4-BE49-F238E27FC236}">
                <a16:creationId xmlns:a16="http://schemas.microsoft.com/office/drawing/2014/main" id="{C20309FD-6E35-274B-BB90-5E1C349EDDFB}"/>
              </a:ext>
            </a:extLst>
          </p:cNvPr>
          <p:cNvCxnSpPr>
            <a:cxnSpLocks/>
            <a:stCxn id="7" idx="2"/>
          </p:cNvCxnSpPr>
          <p:nvPr/>
        </p:nvCxnSpPr>
        <p:spPr>
          <a:xfrm rot="16200000" flipH="1">
            <a:off x="1445507" y="2942601"/>
            <a:ext cx="60298" cy="1008112"/>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Rounded Corners 27">
            <a:extLst>
              <a:ext uri="{FF2B5EF4-FFF2-40B4-BE49-F238E27FC236}">
                <a16:creationId xmlns:a16="http://schemas.microsoft.com/office/drawing/2014/main" id="{1EE06374-1E87-0441-B5F1-F069A67E09CF}"/>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Showcase projects</a:t>
            </a:r>
          </a:p>
        </p:txBody>
      </p:sp>
      <p:sp>
        <p:nvSpPr>
          <p:cNvPr id="16" name="Rectangle: Rounded Corners 32">
            <a:extLst>
              <a:ext uri="{FF2B5EF4-FFF2-40B4-BE49-F238E27FC236}">
                <a16:creationId xmlns:a16="http://schemas.microsoft.com/office/drawing/2014/main" id="{D82E0244-E6E2-9D46-AF03-7B01E0AAAF36}"/>
              </a:ext>
            </a:extLst>
          </p:cNvPr>
          <p:cNvSpPr/>
          <p:nvPr/>
        </p:nvSpPr>
        <p:spPr>
          <a:xfrm>
            <a:off x="4319972" y="1935461"/>
            <a:ext cx="1893913"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Science-based research</a:t>
            </a:r>
          </a:p>
        </p:txBody>
      </p:sp>
      <p:cxnSp>
        <p:nvCxnSpPr>
          <p:cNvPr id="17" name="Connector: Elbow 3">
            <a:extLst>
              <a:ext uri="{FF2B5EF4-FFF2-40B4-BE49-F238E27FC236}">
                <a16:creationId xmlns:a16="http://schemas.microsoft.com/office/drawing/2014/main" id="{0E4D5F15-0DEE-1A4A-BF42-71D864B6A2D3}"/>
              </a:ext>
            </a:extLst>
          </p:cNvPr>
          <p:cNvCxnSpPr>
            <a:cxnSpLocks/>
            <a:stCxn id="16" idx="2"/>
          </p:cNvCxnSpPr>
          <p:nvPr/>
        </p:nvCxnSpPr>
        <p:spPr>
          <a:xfrm rot="5400000">
            <a:off x="3653703" y="1863581"/>
            <a:ext cx="929347" cy="2297106"/>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ED9C206-3AD5-B14E-9373-1A26D13D482E}"/>
              </a:ext>
            </a:extLst>
          </p:cNvPr>
          <p:cNvSpPr/>
          <p:nvPr/>
        </p:nvSpPr>
        <p:spPr>
          <a:xfrm>
            <a:off x="3275856" y="3753104"/>
            <a:ext cx="1368152"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Innovation</a:t>
            </a:r>
          </a:p>
        </p:txBody>
      </p:sp>
      <p:cxnSp>
        <p:nvCxnSpPr>
          <p:cNvPr id="19" name="Straight Arrow Connector 18">
            <a:extLst>
              <a:ext uri="{FF2B5EF4-FFF2-40B4-BE49-F238E27FC236}">
                <a16:creationId xmlns:a16="http://schemas.microsoft.com/office/drawing/2014/main" id="{9EA9A465-7E66-624C-A806-87020F6321B4}"/>
              </a:ext>
            </a:extLst>
          </p:cNvPr>
          <p:cNvCxnSpPr>
            <a:cxnSpLocks/>
            <a:endCxn id="18" idx="0"/>
          </p:cNvCxnSpPr>
          <p:nvPr/>
        </p:nvCxnSpPr>
        <p:spPr>
          <a:xfrm>
            <a:off x="3959932" y="3537012"/>
            <a:ext cx="0" cy="216092"/>
          </a:xfrm>
          <a:prstGeom prst="straightConnector1">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0" name="Connector: Elbow 29">
            <a:extLst>
              <a:ext uri="{FF2B5EF4-FFF2-40B4-BE49-F238E27FC236}">
                <a16:creationId xmlns:a16="http://schemas.microsoft.com/office/drawing/2014/main" id="{79B56E41-908B-4A4F-983A-3B5B2C91E65D}"/>
              </a:ext>
            </a:extLst>
          </p:cNvPr>
          <p:cNvCxnSpPr>
            <a:cxnSpLocks/>
            <a:stCxn id="18" idx="1"/>
            <a:endCxn id="10" idx="3"/>
          </p:cNvCxnSpPr>
          <p:nvPr/>
        </p:nvCxnSpPr>
        <p:spPr>
          <a:xfrm rot="10800000" flipV="1">
            <a:off x="2627784" y="3951104"/>
            <a:ext cx="648072" cy="108000"/>
          </a:xfrm>
          <a:prstGeom prst="bentConnector3">
            <a:avLst>
              <a:gd name="adj1" fmla="val 50000"/>
            </a:avLst>
          </a:prstGeom>
          <a:ln w="25400">
            <a:solidFill>
              <a:srgbClr val="FF6600"/>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21" name="Picture 2">
            <a:extLst>
              <a:ext uri="{FF2B5EF4-FFF2-40B4-BE49-F238E27FC236}">
                <a16:creationId xmlns:a16="http://schemas.microsoft.com/office/drawing/2014/main" id="{90E73445-C945-CD47-A1F5-2DF26C18391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23888" y="3200508"/>
            <a:ext cx="2841665" cy="20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37AAC75A-0122-CC4C-9CBB-5B12652BAB8C}"/>
              </a:ext>
            </a:extLst>
          </p:cNvPr>
          <p:cNvSpPr txBox="1"/>
          <p:nvPr/>
        </p:nvSpPr>
        <p:spPr>
          <a:xfrm>
            <a:off x="5717384" y="5373216"/>
            <a:ext cx="2959965" cy="230832"/>
          </a:xfrm>
          <a:prstGeom prst="rect">
            <a:avLst/>
          </a:prstGeom>
          <a:noFill/>
        </p:spPr>
        <p:txBody>
          <a:bodyPr wrap="square" rtlCol="0">
            <a:spAutoFit/>
          </a:bodyPr>
          <a:lstStyle/>
          <a:p>
            <a:r>
              <a:rPr lang="en-AU" sz="900" dirty="0">
                <a:solidFill>
                  <a:srgbClr val="20A8FC"/>
                </a:solidFill>
              </a:rPr>
              <a:t>Source: Regional Roads Victoria</a:t>
            </a:r>
          </a:p>
        </p:txBody>
      </p:sp>
      <p:sp>
        <p:nvSpPr>
          <p:cNvPr id="23" name="Text Box 2">
            <a:extLst>
              <a:ext uri="{FF2B5EF4-FFF2-40B4-BE49-F238E27FC236}">
                <a16:creationId xmlns:a16="http://schemas.microsoft.com/office/drawing/2014/main" id="{13035B6C-8261-944F-A1DF-484BF28F9D47}"/>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Future needs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24" name="Arrow: Chevron 23">
            <a:extLst>
              <a:ext uri="{FF2B5EF4-FFF2-40B4-BE49-F238E27FC236}">
                <a16:creationId xmlns:a16="http://schemas.microsoft.com/office/drawing/2014/main" id="{303A97E3-B753-452D-AD18-EB9E87646EAF}"/>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17_PARA_A">
            <a:hlinkClick r:id="" action="ppaction://media"/>
            <a:extLst>
              <a:ext uri="{FF2B5EF4-FFF2-40B4-BE49-F238E27FC236}">
                <a16:creationId xmlns:a16="http://schemas.microsoft.com/office/drawing/2014/main" id="{AC3580C5-A6FA-422D-95B9-70A5D0D03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8524" y="0"/>
            <a:ext cx="609600" cy="609600"/>
          </a:xfrm>
          <a:prstGeom prst="rect">
            <a:avLst/>
          </a:prstGeom>
        </p:spPr>
      </p:pic>
    </p:spTree>
    <p:extLst>
      <p:ext uri="{BB962C8B-B14F-4D97-AF65-F5344CB8AC3E}">
        <p14:creationId xmlns:p14="http://schemas.microsoft.com/office/powerpoint/2010/main" val="37510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7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par>
                                <p:cTn id="20" presetID="1" presetClass="mediacall" presetSubtype="0" fill="hold" nodeType="withEffect">
                                  <p:stCondLst>
                                    <p:cond delay="1000"/>
                                  </p:stCondLst>
                                  <p:childTnLst>
                                    <p:cmd type="call" cmd="playFrom(0.0)">
                                      <p:cBhvr>
                                        <p:cTn id="21" dur="22953" fill="hold"/>
                                        <p:tgtEl>
                                          <p:spTgt spid="2"/>
                                        </p:tgtEl>
                                      </p:cBhvr>
                                    </p:cmd>
                                  </p:childTnLst>
                                </p:cTn>
                              </p:par>
                            </p:childTnLst>
                          </p:cTn>
                        </p:par>
                        <p:par>
                          <p:cTn id="22" fill="hold">
                            <p:stCondLst>
                              <p:cond delay="23953"/>
                            </p:stCondLst>
                            <p:childTnLst>
                              <p:par>
                                <p:cTn id="23" presetID="3" presetClass="mediacall" presetSubtype="0" fill="hold" nodeType="afterEffect">
                                  <p:stCondLst>
                                    <p:cond delay="500"/>
                                  </p:stCondLst>
                                  <p:childTnLst>
                                    <p:cmd type="call" cmd="stop">
                                      <p:cBhvr>
                                        <p:cTn id="24" dur="1" fill="hold"/>
                                        <p:tgtEl>
                                          <p:spTgt spid="2"/>
                                        </p:tgtEl>
                                      </p:cBhvr>
                                    </p:cmd>
                                  </p:childTnLst>
                                </p:cTn>
                              </p:par>
                              <p:par>
                                <p:cTn id="25" presetID="10" presetClass="entr" presetSubtype="0" fill="hold" grpId="0"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8" grpId="0" animBg="1"/>
      <p:bldP spid="22"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FCE9AB-1F38-CC4D-9064-876731D97A44}"/>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B6D1B293-35BD-5D41-987A-238BB5C0ECFB}"/>
              </a:ext>
            </a:extLst>
          </p:cNvPr>
          <p:cNvSpPr>
            <a:spLocks noGrp="1"/>
          </p:cNvSpPr>
          <p:nvPr>
            <p:ph type="sldNum" sz="quarter" idx="11"/>
          </p:nvPr>
        </p:nvSpPr>
        <p:spPr/>
        <p:txBody>
          <a:bodyPr/>
          <a:lstStyle/>
          <a:p>
            <a:fld id="{A9D36E53-D99A-0F41-B3E8-EF235B9A2E23}" type="slidenum">
              <a:rPr lang="en-US" smtClean="0"/>
              <a:pPr/>
              <a:t>18</a:t>
            </a:fld>
            <a:endParaRPr lang="en-US" dirty="0"/>
          </a:p>
        </p:txBody>
      </p:sp>
      <p:sp>
        <p:nvSpPr>
          <p:cNvPr id="6" name="Rectangle: Rounded Corners 4">
            <a:extLst>
              <a:ext uri="{FF2B5EF4-FFF2-40B4-BE49-F238E27FC236}">
                <a16:creationId xmlns:a16="http://schemas.microsoft.com/office/drawing/2014/main" id="{7ACEAE42-4AAF-D845-892F-64246DDF43F5}"/>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Strategy</a:t>
            </a:r>
          </a:p>
        </p:txBody>
      </p:sp>
      <p:sp>
        <p:nvSpPr>
          <p:cNvPr id="7" name="Rectangle: Rounded Corners 22">
            <a:extLst>
              <a:ext uri="{FF2B5EF4-FFF2-40B4-BE49-F238E27FC236}">
                <a16:creationId xmlns:a16="http://schemas.microsoft.com/office/drawing/2014/main" id="{D1EB4013-B9DD-1042-8768-DF71345A7E64}"/>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High level guidance</a:t>
            </a:r>
          </a:p>
        </p:txBody>
      </p:sp>
      <p:sp>
        <p:nvSpPr>
          <p:cNvPr id="8" name="Rectangle: Rounded Corners 24">
            <a:extLst>
              <a:ext uri="{FF2B5EF4-FFF2-40B4-BE49-F238E27FC236}">
                <a16:creationId xmlns:a16="http://schemas.microsoft.com/office/drawing/2014/main" id="{A8DA8859-B9C9-4F44-8572-078A075AD6C1}"/>
              </a:ext>
            </a:extLst>
          </p:cNvPr>
          <p:cNvSpPr/>
          <p:nvPr/>
        </p:nvSpPr>
        <p:spPr>
          <a:xfrm>
            <a:off x="1871700" y="2804508"/>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Program alignment</a:t>
            </a:r>
          </a:p>
        </p:txBody>
      </p:sp>
      <p:sp>
        <p:nvSpPr>
          <p:cNvPr id="9" name="Rectangle: Rounded Corners 26">
            <a:extLst>
              <a:ext uri="{FF2B5EF4-FFF2-40B4-BE49-F238E27FC236}">
                <a16:creationId xmlns:a16="http://schemas.microsoft.com/office/drawing/2014/main" id="{1E9EF7A7-318A-0944-AB6D-D791F23EFE6A}"/>
              </a:ext>
            </a:extLst>
          </p:cNvPr>
          <p:cNvSpPr/>
          <p:nvPr/>
        </p:nvSpPr>
        <p:spPr>
          <a:xfrm>
            <a:off x="5436096" y="3030576"/>
            <a:ext cx="1550120"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Professional education</a:t>
            </a:r>
          </a:p>
        </p:txBody>
      </p:sp>
      <p:sp>
        <p:nvSpPr>
          <p:cNvPr id="10" name="Rectangle: Rounded Corners 28">
            <a:extLst>
              <a:ext uri="{FF2B5EF4-FFF2-40B4-BE49-F238E27FC236}">
                <a16:creationId xmlns:a16="http://schemas.microsoft.com/office/drawing/2014/main" id="{5E2D650A-7B8C-C042-9800-F98C6ACD2DF6}"/>
              </a:ext>
            </a:extLst>
          </p:cNvPr>
          <p:cNvSpPr/>
          <p:nvPr/>
        </p:nvSpPr>
        <p:spPr>
          <a:xfrm>
            <a:off x="1331640" y="3753104"/>
            <a:ext cx="1296144"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Practical guidance</a:t>
            </a:r>
          </a:p>
        </p:txBody>
      </p:sp>
      <p:cxnSp>
        <p:nvCxnSpPr>
          <p:cNvPr id="11" name="Straight Arrow Connector 10">
            <a:extLst>
              <a:ext uri="{FF2B5EF4-FFF2-40B4-BE49-F238E27FC236}">
                <a16:creationId xmlns:a16="http://schemas.microsoft.com/office/drawing/2014/main" id="{7CF324B6-FAB6-1F4B-89A4-597BB63F624A}"/>
              </a:ext>
            </a:extLst>
          </p:cNvPr>
          <p:cNvCxnSpPr>
            <a:cxnSpLocks/>
            <a:stCxn id="6" idx="2"/>
            <a:endCxn id="7"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9036BF-CCCC-B747-897E-0985D772E363}"/>
              </a:ext>
            </a:extLst>
          </p:cNvPr>
          <p:cNvCxnSpPr>
            <a:cxnSpLocks/>
            <a:endCxn id="8" idx="0"/>
          </p:cNvCxnSpPr>
          <p:nvPr/>
        </p:nvCxnSpPr>
        <p:spPr>
          <a:xfrm>
            <a:off x="2969822" y="2336311"/>
            <a:ext cx="0" cy="468197"/>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Connector: Elbow 82">
            <a:extLst>
              <a:ext uri="{FF2B5EF4-FFF2-40B4-BE49-F238E27FC236}">
                <a16:creationId xmlns:a16="http://schemas.microsoft.com/office/drawing/2014/main" id="{9C65E66B-1AFB-AB49-A169-84D68D26F6FB}"/>
              </a:ext>
            </a:extLst>
          </p:cNvPr>
          <p:cNvCxnSpPr>
            <a:cxnSpLocks/>
            <a:stCxn id="8" idx="2"/>
            <a:endCxn id="10" idx="0"/>
          </p:cNvCxnSpPr>
          <p:nvPr/>
        </p:nvCxnSpPr>
        <p:spPr>
          <a:xfrm rot="5400000">
            <a:off x="2198469" y="2981751"/>
            <a:ext cx="552596" cy="990110"/>
          </a:xfrm>
          <a:prstGeom prst="bentConnector3">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Elbow 85">
            <a:extLst>
              <a:ext uri="{FF2B5EF4-FFF2-40B4-BE49-F238E27FC236}">
                <a16:creationId xmlns:a16="http://schemas.microsoft.com/office/drawing/2014/main" id="{699F27F1-1D6F-0E43-9AF9-3AEA4E923BDD}"/>
              </a:ext>
            </a:extLst>
          </p:cNvPr>
          <p:cNvCxnSpPr>
            <a:cxnSpLocks/>
            <a:stCxn id="19" idx="2"/>
            <a:endCxn id="9" idx="0"/>
          </p:cNvCxnSpPr>
          <p:nvPr/>
        </p:nvCxnSpPr>
        <p:spPr>
          <a:xfrm rot="16200000" flipH="1">
            <a:off x="5497485" y="2316904"/>
            <a:ext cx="483115" cy="944227"/>
          </a:xfrm>
          <a:prstGeom prst="bentConnector3">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5" name="Connector: Elbow 89">
            <a:extLst>
              <a:ext uri="{FF2B5EF4-FFF2-40B4-BE49-F238E27FC236}">
                <a16:creationId xmlns:a16="http://schemas.microsoft.com/office/drawing/2014/main" id="{4B6BFD08-C1DA-2640-BC0D-8BDE09049CDE}"/>
              </a:ext>
            </a:extLst>
          </p:cNvPr>
          <p:cNvCxnSpPr>
            <a:cxnSpLocks/>
            <a:stCxn id="18" idx="2"/>
          </p:cNvCxnSpPr>
          <p:nvPr/>
        </p:nvCxnSpPr>
        <p:spPr>
          <a:xfrm rot="5400000">
            <a:off x="6562598" y="2206893"/>
            <a:ext cx="230682" cy="933566"/>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cxnSp>
        <p:nvCxnSpPr>
          <p:cNvPr id="16" name="Connector: Elbow 98">
            <a:extLst>
              <a:ext uri="{FF2B5EF4-FFF2-40B4-BE49-F238E27FC236}">
                <a16:creationId xmlns:a16="http://schemas.microsoft.com/office/drawing/2014/main" id="{6D8D5FD0-A3D7-7346-BFD4-1F511EA8B13D}"/>
              </a:ext>
            </a:extLst>
          </p:cNvPr>
          <p:cNvCxnSpPr>
            <a:cxnSpLocks/>
            <a:stCxn id="7" idx="2"/>
          </p:cNvCxnSpPr>
          <p:nvPr/>
        </p:nvCxnSpPr>
        <p:spPr>
          <a:xfrm rot="16200000" flipH="1">
            <a:off x="1445507" y="2942601"/>
            <a:ext cx="60298" cy="1008112"/>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Rounded Corners 27">
            <a:extLst>
              <a:ext uri="{FF2B5EF4-FFF2-40B4-BE49-F238E27FC236}">
                <a16:creationId xmlns:a16="http://schemas.microsoft.com/office/drawing/2014/main" id="{2B5FDB08-27DD-2E4E-BC28-264601049160}"/>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Showcase projects</a:t>
            </a:r>
          </a:p>
        </p:txBody>
      </p:sp>
      <p:sp>
        <p:nvSpPr>
          <p:cNvPr id="18" name="Rectangle: Rounded Corners 31">
            <a:extLst>
              <a:ext uri="{FF2B5EF4-FFF2-40B4-BE49-F238E27FC236}">
                <a16:creationId xmlns:a16="http://schemas.microsoft.com/office/drawing/2014/main" id="{05CF24B6-F007-844C-8D46-8C4768BC9DFA}"/>
              </a:ext>
            </a:extLst>
          </p:cNvPr>
          <p:cNvSpPr/>
          <p:nvPr/>
        </p:nvSpPr>
        <p:spPr>
          <a:xfrm>
            <a:off x="6459672" y="1946335"/>
            <a:ext cx="1370099"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Public campaigns</a:t>
            </a:r>
          </a:p>
        </p:txBody>
      </p:sp>
      <p:sp>
        <p:nvSpPr>
          <p:cNvPr id="19" name="Rectangle: Rounded Corners 32">
            <a:extLst>
              <a:ext uri="{FF2B5EF4-FFF2-40B4-BE49-F238E27FC236}">
                <a16:creationId xmlns:a16="http://schemas.microsoft.com/office/drawing/2014/main" id="{57F80EAB-39BF-104B-9280-EA6D2D872970}"/>
              </a:ext>
            </a:extLst>
          </p:cNvPr>
          <p:cNvSpPr/>
          <p:nvPr/>
        </p:nvSpPr>
        <p:spPr>
          <a:xfrm>
            <a:off x="4319972" y="1935461"/>
            <a:ext cx="1893913"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Science-based research</a:t>
            </a:r>
          </a:p>
        </p:txBody>
      </p:sp>
      <p:cxnSp>
        <p:nvCxnSpPr>
          <p:cNvPr id="20" name="Connector: Elbow 34">
            <a:extLst>
              <a:ext uri="{FF2B5EF4-FFF2-40B4-BE49-F238E27FC236}">
                <a16:creationId xmlns:a16="http://schemas.microsoft.com/office/drawing/2014/main" id="{B85FEADD-4A8D-E44A-9FB8-6DD65546DFAB}"/>
              </a:ext>
            </a:extLst>
          </p:cNvPr>
          <p:cNvCxnSpPr>
            <a:cxnSpLocks/>
            <a:stCxn id="19" idx="2"/>
          </p:cNvCxnSpPr>
          <p:nvPr/>
        </p:nvCxnSpPr>
        <p:spPr>
          <a:xfrm rot="5400000">
            <a:off x="3653704" y="1863582"/>
            <a:ext cx="929346" cy="2297105"/>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35">
            <a:extLst>
              <a:ext uri="{FF2B5EF4-FFF2-40B4-BE49-F238E27FC236}">
                <a16:creationId xmlns:a16="http://schemas.microsoft.com/office/drawing/2014/main" id="{F850D189-AFB7-BC4C-8EEC-B4E7D9EE4851}"/>
              </a:ext>
            </a:extLst>
          </p:cNvPr>
          <p:cNvSpPr/>
          <p:nvPr/>
        </p:nvSpPr>
        <p:spPr>
          <a:xfrm>
            <a:off x="3275856" y="3753104"/>
            <a:ext cx="1368152"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Innovation</a:t>
            </a:r>
          </a:p>
        </p:txBody>
      </p:sp>
      <p:cxnSp>
        <p:nvCxnSpPr>
          <p:cNvPr id="22" name="Straight Arrow Connector 21">
            <a:extLst>
              <a:ext uri="{FF2B5EF4-FFF2-40B4-BE49-F238E27FC236}">
                <a16:creationId xmlns:a16="http://schemas.microsoft.com/office/drawing/2014/main" id="{56B20E8A-3A09-3E47-BAB7-84F203E7334A}"/>
              </a:ext>
            </a:extLst>
          </p:cNvPr>
          <p:cNvCxnSpPr>
            <a:cxnSpLocks/>
            <a:endCxn id="21" idx="0"/>
          </p:cNvCxnSpPr>
          <p:nvPr/>
        </p:nvCxnSpPr>
        <p:spPr>
          <a:xfrm>
            <a:off x="3959932" y="3537012"/>
            <a:ext cx="0" cy="216092"/>
          </a:xfrm>
          <a:prstGeom prst="straightConnector1">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3" name="Connector: Elbow 37">
            <a:extLst>
              <a:ext uri="{FF2B5EF4-FFF2-40B4-BE49-F238E27FC236}">
                <a16:creationId xmlns:a16="http://schemas.microsoft.com/office/drawing/2014/main" id="{5E11DFFA-465F-6E4C-B286-6DBAAF9B2D1B}"/>
              </a:ext>
            </a:extLst>
          </p:cNvPr>
          <p:cNvCxnSpPr>
            <a:cxnSpLocks/>
          </p:cNvCxnSpPr>
          <p:nvPr/>
        </p:nvCxnSpPr>
        <p:spPr>
          <a:xfrm rot="10800000" flipV="1">
            <a:off x="2627784" y="3951104"/>
            <a:ext cx="648072" cy="108000"/>
          </a:xfrm>
          <a:prstGeom prst="bentConnector3">
            <a:avLst>
              <a:gd name="adj1" fmla="val 50000"/>
            </a:avLst>
          </a:prstGeom>
          <a:ln w="25400">
            <a:solidFill>
              <a:srgbClr val="FF6600"/>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DF9F6D6-A3B1-F242-9C0E-D7C219D5709D}"/>
              </a:ext>
            </a:extLst>
          </p:cNvPr>
          <p:cNvSpPr txBox="1"/>
          <p:nvPr/>
        </p:nvSpPr>
        <p:spPr>
          <a:xfrm>
            <a:off x="5436095" y="3642573"/>
            <a:ext cx="3241253" cy="584775"/>
          </a:xfrm>
          <a:prstGeom prst="rect">
            <a:avLst/>
          </a:prstGeom>
          <a:noFill/>
        </p:spPr>
        <p:txBody>
          <a:bodyPr wrap="square" rtlCol="0">
            <a:spAutoFit/>
          </a:bodyPr>
          <a:lstStyle/>
          <a:p>
            <a:r>
              <a:rPr lang="en-AU" sz="1600" i="1" dirty="0">
                <a:solidFill>
                  <a:schemeClr val="bg1"/>
                </a:solidFill>
              </a:rPr>
              <a:t>E.g. Industry education, emerging education at tertiary institutions</a:t>
            </a:r>
          </a:p>
        </p:txBody>
      </p:sp>
      <p:sp>
        <p:nvSpPr>
          <p:cNvPr id="25" name="Text Box 2">
            <a:extLst>
              <a:ext uri="{FF2B5EF4-FFF2-40B4-BE49-F238E27FC236}">
                <a16:creationId xmlns:a16="http://schemas.microsoft.com/office/drawing/2014/main" id="{678E48F0-A069-C54E-9592-3088947054EF}"/>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Future needs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26" name="Arrow: Chevron 25">
            <a:extLst>
              <a:ext uri="{FF2B5EF4-FFF2-40B4-BE49-F238E27FC236}">
                <a16:creationId xmlns:a16="http://schemas.microsoft.com/office/drawing/2014/main" id="{45E6F403-E12E-4AEF-B174-B3D8B5C2E384}"/>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18_PARA_A">
            <a:hlinkClick r:id="" action="ppaction://media"/>
            <a:extLst>
              <a:ext uri="{FF2B5EF4-FFF2-40B4-BE49-F238E27FC236}">
                <a16:creationId xmlns:a16="http://schemas.microsoft.com/office/drawing/2014/main" id="{E5C9302E-F66E-480B-8418-ED40384C25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524" y="0"/>
            <a:ext cx="609600" cy="609600"/>
          </a:xfrm>
          <a:prstGeom prst="rect">
            <a:avLst/>
          </a:prstGeom>
        </p:spPr>
      </p:pic>
    </p:spTree>
    <p:extLst>
      <p:ext uri="{BB962C8B-B14F-4D97-AF65-F5344CB8AC3E}">
        <p14:creationId xmlns:p14="http://schemas.microsoft.com/office/powerpoint/2010/main" val="340907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 presetClass="mediacall" presetSubtype="0" fill="hold" nodeType="withEffect">
                                  <p:stCondLst>
                                    <p:cond delay="1000"/>
                                  </p:stCondLst>
                                  <p:childTnLst>
                                    <p:cmd type="call" cmd="playFrom(0.0)">
                                      <p:cBhvr>
                                        <p:cTn id="18" dur="22379" fill="hold"/>
                                        <p:tgtEl>
                                          <p:spTgt spid="2"/>
                                        </p:tgtEl>
                                      </p:cBhvr>
                                    </p:cmd>
                                  </p:childTnLst>
                                </p:cTn>
                              </p:par>
                            </p:childTnLst>
                          </p:cTn>
                        </p:par>
                        <p:par>
                          <p:cTn id="19" fill="hold">
                            <p:stCondLst>
                              <p:cond delay="23379"/>
                            </p:stCondLst>
                            <p:childTnLst>
                              <p:par>
                                <p:cTn id="20" presetID="3" presetClass="mediacall" presetSubtype="0" fill="hold" nodeType="afterEffect">
                                  <p:stCondLst>
                                    <p:cond delay="500"/>
                                  </p:stCondLst>
                                  <p:childTnLst>
                                    <p:cmd type="call" cmd="stop">
                                      <p:cBhvr>
                                        <p:cTn id="21" dur="1" fill="hold"/>
                                        <p:tgtEl>
                                          <p:spTgt spid="2"/>
                                        </p:tgtEl>
                                      </p:cBhvr>
                                    </p:cmd>
                                  </p:childTnLst>
                                </p:cTn>
                              </p:par>
                              <p:par>
                                <p:cTn id="22" presetID="10"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animBg="1"/>
      <p:bldP spid="24"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6A7247E-E3EF-D14B-BCB3-7D2F7FF1D018}"/>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DF84D5D4-DB5B-AA42-810C-FAED98872924}"/>
              </a:ext>
            </a:extLst>
          </p:cNvPr>
          <p:cNvSpPr>
            <a:spLocks noGrp="1"/>
          </p:cNvSpPr>
          <p:nvPr>
            <p:ph type="sldNum" sz="quarter" idx="11"/>
          </p:nvPr>
        </p:nvSpPr>
        <p:spPr/>
        <p:txBody>
          <a:bodyPr/>
          <a:lstStyle/>
          <a:p>
            <a:fld id="{A9D36E53-D99A-0F41-B3E8-EF235B9A2E23}" type="slidenum">
              <a:rPr lang="en-US" smtClean="0"/>
              <a:pPr/>
              <a:t>19</a:t>
            </a:fld>
            <a:endParaRPr lang="en-US" dirty="0"/>
          </a:p>
        </p:txBody>
      </p:sp>
      <p:sp>
        <p:nvSpPr>
          <p:cNvPr id="6" name="Rectangle: Rounded Corners 4">
            <a:extLst>
              <a:ext uri="{FF2B5EF4-FFF2-40B4-BE49-F238E27FC236}">
                <a16:creationId xmlns:a16="http://schemas.microsoft.com/office/drawing/2014/main" id="{875411AD-D484-6640-A9EA-208D6B4E89BF}"/>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Strategy</a:t>
            </a:r>
          </a:p>
        </p:txBody>
      </p:sp>
      <p:sp>
        <p:nvSpPr>
          <p:cNvPr id="7" name="Rectangle: Rounded Corners 22">
            <a:extLst>
              <a:ext uri="{FF2B5EF4-FFF2-40B4-BE49-F238E27FC236}">
                <a16:creationId xmlns:a16="http://schemas.microsoft.com/office/drawing/2014/main" id="{459B88E0-BEF2-3747-9D42-B2081D111A93}"/>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High level guidance</a:t>
            </a:r>
          </a:p>
        </p:txBody>
      </p:sp>
      <p:sp>
        <p:nvSpPr>
          <p:cNvPr id="8" name="Rectangle: Rounded Corners 24">
            <a:extLst>
              <a:ext uri="{FF2B5EF4-FFF2-40B4-BE49-F238E27FC236}">
                <a16:creationId xmlns:a16="http://schemas.microsoft.com/office/drawing/2014/main" id="{923A55C3-97A0-5741-8F46-064AAE0EFE49}"/>
              </a:ext>
            </a:extLst>
          </p:cNvPr>
          <p:cNvSpPr/>
          <p:nvPr/>
        </p:nvSpPr>
        <p:spPr>
          <a:xfrm>
            <a:off x="1871700" y="2804508"/>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Program alignment</a:t>
            </a:r>
          </a:p>
        </p:txBody>
      </p:sp>
      <p:sp>
        <p:nvSpPr>
          <p:cNvPr id="9" name="Rectangle: Rounded Corners 28">
            <a:extLst>
              <a:ext uri="{FF2B5EF4-FFF2-40B4-BE49-F238E27FC236}">
                <a16:creationId xmlns:a16="http://schemas.microsoft.com/office/drawing/2014/main" id="{66F97C5C-BF0B-CC4B-ADE8-B593BA3E094C}"/>
              </a:ext>
            </a:extLst>
          </p:cNvPr>
          <p:cNvSpPr/>
          <p:nvPr/>
        </p:nvSpPr>
        <p:spPr>
          <a:xfrm>
            <a:off x="1331640" y="3753104"/>
            <a:ext cx="1296144"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Practical guidance</a:t>
            </a:r>
          </a:p>
        </p:txBody>
      </p:sp>
      <p:sp>
        <p:nvSpPr>
          <p:cNvPr id="10" name="Rectangle: Rounded Corners 30">
            <a:extLst>
              <a:ext uri="{FF2B5EF4-FFF2-40B4-BE49-F238E27FC236}">
                <a16:creationId xmlns:a16="http://schemas.microsoft.com/office/drawing/2014/main" id="{73B9ACD6-D3C0-5C45-A509-3D147071EC6E}"/>
              </a:ext>
            </a:extLst>
          </p:cNvPr>
          <p:cNvSpPr/>
          <p:nvPr/>
        </p:nvSpPr>
        <p:spPr>
          <a:xfrm>
            <a:off x="4118247" y="4473116"/>
            <a:ext cx="1893913"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Science-based practice</a:t>
            </a:r>
          </a:p>
        </p:txBody>
      </p:sp>
      <p:cxnSp>
        <p:nvCxnSpPr>
          <p:cNvPr id="11" name="Straight Arrow Connector 10">
            <a:extLst>
              <a:ext uri="{FF2B5EF4-FFF2-40B4-BE49-F238E27FC236}">
                <a16:creationId xmlns:a16="http://schemas.microsoft.com/office/drawing/2014/main" id="{02DE85D4-23FB-AE43-A898-4E1BE5EA1999}"/>
              </a:ext>
            </a:extLst>
          </p:cNvPr>
          <p:cNvCxnSpPr>
            <a:cxnSpLocks/>
            <a:stCxn id="6" idx="2"/>
            <a:endCxn id="7" idx="0"/>
          </p:cNvCxnSpPr>
          <p:nvPr/>
        </p:nvCxnSpPr>
        <p:spPr>
          <a:xfrm>
            <a:off x="971600" y="2336313"/>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ACA22B1-5002-1943-B7DF-91F8FC45BE2F}"/>
              </a:ext>
            </a:extLst>
          </p:cNvPr>
          <p:cNvCxnSpPr>
            <a:cxnSpLocks/>
            <a:endCxn id="8" idx="0"/>
          </p:cNvCxnSpPr>
          <p:nvPr/>
        </p:nvCxnSpPr>
        <p:spPr>
          <a:xfrm>
            <a:off x="2969822" y="2336311"/>
            <a:ext cx="0" cy="468197"/>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Connector: Elbow 82">
            <a:extLst>
              <a:ext uri="{FF2B5EF4-FFF2-40B4-BE49-F238E27FC236}">
                <a16:creationId xmlns:a16="http://schemas.microsoft.com/office/drawing/2014/main" id="{C419CFED-7A70-1E46-8EAC-ECA4BC1F5206}"/>
              </a:ext>
            </a:extLst>
          </p:cNvPr>
          <p:cNvCxnSpPr>
            <a:cxnSpLocks/>
            <a:stCxn id="8" idx="2"/>
            <a:endCxn id="9" idx="0"/>
          </p:cNvCxnSpPr>
          <p:nvPr/>
        </p:nvCxnSpPr>
        <p:spPr>
          <a:xfrm rot="5400000">
            <a:off x="2198469" y="2981751"/>
            <a:ext cx="552596" cy="990110"/>
          </a:xfrm>
          <a:prstGeom prst="bentConnector3">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Elbow 91">
            <a:extLst>
              <a:ext uri="{FF2B5EF4-FFF2-40B4-BE49-F238E27FC236}">
                <a16:creationId xmlns:a16="http://schemas.microsoft.com/office/drawing/2014/main" id="{9C7D9F47-04DD-8A42-A1D2-0F841D2A6CAB}"/>
              </a:ext>
            </a:extLst>
          </p:cNvPr>
          <p:cNvCxnSpPr>
            <a:cxnSpLocks/>
            <a:stCxn id="9" idx="2"/>
            <a:endCxn id="10" idx="1"/>
          </p:cNvCxnSpPr>
          <p:nvPr/>
        </p:nvCxnSpPr>
        <p:spPr>
          <a:xfrm rot="16200000" flipH="1">
            <a:off x="2841973" y="3502842"/>
            <a:ext cx="414012" cy="2138535"/>
          </a:xfrm>
          <a:prstGeom prst="bentConnector2">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5" name="Connector: Elbow 94">
            <a:extLst>
              <a:ext uri="{FF2B5EF4-FFF2-40B4-BE49-F238E27FC236}">
                <a16:creationId xmlns:a16="http://schemas.microsoft.com/office/drawing/2014/main" id="{3BD2B0BD-06BA-B042-8E5B-10C54C3E3C3C}"/>
              </a:ext>
            </a:extLst>
          </p:cNvPr>
          <p:cNvCxnSpPr>
            <a:cxnSpLocks/>
            <a:stCxn id="20" idx="2"/>
            <a:endCxn id="10" idx="0"/>
          </p:cNvCxnSpPr>
          <p:nvPr/>
        </p:nvCxnSpPr>
        <p:spPr>
          <a:xfrm rot="5400000">
            <a:off x="5222910" y="3484870"/>
            <a:ext cx="830540" cy="1145952"/>
          </a:xfrm>
          <a:prstGeom prst="bentConnector3">
            <a:avLst>
              <a:gd name="adj1" fmla="val 68874"/>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6" name="Connector: Elbow 98">
            <a:extLst>
              <a:ext uri="{FF2B5EF4-FFF2-40B4-BE49-F238E27FC236}">
                <a16:creationId xmlns:a16="http://schemas.microsoft.com/office/drawing/2014/main" id="{D676AE7C-4478-1B41-BFA3-A4614D1630E8}"/>
              </a:ext>
            </a:extLst>
          </p:cNvPr>
          <p:cNvCxnSpPr>
            <a:cxnSpLocks/>
            <a:stCxn id="7" idx="2"/>
          </p:cNvCxnSpPr>
          <p:nvPr/>
        </p:nvCxnSpPr>
        <p:spPr>
          <a:xfrm rot="16200000" flipH="1">
            <a:off x="1445507" y="2942601"/>
            <a:ext cx="60298" cy="1008112"/>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Rounded Corners 27">
            <a:extLst>
              <a:ext uri="{FF2B5EF4-FFF2-40B4-BE49-F238E27FC236}">
                <a16:creationId xmlns:a16="http://schemas.microsoft.com/office/drawing/2014/main" id="{E009EE52-EEF8-EE4F-A23C-085E1EB5E0DA}"/>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Showcase projects</a:t>
            </a:r>
          </a:p>
        </p:txBody>
      </p:sp>
      <p:sp>
        <p:nvSpPr>
          <p:cNvPr id="18" name="Rectangle: Rounded Corners 34">
            <a:extLst>
              <a:ext uri="{FF2B5EF4-FFF2-40B4-BE49-F238E27FC236}">
                <a16:creationId xmlns:a16="http://schemas.microsoft.com/office/drawing/2014/main" id="{A7486BD9-5A56-5D43-832A-2993429515A9}"/>
              </a:ext>
            </a:extLst>
          </p:cNvPr>
          <p:cNvSpPr/>
          <p:nvPr/>
        </p:nvSpPr>
        <p:spPr>
          <a:xfrm>
            <a:off x="6459672" y="1946335"/>
            <a:ext cx="1370099"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Public campaigns</a:t>
            </a:r>
          </a:p>
        </p:txBody>
      </p:sp>
      <p:sp>
        <p:nvSpPr>
          <p:cNvPr id="19" name="Rectangle: Rounded Corners 35">
            <a:extLst>
              <a:ext uri="{FF2B5EF4-FFF2-40B4-BE49-F238E27FC236}">
                <a16:creationId xmlns:a16="http://schemas.microsoft.com/office/drawing/2014/main" id="{A42690BA-8816-894F-95CD-CE33EE3CA6CC}"/>
              </a:ext>
            </a:extLst>
          </p:cNvPr>
          <p:cNvSpPr/>
          <p:nvPr/>
        </p:nvSpPr>
        <p:spPr>
          <a:xfrm>
            <a:off x="4319972" y="1935461"/>
            <a:ext cx="1893913"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Science-based</a:t>
            </a:r>
            <a:r>
              <a:rPr lang="en-AU" dirty="0"/>
              <a:t> research</a:t>
            </a:r>
          </a:p>
        </p:txBody>
      </p:sp>
      <p:sp>
        <p:nvSpPr>
          <p:cNvPr id="20" name="Rectangle: Rounded Corners 36">
            <a:extLst>
              <a:ext uri="{FF2B5EF4-FFF2-40B4-BE49-F238E27FC236}">
                <a16:creationId xmlns:a16="http://schemas.microsoft.com/office/drawing/2014/main" id="{51D5F4C4-6532-AC40-BF8F-5E5C13DAB547}"/>
              </a:ext>
            </a:extLst>
          </p:cNvPr>
          <p:cNvSpPr/>
          <p:nvPr/>
        </p:nvSpPr>
        <p:spPr>
          <a:xfrm>
            <a:off x="5436096" y="3030576"/>
            <a:ext cx="1550120"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Professional education</a:t>
            </a:r>
          </a:p>
        </p:txBody>
      </p:sp>
      <p:cxnSp>
        <p:nvCxnSpPr>
          <p:cNvPr id="21" name="Connector: Elbow 37">
            <a:extLst>
              <a:ext uri="{FF2B5EF4-FFF2-40B4-BE49-F238E27FC236}">
                <a16:creationId xmlns:a16="http://schemas.microsoft.com/office/drawing/2014/main" id="{A01CABFD-7E3D-884F-8A68-B1F45C8EBC27}"/>
              </a:ext>
            </a:extLst>
          </p:cNvPr>
          <p:cNvCxnSpPr>
            <a:cxnSpLocks/>
            <a:endCxn id="20" idx="0"/>
          </p:cNvCxnSpPr>
          <p:nvPr/>
        </p:nvCxnSpPr>
        <p:spPr>
          <a:xfrm rot="16200000" flipH="1">
            <a:off x="5497485" y="2316904"/>
            <a:ext cx="483115" cy="944227"/>
          </a:xfrm>
          <a:prstGeom prst="bentConnector3">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2" name="Connector: Elbow 38">
            <a:extLst>
              <a:ext uri="{FF2B5EF4-FFF2-40B4-BE49-F238E27FC236}">
                <a16:creationId xmlns:a16="http://schemas.microsoft.com/office/drawing/2014/main" id="{8E4A5AAB-E8A6-834B-A7CE-586DD248F36E}"/>
              </a:ext>
            </a:extLst>
          </p:cNvPr>
          <p:cNvCxnSpPr>
            <a:cxnSpLocks/>
          </p:cNvCxnSpPr>
          <p:nvPr/>
        </p:nvCxnSpPr>
        <p:spPr>
          <a:xfrm rot="5400000">
            <a:off x="6562598" y="2206893"/>
            <a:ext cx="230682" cy="933566"/>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nector: Elbow 39">
            <a:extLst>
              <a:ext uri="{FF2B5EF4-FFF2-40B4-BE49-F238E27FC236}">
                <a16:creationId xmlns:a16="http://schemas.microsoft.com/office/drawing/2014/main" id="{E807EFA9-814F-A747-B01F-BB8187E750C5}"/>
              </a:ext>
            </a:extLst>
          </p:cNvPr>
          <p:cNvCxnSpPr>
            <a:cxnSpLocks/>
          </p:cNvCxnSpPr>
          <p:nvPr/>
        </p:nvCxnSpPr>
        <p:spPr>
          <a:xfrm rot="5400000">
            <a:off x="3653704" y="1863582"/>
            <a:ext cx="929346" cy="2297105"/>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Rounded Corners 40">
            <a:extLst>
              <a:ext uri="{FF2B5EF4-FFF2-40B4-BE49-F238E27FC236}">
                <a16:creationId xmlns:a16="http://schemas.microsoft.com/office/drawing/2014/main" id="{E0431592-0038-F64F-BA81-F84D50B5BBDC}"/>
              </a:ext>
            </a:extLst>
          </p:cNvPr>
          <p:cNvSpPr/>
          <p:nvPr/>
        </p:nvSpPr>
        <p:spPr>
          <a:xfrm>
            <a:off x="3275856" y="3753104"/>
            <a:ext cx="1368152"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Innovation</a:t>
            </a:r>
          </a:p>
        </p:txBody>
      </p:sp>
      <p:cxnSp>
        <p:nvCxnSpPr>
          <p:cNvPr id="25" name="Straight Arrow Connector 24">
            <a:extLst>
              <a:ext uri="{FF2B5EF4-FFF2-40B4-BE49-F238E27FC236}">
                <a16:creationId xmlns:a16="http://schemas.microsoft.com/office/drawing/2014/main" id="{03EADD65-02CE-CE41-931D-0E2C3ABDFC57}"/>
              </a:ext>
            </a:extLst>
          </p:cNvPr>
          <p:cNvCxnSpPr>
            <a:cxnSpLocks/>
            <a:endCxn id="24" idx="0"/>
          </p:cNvCxnSpPr>
          <p:nvPr/>
        </p:nvCxnSpPr>
        <p:spPr>
          <a:xfrm>
            <a:off x="3959932" y="3537012"/>
            <a:ext cx="0" cy="216092"/>
          </a:xfrm>
          <a:prstGeom prst="straightConnector1">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6" name="Connector: Elbow 42">
            <a:extLst>
              <a:ext uri="{FF2B5EF4-FFF2-40B4-BE49-F238E27FC236}">
                <a16:creationId xmlns:a16="http://schemas.microsoft.com/office/drawing/2014/main" id="{EADBA3C8-2A1B-6A43-BD54-FBD0C56DDD1A}"/>
              </a:ext>
            </a:extLst>
          </p:cNvPr>
          <p:cNvCxnSpPr>
            <a:cxnSpLocks/>
          </p:cNvCxnSpPr>
          <p:nvPr/>
        </p:nvCxnSpPr>
        <p:spPr>
          <a:xfrm rot="10800000" flipV="1">
            <a:off x="2627784" y="3951104"/>
            <a:ext cx="648072" cy="108000"/>
          </a:xfrm>
          <a:prstGeom prst="bentConnector3">
            <a:avLst>
              <a:gd name="adj1" fmla="val 50000"/>
            </a:avLst>
          </a:prstGeom>
          <a:ln w="25400">
            <a:solidFill>
              <a:srgbClr val="FF6600"/>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7" name="Connector: Elbow 43">
            <a:extLst>
              <a:ext uri="{FF2B5EF4-FFF2-40B4-BE49-F238E27FC236}">
                <a16:creationId xmlns:a16="http://schemas.microsoft.com/office/drawing/2014/main" id="{D04348CE-F542-B54B-AD0C-98FC58BEE218}"/>
              </a:ext>
            </a:extLst>
          </p:cNvPr>
          <p:cNvCxnSpPr>
            <a:cxnSpLocks/>
            <a:stCxn id="24" idx="3"/>
          </p:cNvCxnSpPr>
          <p:nvPr/>
        </p:nvCxnSpPr>
        <p:spPr>
          <a:xfrm>
            <a:off x="4644008" y="3951104"/>
            <a:ext cx="421196" cy="269984"/>
          </a:xfrm>
          <a:prstGeom prst="bentConnector3">
            <a:avLst>
              <a:gd name="adj1" fmla="val 101690"/>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
            <a:extLst>
              <a:ext uri="{FF2B5EF4-FFF2-40B4-BE49-F238E27FC236}">
                <a16:creationId xmlns:a16="http://schemas.microsoft.com/office/drawing/2014/main" id="{AEAD0823-28A3-D640-B654-89C6B27F6A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51724" y="4342566"/>
            <a:ext cx="2570527" cy="158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a:extLst>
              <a:ext uri="{FF2B5EF4-FFF2-40B4-BE49-F238E27FC236}">
                <a16:creationId xmlns:a16="http://schemas.microsoft.com/office/drawing/2014/main" id="{C2FCF590-0F9B-1D41-AB49-0644D12715E7}"/>
              </a:ext>
            </a:extLst>
          </p:cNvPr>
          <p:cNvSpPr txBox="1"/>
          <p:nvPr/>
        </p:nvSpPr>
        <p:spPr>
          <a:xfrm>
            <a:off x="6024115" y="6006480"/>
            <a:ext cx="1932262" cy="230832"/>
          </a:xfrm>
          <a:prstGeom prst="rect">
            <a:avLst/>
          </a:prstGeom>
          <a:noFill/>
        </p:spPr>
        <p:txBody>
          <a:bodyPr wrap="square" rtlCol="0">
            <a:spAutoFit/>
          </a:bodyPr>
          <a:lstStyle/>
          <a:p>
            <a:r>
              <a:rPr lang="en-AU" sz="900" dirty="0">
                <a:solidFill>
                  <a:srgbClr val="20A8FC"/>
                </a:solidFill>
              </a:rPr>
              <a:t>Source: Regional Roads Victoria</a:t>
            </a:r>
          </a:p>
        </p:txBody>
      </p:sp>
      <p:sp>
        <p:nvSpPr>
          <p:cNvPr id="30" name="Text Box 2">
            <a:extLst>
              <a:ext uri="{FF2B5EF4-FFF2-40B4-BE49-F238E27FC236}">
                <a16:creationId xmlns:a16="http://schemas.microsoft.com/office/drawing/2014/main" id="{373DB126-2C18-AC4C-8448-37E526541F43}"/>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Future needs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31" name="Arrow: Chevron 30">
            <a:extLst>
              <a:ext uri="{FF2B5EF4-FFF2-40B4-BE49-F238E27FC236}">
                <a16:creationId xmlns:a16="http://schemas.microsoft.com/office/drawing/2014/main" id="{2CC5E39A-C0C4-4FFB-AE75-911483900103}"/>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19_PARA_A">
            <a:hlinkClick r:id="" action="ppaction://media"/>
            <a:extLst>
              <a:ext uri="{FF2B5EF4-FFF2-40B4-BE49-F238E27FC236}">
                <a16:creationId xmlns:a16="http://schemas.microsoft.com/office/drawing/2014/main" id="{65AD9C4E-DE67-4CEB-AE84-F8B4F14257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2520" y="0"/>
            <a:ext cx="609600" cy="609600"/>
          </a:xfrm>
          <a:prstGeom prst="rect">
            <a:avLst/>
          </a:prstGeom>
        </p:spPr>
      </p:pic>
    </p:spTree>
    <p:extLst>
      <p:ext uri="{BB962C8B-B14F-4D97-AF65-F5344CB8AC3E}">
        <p14:creationId xmlns:p14="http://schemas.microsoft.com/office/powerpoint/2010/main" val="32845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5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par>
                                <p:cTn id="23" presetID="1" presetClass="mediacall" presetSubtype="0" fill="hold" nodeType="withEffect">
                                  <p:stCondLst>
                                    <p:cond delay="1000"/>
                                  </p:stCondLst>
                                  <p:childTnLst>
                                    <p:cmd type="call" cmd="playFrom(0.0)">
                                      <p:cBhvr>
                                        <p:cTn id="24" dur="28196" fill="hold"/>
                                        <p:tgtEl>
                                          <p:spTgt spid="2"/>
                                        </p:tgtEl>
                                      </p:cBhvr>
                                    </p:cmd>
                                  </p:childTnLst>
                                </p:cTn>
                              </p:par>
                            </p:childTnLst>
                          </p:cTn>
                        </p:par>
                        <p:par>
                          <p:cTn id="25" fill="hold">
                            <p:stCondLst>
                              <p:cond delay="29196"/>
                            </p:stCondLst>
                            <p:childTnLst>
                              <p:par>
                                <p:cTn id="26" presetID="3" presetClass="mediacall" presetSubtype="0" fill="hold" nodeType="afterEffect">
                                  <p:stCondLst>
                                    <p:cond delay="500"/>
                                  </p:stCondLst>
                                  <p:childTnLst>
                                    <p:cmd type="call" cmd="stop">
                                      <p:cBhvr>
                                        <p:cTn id="27" dur="1" fill="hold"/>
                                        <p:tgtEl>
                                          <p:spTgt spid="2"/>
                                        </p:tgtEl>
                                      </p:cBhvr>
                                    </p:cmd>
                                  </p:childTnLst>
                                </p:cTn>
                              </p:par>
                              <p:par>
                                <p:cTn id="28" presetID="10" presetClass="entr" presetSubtype="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10" grpId="0" animBg="1"/>
      <p:bldP spid="29"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2, </a:t>
            </a:r>
            <a:r>
              <a:rPr lang="en-US" dirty="0">
                <a:solidFill>
                  <a:srgbClr val="898989"/>
                </a:solidFill>
              </a:rPr>
              <a:t>Snippet</a:t>
            </a:r>
            <a:r>
              <a:rPr lang="en-US" dirty="0"/>
              <a:t> 4</a:t>
            </a:r>
          </a:p>
        </p:txBody>
      </p:sp>
      <p:sp>
        <p:nvSpPr>
          <p:cNvPr id="6" name="Arrow: Chevron 5">
            <a:extLst>
              <a:ext uri="{FF2B5EF4-FFF2-40B4-BE49-F238E27FC236}">
                <a16:creationId xmlns:a16="http://schemas.microsoft.com/office/drawing/2014/main" id="{D6D31418-9DF6-4C1F-A025-0F9CBA6C94CA}"/>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394932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68F123-0805-FE46-9CEB-5B2CC9FE49F1}"/>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5218ABEE-D0D1-214B-8975-E9353528CE06}"/>
              </a:ext>
            </a:extLst>
          </p:cNvPr>
          <p:cNvSpPr>
            <a:spLocks noGrp="1"/>
          </p:cNvSpPr>
          <p:nvPr>
            <p:ph type="sldNum" sz="quarter" idx="11"/>
          </p:nvPr>
        </p:nvSpPr>
        <p:spPr/>
        <p:txBody>
          <a:bodyPr/>
          <a:lstStyle/>
          <a:p>
            <a:fld id="{A9D36E53-D99A-0F41-B3E8-EF235B9A2E23}" type="slidenum">
              <a:rPr lang="en-US" smtClean="0"/>
              <a:pPr/>
              <a:t>20</a:t>
            </a:fld>
            <a:endParaRPr lang="en-US" dirty="0"/>
          </a:p>
        </p:txBody>
      </p:sp>
      <p:sp>
        <p:nvSpPr>
          <p:cNvPr id="6" name="Rectangle: Rounded Corners 4">
            <a:extLst>
              <a:ext uri="{FF2B5EF4-FFF2-40B4-BE49-F238E27FC236}">
                <a16:creationId xmlns:a16="http://schemas.microsoft.com/office/drawing/2014/main" id="{F07E5045-B0A4-AE45-82A9-6D6E4F4AA5AA}"/>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Strategy</a:t>
            </a:r>
          </a:p>
        </p:txBody>
      </p:sp>
      <p:sp>
        <p:nvSpPr>
          <p:cNvPr id="7" name="Rectangle: Rounded Corners 22">
            <a:extLst>
              <a:ext uri="{FF2B5EF4-FFF2-40B4-BE49-F238E27FC236}">
                <a16:creationId xmlns:a16="http://schemas.microsoft.com/office/drawing/2014/main" id="{E706F5E7-2BAC-7A44-92A9-2F945A687F3E}"/>
              </a:ext>
            </a:extLst>
          </p:cNvPr>
          <p:cNvSpPr/>
          <p:nvPr/>
        </p:nvSpPr>
        <p:spPr>
          <a:xfrm>
            <a:off x="323528" y="2804508"/>
            <a:ext cx="1296144"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High level guidance</a:t>
            </a:r>
          </a:p>
        </p:txBody>
      </p:sp>
      <p:sp>
        <p:nvSpPr>
          <p:cNvPr id="8" name="Rectangle: Rounded Corners 24">
            <a:extLst>
              <a:ext uri="{FF2B5EF4-FFF2-40B4-BE49-F238E27FC236}">
                <a16:creationId xmlns:a16="http://schemas.microsoft.com/office/drawing/2014/main" id="{27D70D1D-AF8D-1149-B2A9-1451CF310E87}"/>
              </a:ext>
            </a:extLst>
          </p:cNvPr>
          <p:cNvSpPr/>
          <p:nvPr/>
        </p:nvSpPr>
        <p:spPr>
          <a:xfrm>
            <a:off x="1871700" y="2804508"/>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Program alignment</a:t>
            </a:r>
          </a:p>
        </p:txBody>
      </p:sp>
      <p:sp>
        <p:nvSpPr>
          <p:cNvPr id="9" name="Rectangle: Rounded Corners 28">
            <a:extLst>
              <a:ext uri="{FF2B5EF4-FFF2-40B4-BE49-F238E27FC236}">
                <a16:creationId xmlns:a16="http://schemas.microsoft.com/office/drawing/2014/main" id="{FA7576C8-ED4E-FD4E-9B62-9D14DAEFDE16}"/>
              </a:ext>
            </a:extLst>
          </p:cNvPr>
          <p:cNvSpPr/>
          <p:nvPr/>
        </p:nvSpPr>
        <p:spPr>
          <a:xfrm>
            <a:off x="1331640" y="3753104"/>
            <a:ext cx="1296144"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Practical guidance</a:t>
            </a:r>
          </a:p>
        </p:txBody>
      </p:sp>
      <p:cxnSp>
        <p:nvCxnSpPr>
          <p:cNvPr id="10" name="Straight Arrow Connector 9">
            <a:extLst>
              <a:ext uri="{FF2B5EF4-FFF2-40B4-BE49-F238E27FC236}">
                <a16:creationId xmlns:a16="http://schemas.microsoft.com/office/drawing/2014/main" id="{08EE2620-09D7-C046-B7EB-F4D4E2992BEA}"/>
              </a:ext>
            </a:extLst>
          </p:cNvPr>
          <p:cNvCxnSpPr>
            <a:cxnSpLocks/>
            <a:stCxn id="6" idx="2"/>
            <a:endCxn id="7" idx="0"/>
          </p:cNvCxnSpPr>
          <p:nvPr/>
        </p:nvCxnSpPr>
        <p:spPr>
          <a:xfrm>
            <a:off x="971600" y="2336313"/>
            <a:ext cx="0" cy="468195"/>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C6A0C99-85F7-5C4F-BCAC-A9561F5EA524}"/>
              </a:ext>
            </a:extLst>
          </p:cNvPr>
          <p:cNvCxnSpPr>
            <a:cxnSpLocks/>
            <a:endCxn id="8" idx="0"/>
          </p:cNvCxnSpPr>
          <p:nvPr/>
        </p:nvCxnSpPr>
        <p:spPr>
          <a:xfrm>
            <a:off x="2969822" y="2336311"/>
            <a:ext cx="0" cy="46819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2" name="Rectangle: Rounded Corners 87">
            <a:extLst>
              <a:ext uri="{FF2B5EF4-FFF2-40B4-BE49-F238E27FC236}">
                <a16:creationId xmlns:a16="http://schemas.microsoft.com/office/drawing/2014/main" id="{D8EE2A01-EE57-774B-BF8C-E200AE3B7430}"/>
              </a:ext>
            </a:extLst>
          </p:cNvPr>
          <p:cNvSpPr/>
          <p:nvPr/>
        </p:nvSpPr>
        <p:spPr>
          <a:xfrm>
            <a:off x="3466113" y="5437433"/>
            <a:ext cx="3198181" cy="396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Widespread implementation</a:t>
            </a:r>
          </a:p>
        </p:txBody>
      </p:sp>
      <p:cxnSp>
        <p:nvCxnSpPr>
          <p:cNvPr id="13" name="Connector: Elbow 82">
            <a:extLst>
              <a:ext uri="{FF2B5EF4-FFF2-40B4-BE49-F238E27FC236}">
                <a16:creationId xmlns:a16="http://schemas.microsoft.com/office/drawing/2014/main" id="{1346E706-B938-5249-9EFE-8FEE8A885F88}"/>
              </a:ext>
            </a:extLst>
          </p:cNvPr>
          <p:cNvCxnSpPr>
            <a:cxnSpLocks/>
            <a:stCxn id="8" idx="2"/>
            <a:endCxn id="9" idx="0"/>
          </p:cNvCxnSpPr>
          <p:nvPr/>
        </p:nvCxnSpPr>
        <p:spPr>
          <a:xfrm rot="5400000">
            <a:off x="2198469" y="2981751"/>
            <a:ext cx="552596" cy="990110"/>
          </a:xfrm>
          <a:prstGeom prst="bentConnector3">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B4B07A6-E2F0-4443-9262-3AFDFAD26924}"/>
              </a:ext>
            </a:extLst>
          </p:cNvPr>
          <p:cNvCxnSpPr>
            <a:cxnSpLocks/>
            <a:endCxn id="12" idx="0"/>
          </p:cNvCxnSpPr>
          <p:nvPr/>
        </p:nvCxnSpPr>
        <p:spPr>
          <a:xfrm flipH="1">
            <a:off x="5065204" y="4941168"/>
            <a:ext cx="1" cy="496265"/>
          </a:xfrm>
          <a:prstGeom prst="straightConnector1">
            <a:avLst/>
          </a:prstGeom>
          <a:ln w="25400">
            <a:solidFill>
              <a:srgbClr val="FF00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5" name="Connector: Elbow 98">
            <a:extLst>
              <a:ext uri="{FF2B5EF4-FFF2-40B4-BE49-F238E27FC236}">
                <a16:creationId xmlns:a16="http://schemas.microsoft.com/office/drawing/2014/main" id="{E625BEFA-5981-D849-AD56-A359E9CBAA0B}"/>
              </a:ext>
            </a:extLst>
          </p:cNvPr>
          <p:cNvCxnSpPr>
            <a:cxnSpLocks/>
            <a:stCxn id="7" idx="2"/>
          </p:cNvCxnSpPr>
          <p:nvPr/>
        </p:nvCxnSpPr>
        <p:spPr>
          <a:xfrm rot="16200000" flipH="1">
            <a:off x="1445507" y="2942601"/>
            <a:ext cx="60298" cy="1008112"/>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Rounded Corners 27">
            <a:extLst>
              <a:ext uri="{FF2B5EF4-FFF2-40B4-BE49-F238E27FC236}">
                <a16:creationId xmlns:a16="http://schemas.microsoft.com/office/drawing/2014/main" id="{1B9C1254-4BC3-F64B-9BC9-5C7920297428}"/>
              </a:ext>
            </a:extLst>
          </p:cNvPr>
          <p:cNvSpPr/>
          <p:nvPr/>
        </p:nvSpPr>
        <p:spPr>
          <a:xfrm>
            <a:off x="1871700" y="1940309"/>
            <a:ext cx="21962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Showcase projects</a:t>
            </a:r>
          </a:p>
        </p:txBody>
      </p:sp>
      <p:sp>
        <p:nvSpPr>
          <p:cNvPr id="17" name="Rectangle: Rounded Corners 34">
            <a:extLst>
              <a:ext uri="{FF2B5EF4-FFF2-40B4-BE49-F238E27FC236}">
                <a16:creationId xmlns:a16="http://schemas.microsoft.com/office/drawing/2014/main" id="{D522879A-1135-FC4D-B301-19BE18AE906B}"/>
              </a:ext>
            </a:extLst>
          </p:cNvPr>
          <p:cNvSpPr/>
          <p:nvPr/>
        </p:nvSpPr>
        <p:spPr>
          <a:xfrm>
            <a:off x="6459672" y="1946335"/>
            <a:ext cx="1370099"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Public campaigns</a:t>
            </a:r>
          </a:p>
        </p:txBody>
      </p:sp>
      <p:sp>
        <p:nvSpPr>
          <p:cNvPr id="18" name="Rectangle: Rounded Corners 35">
            <a:extLst>
              <a:ext uri="{FF2B5EF4-FFF2-40B4-BE49-F238E27FC236}">
                <a16:creationId xmlns:a16="http://schemas.microsoft.com/office/drawing/2014/main" id="{FD990453-60B9-A540-8A73-9900B9301960}"/>
              </a:ext>
            </a:extLst>
          </p:cNvPr>
          <p:cNvSpPr/>
          <p:nvPr/>
        </p:nvSpPr>
        <p:spPr>
          <a:xfrm>
            <a:off x="4319972" y="1935461"/>
            <a:ext cx="1893913" cy="612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Science-based research</a:t>
            </a:r>
          </a:p>
        </p:txBody>
      </p:sp>
      <p:sp>
        <p:nvSpPr>
          <p:cNvPr id="19" name="Rectangle: Rounded Corners 36">
            <a:extLst>
              <a:ext uri="{FF2B5EF4-FFF2-40B4-BE49-F238E27FC236}">
                <a16:creationId xmlns:a16="http://schemas.microsoft.com/office/drawing/2014/main" id="{30382F68-FD88-BD43-856F-70631173D60F}"/>
              </a:ext>
            </a:extLst>
          </p:cNvPr>
          <p:cNvSpPr/>
          <p:nvPr/>
        </p:nvSpPr>
        <p:spPr>
          <a:xfrm>
            <a:off x="5436096" y="3030576"/>
            <a:ext cx="1550120"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Professional education</a:t>
            </a:r>
          </a:p>
        </p:txBody>
      </p:sp>
      <p:cxnSp>
        <p:nvCxnSpPr>
          <p:cNvPr id="20" name="Connector: Elbow 37">
            <a:extLst>
              <a:ext uri="{FF2B5EF4-FFF2-40B4-BE49-F238E27FC236}">
                <a16:creationId xmlns:a16="http://schemas.microsoft.com/office/drawing/2014/main" id="{BA92D141-81A2-4F4B-8C26-4E421A9B6601}"/>
              </a:ext>
            </a:extLst>
          </p:cNvPr>
          <p:cNvCxnSpPr>
            <a:cxnSpLocks/>
            <a:endCxn id="19" idx="0"/>
          </p:cNvCxnSpPr>
          <p:nvPr/>
        </p:nvCxnSpPr>
        <p:spPr>
          <a:xfrm rot="16200000" flipH="1">
            <a:off x="5497485" y="2316904"/>
            <a:ext cx="483115" cy="944227"/>
          </a:xfrm>
          <a:prstGeom prst="bentConnector3">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Elbow 38">
            <a:extLst>
              <a:ext uri="{FF2B5EF4-FFF2-40B4-BE49-F238E27FC236}">
                <a16:creationId xmlns:a16="http://schemas.microsoft.com/office/drawing/2014/main" id="{498483CD-36F9-C746-9CCD-DB31273746C0}"/>
              </a:ext>
            </a:extLst>
          </p:cNvPr>
          <p:cNvCxnSpPr>
            <a:cxnSpLocks/>
          </p:cNvCxnSpPr>
          <p:nvPr/>
        </p:nvCxnSpPr>
        <p:spPr>
          <a:xfrm rot="5400000">
            <a:off x="6562598" y="2206893"/>
            <a:ext cx="230682" cy="933566"/>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ctor: Elbow 39">
            <a:extLst>
              <a:ext uri="{FF2B5EF4-FFF2-40B4-BE49-F238E27FC236}">
                <a16:creationId xmlns:a16="http://schemas.microsoft.com/office/drawing/2014/main" id="{1FF14854-12A0-2E44-830D-E469277E7910}"/>
              </a:ext>
            </a:extLst>
          </p:cNvPr>
          <p:cNvCxnSpPr>
            <a:cxnSpLocks/>
          </p:cNvCxnSpPr>
          <p:nvPr/>
        </p:nvCxnSpPr>
        <p:spPr>
          <a:xfrm rot="5400000">
            <a:off x="3653704" y="1863582"/>
            <a:ext cx="929346" cy="2297105"/>
          </a:xfrm>
          <a:prstGeom prst="bentConnector2">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40">
            <a:extLst>
              <a:ext uri="{FF2B5EF4-FFF2-40B4-BE49-F238E27FC236}">
                <a16:creationId xmlns:a16="http://schemas.microsoft.com/office/drawing/2014/main" id="{3675BD98-2E48-1B4F-891B-F249B1F5B1E7}"/>
              </a:ext>
            </a:extLst>
          </p:cNvPr>
          <p:cNvSpPr/>
          <p:nvPr/>
        </p:nvSpPr>
        <p:spPr>
          <a:xfrm>
            <a:off x="3275856" y="3753104"/>
            <a:ext cx="1368152"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Innovation</a:t>
            </a:r>
          </a:p>
        </p:txBody>
      </p:sp>
      <p:cxnSp>
        <p:nvCxnSpPr>
          <p:cNvPr id="24" name="Straight Arrow Connector 23">
            <a:extLst>
              <a:ext uri="{FF2B5EF4-FFF2-40B4-BE49-F238E27FC236}">
                <a16:creationId xmlns:a16="http://schemas.microsoft.com/office/drawing/2014/main" id="{AA8E356B-3999-1C43-8A65-828595DE2F1D}"/>
              </a:ext>
            </a:extLst>
          </p:cNvPr>
          <p:cNvCxnSpPr>
            <a:cxnSpLocks/>
            <a:endCxn id="23" idx="0"/>
          </p:cNvCxnSpPr>
          <p:nvPr/>
        </p:nvCxnSpPr>
        <p:spPr>
          <a:xfrm>
            <a:off x="3959932" y="3537012"/>
            <a:ext cx="0" cy="216092"/>
          </a:xfrm>
          <a:prstGeom prst="straightConnector1">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5" name="Connector: Elbow 42">
            <a:extLst>
              <a:ext uri="{FF2B5EF4-FFF2-40B4-BE49-F238E27FC236}">
                <a16:creationId xmlns:a16="http://schemas.microsoft.com/office/drawing/2014/main" id="{1DDCA8D1-5D96-EE48-9018-5BB9A267AEB9}"/>
              </a:ext>
            </a:extLst>
          </p:cNvPr>
          <p:cNvCxnSpPr>
            <a:cxnSpLocks/>
          </p:cNvCxnSpPr>
          <p:nvPr/>
        </p:nvCxnSpPr>
        <p:spPr>
          <a:xfrm rot="10800000" flipV="1">
            <a:off x="2627784" y="3951104"/>
            <a:ext cx="648072" cy="108000"/>
          </a:xfrm>
          <a:prstGeom prst="bentConnector3">
            <a:avLst>
              <a:gd name="adj1" fmla="val 50000"/>
            </a:avLst>
          </a:prstGeom>
          <a:ln w="25400">
            <a:solidFill>
              <a:srgbClr val="FF6600"/>
            </a:solidFill>
            <a:prstDash val="sysDot"/>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6" name="Rectangle: Rounded Corners 43">
            <a:extLst>
              <a:ext uri="{FF2B5EF4-FFF2-40B4-BE49-F238E27FC236}">
                <a16:creationId xmlns:a16="http://schemas.microsoft.com/office/drawing/2014/main" id="{C7F41960-8E37-5845-B77D-56700998B5BA}"/>
              </a:ext>
            </a:extLst>
          </p:cNvPr>
          <p:cNvSpPr/>
          <p:nvPr/>
        </p:nvSpPr>
        <p:spPr>
          <a:xfrm>
            <a:off x="4118247" y="4473116"/>
            <a:ext cx="1893913" cy="612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Science-based practice</a:t>
            </a:r>
          </a:p>
        </p:txBody>
      </p:sp>
      <p:cxnSp>
        <p:nvCxnSpPr>
          <p:cNvPr id="27" name="Connector: Elbow 44">
            <a:extLst>
              <a:ext uri="{FF2B5EF4-FFF2-40B4-BE49-F238E27FC236}">
                <a16:creationId xmlns:a16="http://schemas.microsoft.com/office/drawing/2014/main" id="{9874E01E-13AA-5F47-B415-14D3178567D7}"/>
              </a:ext>
            </a:extLst>
          </p:cNvPr>
          <p:cNvCxnSpPr>
            <a:cxnSpLocks/>
            <a:endCxn id="26" idx="1"/>
          </p:cNvCxnSpPr>
          <p:nvPr/>
        </p:nvCxnSpPr>
        <p:spPr>
          <a:xfrm rot="16200000" flipH="1">
            <a:off x="2841973" y="3502842"/>
            <a:ext cx="414012" cy="2138535"/>
          </a:xfrm>
          <a:prstGeom prst="bentConnector2">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8" name="Connector: Elbow 45">
            <a:extLst>
              <a:ext uri="{FF2B5EF4-FFF2-40B4-BE49-F238E27FC236}">
                <a16:creationId xmlns:a16="http://schemas.microsoft.com/office/drawing/2014/main" id="{A0A25884-50E0-B547-9758-1E7205945FC4}"/>
              </a:ext>
            </a:extLst>
          </p:cNvPr>
          <p:cNvCxnSpPr>
            <a:cxnSpLocks/>
            <a:endCxn id="26" idx="0"/>
          </p:cNvCxnSpPr>
          <p:nvPr/>
        </p:nvCxnSpPr>
        <p:spPr>
          <a:xfrm rot="5400000">
            <a:off x="5222910" y="3484870"/>
            <a:ext cx="830540" cy="1145952"/>
          </a:xfrm>
          <a:prstGeom prst="bentConnector3">
            <a:avLst>
              <a:gd name="adj1" fmla="val 68874"/>
            </a:avLst>
          </a:prstGeom>
          <a:ln w="25400">
            <a:solidFill>
              <a:srgbClr val="FF66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29" name="Connector: Elbow 46">
            <a:extLst>
              <a:ext uri="{FF2B5EF4-FFF2-40B4-BE49-F238E27FC236}">
                <a16:creationId xmlns:a16="http://schemas.microsoft.com/office/drawing/2014/main" id="{7BFB8B01-2326-2E40-B627-E1AA156ABA9B}"/>
              </a:ext>
            </a:extLst>
          </p:cNvPr>
          <p:cNvCxnSpPr>
            <a:cxnSpLocks/>
          </p:cNvCxnSpPr>
          <p:nvPr/>
        </p:nvCxnSpPr>
        <p:spPr>
          <a:xfrm>
            <a:off x="4644008" y="3951104"/>
            <a:ext cx="421196" cy="269984"/>
          </a:xfrm>
          <a:prstGeom prst="bentConnector3">
            <a:avLst>
              <a:gd name="adj1" fmla="val 101690"/>
            </a:avLst>
          </a:prstGeom>
          <a:ln w="25400">
            <a:solidFill>
              <a:srgbClr val="FF6600"/>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E5CA417-0300-7743-9A6E-14F28EA491E8}"/>
              </a:ext>
            </a:extLst>
          </p:cNvPr>
          <p:cNvCxnSpPr>
            <a:cxnSpLocks/>
          </p:cNvCxnSpPr>
          <p:nvPr/>
        </p:nvCxnSpPr>
        <p:spPr>
          <a:xfrm>
            <a:off x="971600" y="2360454"/>
            <a:ext cx="0" cy="468195"/>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63DD84D-B9B9-DB49-8F29-D750B385BD80}"/>
              </a:ext>
            </a:extLst>
          </p:cNvPr>
          <p:cNvCxnSpPr>
            <a:cxnSpLocks/>
          </p:cNvCxnSpPr>
          <p:nvPr/>
        </p:nvCxnSpPr>
        <p:spPr>
          <a:xfrm>
            <a:off x="2969822" y="2360452"/>
            <a:ext cx="0" cy="468197"/>
          </a:xfrm>
          <a:prstGeom prst="straightConnector1">
            <a:avLst/>
          </a:prstGeom>
          <a:ln w="25400">
            <a:solidFill>
              <a:srgbClr val="009CE0"/>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Text Box 2">
            <a:extLst>
              <a:ext uri="{FF2B5EF4-FFF2-40B4-BE49-F238E27FC236}">
                <a16:creationId xmlns:a16="http://schemas.microsoft.com/office/drawing/2014/main" id="{B3C60334-6EC5-0043-9F7E-65A03C372773}"/>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Future needs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33" name="Arrow: Chevron 32">
            <a:extLst>
              <a:ext uri="{FF2B5EF4-FFF2-40B4-BE49-F238E27FC236}">
                <a16:creationId xmlns:a16="http://schemas.microsoft.com/office/drawing/2014/main" id="{9641AE20-1B7B-40A7-932B-26DD87AE7CE9}"/>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20_PARA_A">
            <a:hlinkClick r:id="" action="ppaction://media"/>
            <a:extLst>
              <a:ext uri="{FF2B5EF4-FFF2-40B4-BE49-F238E27FC236}">
                <a16:creationId xmlns:a16="http://schemas.microsoft.com/office/drawing/2014/main" id="{1C7356E8-A984-45CA-9657-5CAEAD1555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524" y="0"/>
            <a:ext cx="609600" cy="609600"/>
          </a:xfrm>
          <a:prstGeom prst="rect">
            <a:avLst/>
          </a:prstGeom>
        </p:spPr>
      </p:pic>
    </p:spTree>
    <p:extLst>
      <p:ext uri="{BB962C8B-B14F-4D97-AF65-F5344CB8AC3E}">
        <p14:creationId xmlns:p14="http://schemas.microsoft.com/office/powerpoint/2010/main" val="39839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 presetClass="mediacall" presetSubtype="0" fill="hold" nodeType="withEffect">
                                  <p:stCondLst>
                                    <p:cond delay="1000"/>
                                  </p:stCondLst>
                                  <p:childTnLst>
                                    <p:cmd type="call" cmd="playFrom(0.0)">
                                      <p:cBhvr>
                                        <p:cTn id="12" dur="23527" fill="hold"/>
                                        <p:tgtEl>
                                          <p:spTgt spid="2"/>
                                        </p:tgtEl>
                                      </p:cBhvr>
                                    </p:cmd>
                                  </p:childTnLst>
                                </p:cTn>
                              </p:par>
                            </p:childTnLst>
                          </p:cTn>
                        </p:par>
                        <p:par>
                          <p:cTn id="13" fill="hold">
                            <p:stCondLst>
                              <p:cond delay="24527"/>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nodeType="with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43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2, Snippet 4</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Introduction of the Safe System</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196310" y="47458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What we have achieved</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6026395"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What is still required</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54363" y="3835937"/>
            <a:ext cx="1124235" cy="1559660"/>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389041" y="3108532"/>
            <a:ext cx="1452623" cy="1822085"/>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2_SNIP4_SLIDE_03_PARA_A">
            <a:hlinkClick r:id="" action="ppaction://media"/>
            <a:extLst>
              <a:ext uri="{FF2B5EF4-FFF2-40B4-BE49-F238E27FC236}">
                <a16:creationId xmlns:a16="http://schemas.microsoft.com/office/drawing/2014/main" id="{E9C5C6FF-9F73-4ED4-B4A7-E9372E71C3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4528" y="2622"/>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957" fill="hold"/>
                                        <p:tgtEl>
                                          <p:spTgt spid="2"/>
                                        </p:tgtEl>
                                      </p:cBhvr>
                                    </p:cmd>
                                  </p:childTnLst>
                                </p:cTn>
                              </p:par>
                            </p:childTnLst>
                          </p:cTn>
                        </p:par>
                        <p:par>
                          <p:cTn id="7" fill="hold">
                            <p:stCondLst>
                              <p:cond delay="20957"/>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normAutofit/>
          </a:bodyPr>
          <a:lstStyle/>
          <a:p>
            <a:r>
              <a:rPr lang="en-AU" dirty="0"/>
              <a:t>Introduction of the Safe System</a:t>
            </a:r>
          </a:p>
        </p:txBody>
      </p:sp>
      <p:sp>
        <p:nvSpPr>
          <p:cNvPr id="4" name="Footer Placeholder 2">
            <a:extLst>
              <a:ext uri="{FF2B5EF4-FFF2-40B4-BE49-F238E27FC236}">
                <a16:creationId xmlns:a16="http://schemas.microsoft.com/office/drawing/2014/main" id="{D3E581BA-2605-433E-BB00-A4AE5DB600CC}"/>
              </a:ext>
            </a:extLst>
          </p:cNvPr>
          <p:cNvSpPr>
            <a:spLocks noGrp="1"/>
          </p:cNvSpPr>
          <p:nvPr>
            <p:ph type="ftr" sz="quarter" idx="12"/>
          </p:nvPr>
        </p:nvSpPr>
        <p:spPr>
          <a:xfrm>
            <a:off x="628650" y="6218334"/>
            <a:ext cx="3086100" cy="365125"/>
          </a:xfrm>
        </p:spPr>
        <p:txBody>
          <a:bodyPr/>
          <a:lstStyle/>
          <a:p>
            <a:r>
              <a:rPr lang="en-US" dirty="0"/>
              <a:t>Module 2, Snippet 4</a:t>
            </a:r>
          </a:p>
        </p:txBody>
      </p:sp>
      <p:sp>
        <p:nvSpPr>
          <p:cNvPr id="5" name="Slide Number Placeholder 3">
            <a:extLst>
              <a:ext uri="{FF2B5EF4-FFF2-40B4-BE49-F238E27FC236}">
                <a16:creationId xmlns:a16="http://schemas.microsoft.com/office/drawing/2014/main" id="{E0B043D1-751B-41FF-9BD9-5D8C84331F76}"/>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4</a:t>
            </a:fld>
            <a:endParaRPr lang="en-US" dirty="0"/>
          </a:p>
        </p:txBody>
      </p:sp>
      <p:pic>
        <p:nvPicPr>
          <p:cNvPr id="2" name="TAC_MOD2_SNIP4_SLIDE_04_PARA_A">
            <a:hlinkClick r:id="" action="ppaction://media"/>
            <a:extLst>
              <a:ext uri="{FF2B5EF4-FFF2-40B4-BE49-F238E27FC236}">
                <a16:creationId xmlns:a16="http://schemas.microsoft.com/office/drawing/2014/main" id="{6441FD22-AA71-41CB-8B90-C05EDCAA7F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10499044"/>
      </p:ext>
    </p:extLst>
  </p:cSld>
  <p:clrMapOvr>
    <a:masterClrMapping/>
  </p:clrMapOvr>
  <mc:AlternateContent xmlns:mc="http://schemas.openxmlformats.org/markup-compatibility/2006" xmlns:p14="http://schemas.microsoft.com/office/powerpoint/2010/main">
    <mc:Choice Requires="p14">
      <p:transition spd="med" p14:dur="700" advTm="15280">
        <p:fade/>
      </p:transition>
    </mc:Choice>
    <mc:Fallback xmlns="">
      <p:transition spd="med" advTm="1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2806" fill="hold"/>
                                        <p:tgtEl>
                                          <p:spTgt spid="2"/>
                                        </p:tgtEl>
                                      </p:cBhvr>
                                    </p:cmd>
                                  </p:childTnLst>
                                </p:cTn>
                              </p:par>
                            </p:childTnLst>
                          </p:cTn>
                        </p:par>
                        <p:par>
                          <p:cTn id="7" fill="hold">
                            <p:stCondLst>
                              <p:cond delay="13806"/>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26CD22F3-C301-4A49-AA49-302B1956DACF}"/>
              </a:ext>
            </a:extLst>
          </p:cNvPr>
          <p:cNvSpPr/>
          <p:nvPr/>
        </p:nvSpPr>
        <p:spPr>
          <a:xfrm>
            <a:off x="395534" y="1772816"/>
            <a:ext cx="5400601" cy="1070828"/>
          </a:xfrm>
          <a:prstGeom prst="wedgeRoundRectCallout">
            <a:avLst>
              <a:gd name="adj1" fmla="val -33007"/>
              <a:gd name="adj2" fmla="val 122836"/>
              <a:gd name="adj3" fmla="val 16667"/>
            </a:avLst>
          </a:prstGeom>
          <a:solidFill>
            <a:srgbClr val="009CE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b="1" dirty="0"/>
              <a:t>Swedish Parliament’s adoption of Vision Zero</a:t>
            </a:r>
          </a:p>
          <a:p>
            <a:pPr algn="ctr"/>
            <a:r>
              <a:rPr lang="en-AU" sz="1400" i="1" dirty="0">
                <a:solidFill>
                  <a:schemeClr val="bg1"/>
                </a:solidFill>
              </a:rPr>
              <a:t>“It can never be ethically acceptable that people are killed or seriously injured when moving with the road transport system”</a:t>
            </a:r>
            <a:endParaRPr lang="en-AU" i="1" dirty="0">
              <a:solidFill>
                <a:schemeClr val="bg1"/>
              </a:solidFill>
            </a:endParaRPr>
          </a:p>
        </p:txBody>
      </p:sp>
      <p:sp>
        <p:nvSpPr>
          <p:cNvPr id="3" name="Footer Placeholder 2">
            <a:extLst>
              <a:ext uri="{FF2B5EF4-FFF2-40B4-BE49-F238E27FC236}">
                <a16:creationId xmlns:a16="http://schemas.microsoft.com/office/drawing/2014/main" id="{E29D136B-C927-3342-AA01-9C70BB06FE17}"/>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A09E7109-34FD-DB4A-A063-92F107A3DCF8}"/>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6" name="Text Box 2">
            <a:extLst>
              <a:ext uri="{FF2B5EF4-FFF2-40B4-BE49-F238E27FC236}">
                <a16:creationId xmlns:a16="http://schemas.microsoft.com/office/drawing/2014/main" id="{61C66FCA-AA3B-8346-8E5E-AFE54EBAB81E}"/>
              </a:ext>
            </a:extLst>
          </p:cNvPr>
          <p:cNvSpPr txBox="1">
            <a:spLocks noChangeArrowheads="1"/>
          </p:cNvSpPr>
          <p:nvPr/>
        </p:nvSpPr>
        <p:spPr bwMode="auto">
          <a:xfrm>
            <a:off x="628650" y="585264"/>
            <a:ext cx="8640960" cy="400110"/>
          </a:xfrm>
          <a:prstGeom prst="rect">
            <a:avLst/>
          </a:prstGeom>
          <a:noFill/>
          <a:ln w="9525">
            <a:noFill/>
            <a:miter lim="800000"/>
            <a:headEnd/>
            <a:tailEnd/>
          </a:ln>
        </p:spPr>
        <p:txBody>
          <a:bodyPr vert="horz" wrap="square" lIns="0" tIns="0" rIns="0" bIns="0"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2600" b="1" dirty="0">
                <a:solidFill>
                  <a:srgbClr val="20A8FC"/>
                </a:solidFill>
                <a:latin typeface="Verdana" pitchFamily="34" charset="0"/>
                <a:ea typeface="+mj-ea"/>
                <a:cs typeface="+mj-cs"/>
              </a:rPr>
              <a:t>Introduction of the Safe System</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cxnSp>
        <p:nvCxnSpPr>
          <p:cNvPr id="8" name="Straight Connector 7">
            <a:extLst>
              <a:ext uri="{FF2B5EF4-FFF2-40B4-BE49-F238E27FC236}">
                <a16:creationId xmlns:a16="http://schemas.microsoft.com/office/drawing/2014/main" id="{97FAC643-B15E-C84C-B5D0-684918FA10AE}"/>
              </a:ext>
            </a:extLst>
          </p:cNvPr>
          <p:cNvCxnSpPr/>
          <p:nvPr/>
        </p:nvCxnSpPr>
        <p:spPr>
          <a:xfrm>
            <a:off x="395535" y="3717032"/>
            <a:ext cx="1944000" cy="0"/>
          </a:xfrm>
          <a:prstGeom prst="line">
            <a:avLst/>
          </a:prstGeom>
          <a:ln w="38100">
            <a:solidFill>
              <a:srgbClr val="009CE0"/>
            </a:solidFill>
            <a:tailEnd type="oval"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90C943-36AB-EB49-8F10-82B77FF0E420}"/>
              </a:ext>
            </a:extLst>
          </p:cNvPr>
          <p:cNvCxnSpPr/>
          <p:nvPr/>
        </p:nvCxnSpPr>
        <p:spPr>
          <a:xfrm>
            <a:off x="2411760" y="3717032"/>
            <a:ext cx="1944000" cy="0"/>
          </a:xfrm>
          <a:prstGeom prst="line">
            <a:avLst/>
          </a:prstGeom>
          <a:ln w="38100">
            <a:solidFill>
              <a:srgbClr val="009CE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F46F41-8EA6-2943-965E-F316DBD9138B}"/>
              </a:ext>
            </a:extLst>
          </p:cNvPr>
          <p:cNvCxnSpPr/>
          <p:nvPr/>
        </p:nvCxnSpPr>
        <p:spPr>
          <a:xfrm>
            <a:off x="4428200" y="3717032"/>
            <a:ext cx="1944000" cy="0"/>
          </a:xfrm>
          <a:prstGeom prst="line">
            <a:avLst/>
          </a:prstGeom>
          <a:ln w="38100">
            <a:solidFill>
              <a:srgbClr val="009CE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BB2A7D-6A41-CC4A-85F7-99258B5F04CA}"/>
              </a:ext>
            </a:extLst>
          </p:cNvPr>
          <p:cNvCxnSpPr/>
          <p:nvPr/>
        </p:nvCxnSpPr>
        <p:spPr>
          <a:xfrm>
            <a:off x="6444208" y="3717032"/>
            <a:ext cx="1944000" cy="0"/>
          </a:xfrm>
          <a:prstGeom prst="line">
            <a:avLst/>
          </a:prstGeom>
          <a:ln w="38100">
            <a:solidFill>
              <a:srgbClr val="009CE0"/>
            </a:solidFill>
            <a:tailEnd type="oval" w="lg" len="lg"/>
          </a:ln>
        </p:spPr>
        <p:style>
          <a:lnRef idx="1">
            <a:schemeClr val="accent1"/>
          </a:lnRef>
          <a:fillRef idx="0">
            <a:schemeClr val="accent1"/>
          </a:fillRef>
          <a:effectRef idx="0">
            <a:schemeClr val="accent1"/>
          </a:effectRef>
          <a:fontRef idx="minor">
            <a:schemeClr val="tx1"/>
          </a:fontRef>
        </p:style>
      </p:cxnSp>
      <p:sp>
        <p:nvSpPr>
          <p:cNvPr id="13" name="Rounded Rectangular Callout 12">
            <a:extLst>
              <a:ext uri="{FF2B5EF4-FFF2-40B4-BE49-F238E27FC236}">
                <a16:creationId xmlns:a16="http://schemas.microsoft.com/office/drawing/2014/main" id="{60311DBF-4E2F-F94C-B094-D7D5868AF3E3}"/>
              </a:ext>
            </a:extLst>
          </p:cNvPr>
          <p:cNvSpPr/>
          <p:nvPr/>
        </p:nvSpPr>
        <p:spPr>
          <a:xfrm>
            <a:off x="3276072" y="1960676"/>
            <a:ext cx="4248256" cy="882968"/>
          </a:xfrm>
          <a:prstGeom prst="wedgeRoundRectCallout">
            <a:avLst>
              <a:gd name="adj1" fmla="val 202"/>
              <a:gd name="adj2" fmla="val 137608"/>
              <a:gd name="adj3" fmla="val 16667"/>
            </a:avLst>
          </a:prstGeom>
          <a:solidFill>
            <a:srgbClr val="009CE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lang="en-AU" dirty="0"/>
              <a:t>Safe System is endorsed by</a:t>
            </a:r>
            <a:r>
              <a:rPr lang="en-AU" b="1" dirty="0"/>
              <a:t/>
            </a:r>
            <a:br>
              <a:rPr lang="en-AU" b="1" dirty="0"/>
            </a:br>
            <a:r>
              <a:rPr lang="en-AU" b="1" dirty="0"/>
              <a:t>the Australian Transport Council</a:t>
            </a:r>
            <a:endParaRPr lang="en-AU" i="1" dirty="0">
              <a:solidFill>
                <a:schemeClr val="accent4">
                  <a:lumMod val="20000"/>
                  <a:lumOff val="80000"/>
                </a:schemeClr>
              </a:solidFill>
            </a:endParaRPr>
          </a:p>
        </p:txBody>
      </p:sp>
      <p:sp>
        <p:nvSpPr>
          <p:cNvPr id="14" name="Rounded Rectangular Callout 13">
            <a:extLst>
              <a:ext uri="{FF2B5EF4-FFF2-40B4-BE49-F238E27FC236}">
                <a16:creationId xmlns:a16="http://schemas.microsoft.com/office/drawing/2014/main" id="{C1B8EB97-9084-4646-A9CF-AE58DEA22B86}"/>
              </a:ext>
            </a:extLst>
          </p:cNvPr>
          <p:cNvSpPr/>
          <p:nvPr/>
        </p:nvSpPr>
        <p:spPr>
          <a:xfrm>
            <a:off x="4355760" y="4490248"/>
            <a:ext cx="4284584" cy="882968"/>
          </a:xfrm>
          <a:prstGeom prst="wedgeRoundRectCallout">
            <a:avLst>
              <a:gd name="adj1" fmla="val 28036"/>
              <a:gd name="adj2" fmla="val -128981"/>
              <a:gd name="adj3" fmla="val 16667"/>
            </a:avLst>
          </a:prstGeom>
          <a:solidFill>
            <a:srgbClr val="009CE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lang="en-AU" dirty="0"/>
              <a:t>Safe System underpins </a:t>
            </a:r>
            <a:r>
              <a:rPr lang="en-AU" dirty="0" err="1"/>
              <a:t>Austroads</a:t>
            </a:r>
            <a:r>
              <a:rPr lang="en-AU" dirty="0"/>
              <a:t>’ first</a:t>
            </a:r>
            <a:r>
              <a:rPr lang="en-AU" b="1" dirty="0"/>
              <a:t/>
            </a:r>
            <a:br>
              <a:rPr lang="en-AU" b="1" dirty="0"/>
            </a:br>
            <a:r>
              <a:rPr lang="en-AU" b="1" dirty="0"/>
              <a:t>Guide to Road Safety</a:t>
            </a:r>
            <a:endParaRPr lang="en-AU" i="1" dirty="0">
              <a:solidFill>
                <a:schemeClr val="accent4">
                  <a:lumMod val="20000"/>
                  <a:lumOff val="80000"/>
                </a:schemeClr>
              </a:solidFill>
            </a:endParaRPr>
          </a:p>
        </p:txBody>
      </p:sp>
      <p:sp>
        <p:nvSpPr>
          <p:cNvPr id="15" name="TextBox 14">
            <a:extLst>
              <a:ext uri="{FF2B5EF4-FFF2-40B4-BE49-F238E27FC236}">
                <a16:creationId xmlns:a16="http://schemas.microsoft.com/office/drawing/2014/main" id="{85400A75-40D0-494F-A758-74DEDD04301D}"/>
              </a:ext>
            </a:extLst>
          </p:cNvPr>
          <p:cNvSpPr txBox="1"/>
          <p:nvPr/>
        </p:nvSpPr>
        <p:spPr>
          <a:xfrm>
            <a:off x="1403648" y="3717032"/>
            <a:ext cx="936104" cy="461665"/>
          </a:xfrm>
          <a:prstGeom prst="rect">
            <a:avLst/>
          </a:prstGeom>
          <a:noFill/>
        </p:spPr>
        <p:txBody>
          <a:bodyPr wrap="square" rtlCol="0">
            <a:spAutoFit/>
          </a:bodyPr>
          <a:lstStyle/>
          <a:p>
            <a:r>
              <a:rPr lang="en-AU" sz="2400" b="1" i="1" dirty="0">
                <a:solidFill>
                  <a:srgbClr val="009CE0"/>
                </a:solidFill>
              </a:rPr>
              <a:t>1997</a:t>
            </a:r>
            <a:endParaRPr lang="en-AU" b="1" i="1" dirty="0">
              <a:solidFill>
                <a:srgbClr val="009CE0"/>
              </a:solidFill>
            </a:endParaRPr>
          </a:p>
        </p:txBody>
      </p:sp>
      <p:sp>
        <p:nvSpPr>
          <p:cNvPr id="12" name="Rounded Rectangular Callout 11">
            <a:extLst>
              <a:ext uri="{FF2B5EF4-FFF2-40B4-BE49-F238E27FC236}">
                <a16:creationId xmlns:a16="http://schemas.microsoft.com/office/drawing/2014/main" id="{10FA7D31-B33B-FE4F-8944-A4526D6BDA72}"/>
              </a:ext>
            </a:extLst>
          </p:cNvPr>
          <p:cNvSpPr/>
          <p:nvPr/>
        </p:nvSpPr>
        <p:spPr>
          <a:xfrm>
            <a:off x="755576" y="4490248"/>
            <a:ext cx="4716416" cy="882968"/>
          </a:xfrm>
          <a:prstGeom prst="wedgeRoundRectCallout">
            <a:avLst>
              <a:gd name="adj1" fmla="val 4041"/>
              <a:gd name="adj2" fmla="val -127956"/>
              <a:gd name="adj3" fmla="val 16667"/>
            </a:avLst>
          </a:prstGeom>
          <a:solidFill>
            <a:srgbClr val="009CE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lang="en-AU" dirty="0"/>
              <a:t>Safe System underpins Australia’s </a:t>
            </a:r>
            <a:r>
              <a:rPr lang="en-AU" b="1" dirty="0"/>
              <a:t/>
            </a:r>
            <a:br>
              <a:rPr lang="en-AU" b="1" dirty="0"/>
            </a:br>
            <a:r>
              <a:rPr lang="en-AU" b="1" dirty="0"/>
              <a:t>National Road Safety Strategy 2001-2010</a:t>
            </a:r>
            <a:endParaRPr lang="en-AU" i="1" dirty="0">
              <a:solidFill>
                <a:schemeClr val="accent4">
                  <a:lumMod val="20000"/>
                  <a:lumOff val="80000"/>
                </a:schemeClr>
              </a:solidFill>
            </a:endParaRPr>
          </a:p>
        </p:txBody>
      </p:sp>
      <p:sp>
        <p:nvSpPr>
          <p:cNvPr id="16" name="TextBox 15">
            <a:extLst>
              <a:ext uri="{FF2B5EF4-FFF2-40B4-BE49-F238E27FC236}">
                <a16:creationId xmlns:a16="http://schemas.microsoft.com/office/drawing/2014/main" id="{BE49C320-A65A-5440-B4A9-4851D12F4E1E}"/>
              </a:ext>
            </a:extLst>
          </p:cNvPr>
          <p:cNvSpPr txBox="1"/>
          <p:nvPr/>
        </p:nvSpPr>
        <p:spPr>
          <a:xfrm>
            <a:off x="3419656" y="3255367"/>
            <a:ext cx="936104" cy="461665"/>
          </a:xfrm>
          <a:prstGeom prst="rect">
            <a:avLst/>
          </a:prstGeom>
          <a:noFill/>
        </p:spPr>
        <p:txBody>
          <a:bodyPr wrap="square" rtlCol="0">
            <a:spAutoFit/>
          </a:bodyPr>
          <a:lstStyle/>
          <a:p>
            <a:r>
              <a:rPr lang="en-AU" sz="2400" b="1" i="1" dirty="0">
                <a:solidFill>
                  <a:srgbClr val="009CE0"/>
                </a:solidFill>
              </a:rPr>
              <a:t>2000</a:t>
            </a:r>
            <a:endParaRPr lang="en-AU" b="1" i="1" dirty="0">
              <a:solidFill>
                <a:srgbClr val="009CE0"/>
              </a:solidFill>
            </a:endParaRPr>
          </a:p>
        </p:txBody>
      </p:sp>
      <p:sp>
        <p:nvSpPr>
          <p:cNvPr id="17" name="TextBox 16">
            <a:extLst>
              <a:ext uri="{FF2B5EF4-FFF2-40B4-BE49-F238E27FC236}">
                <a16:creationId xmlns:a16="http://schemas.microsoft.com/office/drawing/2014/main" id="{42D6C3C7-3C08-F04B-A366-99EC1D5E2342}"/>
              </a:ext>
            </a:extLst>
          </p:cNvPr>
          <p:cNvSpPr txBox="1"/>
          <p:nvPr/>
        </p:nvSpPr>
        <p:spPr>
          <a:xfrm>
            <a:off x="5436096" y="3717031"/>
            <a:ext cx="936104" cy="461665"/>
          </a:xfrm>
          <a:prstGeom prst="rect">
            <a:avLst/>
          </a:prstGeom>
          <a:noFill/>
        </p:spPr>
        <p:txBody>
          <a:bodyPr wrap="square" rtlCol="0">
            <a:spAutoFit/>
          </a:bodyPr>
          <a:lstStyle/>
          <a:p>
            <a:r>
              <a:rPr lang="en-AU" sz="2400" b="1" i="1" dirty="0">
                <a:solidFill>
                  <a:srgbClr val="009CE0"/>
                </a:solidFill>
              </a:rPr>
              <a:t>2003</a:t>
            </a:r>
            <a:endParaRPr lang="en-AU" b="1" i="1" dirty="0">
              <a:solidFill>
                <a:srgbClr val="009CE0"/>
              </a:solidFill>
            </a:endParaRPr>
          </a:p>
        </p:txBody>
      </p:sp>
      <p:sp>
        <p:nvSpPr>
          <p:cNvPr id="18" name="TextBox 17">
            <a:extLst>
              <a:ext uri="{FF2B5EF4-FFF2-40B4-BE49-F238E27FC236}">
                <a16:creationId xmlns:a16="http://schemas.microsoft.com/office/drawing/2014/main" id="{DFCB546A-6102-6241-983D-8C813AF1A6DE}"/>
              </a:ext>
            </a:extLst>
          </p:cNvPr>
          <p:cNvSpPr txBox="1"/>
          <p:nvPr/>
        </p:nvSpPr>
        <p:spPr>
          <a:xfrm>
            <a:off x="7452104" y="3255366"/>
            <a:ext cx="936104" cy="461665"/>
          </a:xfrm>
          <a:prstGeom prst="rect">
            <a:avLst/>
          </a:prstGeom>
          <a:noFill/>
        </p:spPr>
        <p:txBody>
          <a:bodyPr wrap="square" rtlCol="0">
            <a:spAutoFit/>
          </a:bodyPr>
          <a:lstStyle/>
          <a:p>
            <a:r>
              <a:rPr lang="en-AU" sz="2400" b="1" i="1" dirty="0">
                <a:solidFill>
                  <a:srgbClr val="009CE0"/>
                </a:solidFill>
              </a:rPr>
              <a:t>2006</a:t>
            </a:r>
            <a:endParaRPr lang="en-AU" b="1" i="1" dirty="0">
              <a:solidFill>
                <a:srgbClr val="009CE0"/>
              </a:solidFill>
            </a:endParaRPr>
          </a:p>
        </p:txBody>
      </p:sp>
      <p:sp>
        <p:nvSpPr>
          <p:cNvPr id="19" name="Arrow: Chevron 18">
            <a:extLst>
              <a:ext uri="{FF2B5EF4-FFF2-40B4-BE49-F238E27FC236}">
                <a16:creationId xmlns:a16="http://schemas.microsoft.com/office/drawing/2014/main" id="{A517D1FE-7D18-40AD-8DCB-5A7D1463F10E}"/>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05_PARA_A">
            <a:hlinkClick r:id="" action="ppaction://media"/>
            <a:extLst>
              <a:ext uri="{FF2B5EF4-FFF2-40B4-BE49-F238E27FC236}">
                <a16:creationId xmlns:a16="http://schemas.microsoft.com/office/drawing/2014/main" id="{0F846E0A-809F-42ED-9C79-069640A9EF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83872" y="0"/>
            <a:ext cx="609600" cy="609600"/>
          </a:xfrm>
          <a:prstGeom prst="rect">
            <a:avLst/>
          </a:prstGeom>
        </p:spPr>
      </p:pic>
      <p:pic>
        <p:nvPicPr>
          <p:cNvPr id="7" name="TAC_MOD2_SNIP4_SLIDE_05_PARA_B">
            <a:hlinkClick r:id="" action="ppaction://media"/>
            <a:extLst>
              <a:ext uri="{FF2B5EF4-FFF2-40B4-BE49-F238E27FC236}">
                <a16:creationId xmlns:a16="http://schemas.microsoft.com/office/drawing/2014/main" id="{413C9689-4C40-4467-8561-7A8B727720E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83872" y="785319"/>
            <a:ext cx="609600" cy="609600"/>
          </a:xfrm>
          <a:prstGeom prst="rect">
            <a:avLst/>
          </a:prstGeom>
        </p:spPr>
      </p:pic>
      <p:pic>
        <p:nvPicPr>
          <p:cNvPr id="20" name="TAC_MOD2_SNIP4_SLIDE_05_PARA_C">
            <a:hlinkClick r:id="" action="ppaction://media"/>
            <a:extLst>
              <a:ext uri="{FF2B5EF4-FFF2-40B4-BE49-F238E27FC236}">
                <a16:creationId xmlns:a16="http://schemas.microsoft.com/office/drawing/2014/main" id="{079DB0E2-70CA-4EDE-8486-7C803E6EA782}"/>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283872" y="1570638"/>
            <a:ext cx="609600" cy="609600"/>
          </a:xfrm>
          <a:prstGeom prst="rect">
            <a:avLst/>
          </a:prstGeom>
        </p:spPr>
      </p:pic>
    </p:spTree>
    <p:extLst>
      <p:ext uri="{BB962C8B-B14F-4D97-AF65-F5344CB8AC3E}">
        <p14:creationId xmlns:p14="http://schemas.microsoft.com/office/powerpoint/2010/main" val="414567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 presetClass="mediacall" presetSubtype="0" fill="hold" nodeType="withEffect">
                                  <p:stCondLst>
                                    <p:cond delay="1000"/>
                                  </p:stCondLst>
                                  <p:childTnLst>
                                    <p:cmd type="call" cmd="playFrom(0.0)">
                                      <p:cBhvr>
                                        <p:cTn id="15" dur="39907" fill="hold"/>
                                        <p:tgtEl>
                                          <p:spTgt spid="2"/>
                                        </p:tgtEl>
                                      </p:cBhvr>
                                    </p:cmd>
                                  </p:childTnLst>
                                </p:cTn>
                              </p:par>
                            </p:childTnLst>
                          </p:cTn>
                        </p:par>
                        <p:par>
                          <p:cTn id="16" fill="hold">
                            <p:stCondLst>
                              <p:cond delay="40907"/>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xit" presetSubtype="0" fill="hold" grpId="1"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 presetClass="mediacall" presetSubtype="0" fill="hold" nodeType="withEffect">
                                  <p:stCondLst>
                                    <p:cond delay="1000"/>
                                  </p:stCondLst>
                                  <p:childTnLst>
                                    <p:cmd type="call" cmd="playFrom(0.0)">
                                      <p:cBhvr>
                                        <p:cTn id="49" dur="28170" fill="hold"/>
                                        <p:tgtEl>
                                          <p:spTgt spid="7"/>
                                        </p:tgtEl>
                                      </p:cBhvr>
                                    </p:cmd>
                                  </p:childTnLst>
                                </p:cTn>
                              </p:par>
                            </p:childTnLst>
                          </p:cTn>
                        </p:par>
                        <p:par>
                          <p:cTn id="50" fill="hold">
                            <p:stCondLst>
                              <p:cond delay="29170"/>
                            </p:stCondLst>
                            <p:childTnLst>
                              <p:par>
                                <p:cTn id="51" presetID="3" presetClass="mediacall" presetSubtype="0" fill="hold" nodeType="afterEffect">
                                  <p:stCondLst>
                                    <p:cond delay="500"/>
                                  </p:stCondLst>
                                  <p:childTnLst>
                                    <p:cmd type="call" cmd="stop">
                                      <p:cBhvr>
                                        <p:cTn id="52" dur="1" fill="hold"/>
                                        <p:tgtEl>
                                          <p:spTgt spid="7"/>
                                        </p:tgtEl>
                                      </p:cBhvr>
                                    </p:cmd>
                                  </p:childTnLst>
                                </p:cTn>
                              </p:par>
                              <p:par>
                                <p:cTn id="53" presetID="10" presetClass="entr" presetSubtype="0" fill="hold" grpId="2" nodeType="with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10" presetClass="exit" presetSubtype="0" fill="hold" grpId="3"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 presetClass="mediacall" presetSubtype="0" fill="hold" nodeType="withEffect">
                                  <p:stCondLst>
                                    <p:cond delay="1000"/>
                                  </p:stCondLst>
                                  <p:childTnLst>
                                    <p:cmd type="call" cmd="playFrom(0.0)">
                                      <p:cBhvr>
                                        <p:cTn id="77" dur="44054" fill="hold"/>
                                        <p:tgtEl>
                                          <p:spTgt spid="20"/>
                                        </p:tgtEl>
                                      </p:cBhvr>
                                    </p:cmd>
                                  </p:childTnLst>
                                </p:cTn>
                              </p:par>
                            </p:childTnLst>
                          </p:cTn>
                        </p:par>
                        <p:par>
                          <p:cTn id="78" fill="hold">
                            <p:stCondLst>
                              <p:cond delay="45054"/>
                            </p:stCondLst>
                            <p:childTnLst>
                              <p:par>
                                <p:cTn id="79" presetID="3" presetClass="mediacall" presetSubtype="0" fill="hold" nodeType="afterEffect">
                                  <p:stCondLst>
                                    <p:cond delay="500"/>
                                  </p:stCondLst>
                                  <p:childTnLst>
                                    <p:cmd type="call" cmd="stop">
                                      <p:cBhvr>
                                        <p:cTn id="80" dur="1" fill="hold"/>
                                        <p:tgtEl>
                                          <p:spTgt spid="20"/>
                                        </p:tgtEl>
                                      </p:cBhvr>
                                    </p:cmd>
                                  </p:childTnLst>
                                </p:cTn>
                              </p:par>
                              <p:par>
                                <p:cTn id="81" presetID="10" presetClass="entr" presetSubtype="0" fill="hold" grpId="4" nodeType="withEffect">
                                  <p:stCondLst>
                                    <p:cond delay="50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2"/>
                </p:tgtEl>
              </p:cMediaNode>
            </p:audio>
            <p:audio>
              <p:cMediaNode vol="80000">
                <p:cTn id="85" fill="hold" display="0">
                  <p:stCondLst>
                    <p:cond delay="indefinite"/>
                  </p:stCondLst>
                  <p:endCondLst>
                    <p:cond evt="onStopAudio" delay="0">
                      <p:tgtEl>
                        <p:sldTgt/>
                      </p:tgtEl>
                    </p:cond>
                  </p:endCondLst>
                </p:cTn>
                <p:tgtEl>
                  <p:spTgt spid="7"/>
                </p:tgtEl>
              </p:cMediaNode>
            </p:audio>
            <p:audio>
              <p:cMediaNode vol="80000">
                <p:cTn id="86" fill="hold" display="0">
                  <p:stCondLst>
                    <p:cond delay="indefinite"/>
                  </p:stCondLst>
                  <p:endCondLst>
                    <p:cond evt="onStopAudio" delay="0">
                      <p:tgtEl>
                        <p:sldTgt/>
                      </p:tgtEl>
                    </p:cond>
                  </p:endCondLst>
                </p:cTn>
                <p:tgtEl>
                  <p:spTgt spid="20"/>
                </p:tgtEl>
              </p:cMediaNode>
            </p:audio>
          </p:childTnLst>
        </p:cTn>
      </p:par>
    </p:tnLst>
    <p:bldLst>
      <p:bldP spid="5" grpId="0" animBg="1"/>
      <p:bldP spid="5" grpId="1" animBg="1"/>
      <p:bldP spid="13" grpId="0" animBg="1"/>
      <p:bldP spid="13" grpId="1" animBg="1"/>
      <p:bldP spid="14" grpId="0" animBg="1"/>
      <p:bldP spid="15" grpId="0"/>
      <p:bldP spid="12" grpId="0" animBg="1"/>
      <p:bldP spid="12" grpId="1" animBg="1"/>
      <p:bldP spid="16" grpId="0"/>
      <p:bldP spid="17" grpId="0"/>
      <p:bldP spid="18" grpId="0"/>
      <p:bldP spid="19" grpId="0" animBg="1"/>
      <p:bldP spid="19" grpId="1" animBg="1"/>
      <p:bldP spid="19" grpId="2" animBg="1"/>
      <p:bldP spid="19" grpId="3" animBg="1"/>
      <p:bldP spid="19"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6BA92C-F0AF-9048-ADC6-8F34D817ADCF}"/>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F1BC6F4F-7190-A44F-8D7B-8DA0DED34422}"/>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5" name="Freeform 4">
            <a:extLst>
              <a:ext uri="{FF2B5EF4-FFF2-40B4-BE49-F238E27FC236}">
                <a16:creationId xmlns:a16="http://schemas.microsoft.com/office/drawing/2014/main" id="{631D3076-BC52-C941-B624-C2891F80B590}"/>
              </a:ext>
            </a:extLst>
          </p:cNvPr>
          <p:cNvSpPr/>
          <p:nvPr/>
        </p:nvSpPr>
        <p:spPr>
          <a:xfrm>
            <a:off x="4081825" y="3729645"/>
            <a:ext cx="1234440" cy="985520"/>
          </a:xfrm>
          <a:custGeom>
            <a:avLst/>
            <a:gdLst>
              <a:gd name="connsiteX0" fmla="*/ 30480 w 1234440"/>
              <a:gd name="connsiteY0" fmla="*/ 0 h 985520"/>
              <a:gd name="connsiteX1" fmla="*/ 0 w 1234440"/>
              <a:gd name="connsiteY1" fmla="*/ 538480 h 985520"/>
              <a:gd name="connsiteX2" fmla="*/ 71120 w 1234440"/>
              <a:gd name="connsiteY2" fmla="*/ 553720 h 985520"/>
              <a:gd name="connsiteX3" fmla="*/ 193040 w 1234440"/>
              <a:gd name="connsiteY3" fmla="*/ 645160 h 985520"/>
              <a:gd name="connsiteX4" fmla="*/ 325120 w 1234440"/>
              <a:gd name="connsiteY4" fmla="*/ 807720 h 985520"/>
              <a:gd name="connsiteX5" fmla="*/ 375920 w 1234440"/>
              <a:gd name="connsiteY5" fmla="*/ 782320 h 985520"/>
              <a:gd name="connsiteX6" fmla="*/ 614680 w 1234440"/>
              <a:gd name="connsiteY6" fmla="*/ 833120 h 985520"/>
              <a:gd name="connsiteX7" fmla="*/ 640080 w 1234440"/>
              <a:gd name="connsiteY7" fmla="*/ 919480 h 985520"/>
              <a:gd name="connsiteX8" fmla="*/ 756920 w 1234440"/>
              <a:gd name="connsiteY8" fmla="*/ 985520 h 985520"/>
              <a:gd name="connsiteX9" fmla="*/ 929640 w 1234440"/>
              <a:gd name="connsiteY9" fmla="*/ 624840 h 985520"/>
              <a:gd name="connsiteX10" fmla="*/ 1087120 w 1234440"/>
              <a:gd name="connsiteY10" fmla="*/ 472440 h 985520"/>
              <a:gd name="connsiteX11" fmla="*/ 1234440 w 1234440"/>
              <a:gd name="connsiteY11" fmla="*/ 60960 h 985520"/>
              <a:gd name="connsiteX12" fmla="*/ 1173480 w 1234440"/>
              <a:gd name="connsiteY12" fmla="*/ 45720 h 985520"/>
              <a:gd name="connsiteX13" fmla="*/ 1071880 w 1234440"/>
              <a:gd name="connsiteY13" fmla="*/ 121920 h 985520"/>
              <a:gd name="connsiteX14" fmla="*/ 1046480 w 1234440"/>
              <a:gd name="connsiteY14" fmla="*/ 127000 h 985520"/>
              <a:gd name="connsiteX15" fmla="*/ 904240 w 1234440"/>
              <a:gd name="connsiteY15" fmla="*/ 30480 h 985520"/>
              <a:gd name="connsiteX16" fmla="*/ 792480 w 1234440"/>
              <a:gd name="connsiteY16" fmla="*/ 81280 h 985520"/>
              <a:gd name="connsiteX17" fmla="*/ 716280 w 1234440"/>
              <a:gd name="connsiteY17" fmla="*/ 50800 h 985520"/>
              <a:gd name="connsiteX18" fmla="*/ 30480 w 1234440"/>
              <a:gd name="connsiteY18" fmla="*/ 0 h 98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4440" h="985520">
                <a:moveTo>
                  <a:pt x="30480" y="0"/>
                </a:moveTo>
                <a:lnTo>
                  <a:pt x="0" y="538480"/>
                </a:lnTo>
                <a:lnTo>
                  <a:pt x="71120" y="553720"/>
                </a:lnTo>
                <a:lnTo>
                  <a:pt x="193040" y="645160"/>
                </a:lnTo>
                <a:lnTo>
                  <a:pt x="325120" y="807720"/>
                </a:lnTo>
                <a:lnTo>
                  <a:pt x="375920" y="782320"/>
                </a:lnTo>
                <a:lnTo>
                  <a:pt x="614680" y="833120"/>
                </a:lnTo>
                <a:lnTo>
                  <a:pt x="640080" y="919480"/>
                </a:lnTo>
                <a:lnTo>
                  <a:pt x="756920" y="985520"/>
                </a:lnTo>
                <a:lnTo>
                  <a:pt x="929640" y="624840"/>
                </a:lnTo>
                <a:lnTo>
                  <a:pt x="1087120" y="472440"/>
                </a:lnTo>
                <a:lnTo>
                  <a:pt x="1234440" y="60960"/>
                </a:lnTo>
                <a:lnTo>
                  <a:pt x="1173480" y="45720"/>
                </a:lnTo>
                <a:lnTo>
                  <a:pt x="1071880" y="121920"/>
                </a:lnTo>
                <a:lnTo>
                  <a:pt x="1046480" y="127000"/>
                </a:lnTo>
                <a:lnTo>
                  <a:pt x="904240" y="30480"/>
                </a:lnTo>
                <a:lnTo>
                  <a:pt x="792480" y="81280"/>
                </a:lnTo>
                <a:lnTo>
                  <a:pt x="716280" y="50800"/>
                </a:lnTo>
                <a:lnTo>
                  <a:pt x="30480" y="0"/>
                </a:lnTo>
                <a:close/>
              </a:path>
            </a:pathLst>
          </a:custGeom>
          <a:solidFill>
            <a:srgbClr val="20A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20A8FC"/>
              </a:solidFill>
            </a:endParaRPr>
          </a:p>
        </p:txBody>
      </p:sp>
      <p:sp>
        <p:nvSpPr>
          <p:cNvPr id="6" name="Freeform 5">
            <a:extLst>
              <a:ext uri="{FF2B5EF4-FFF2-40B4-BE49-F238E27FC236}">
                <a16:creationId xmlns:a16="http://schemas.microsoft.com/office/drawing/2014/main" id="{671F8007-6187-F24B-88FE-C161334B89F2}"/>
              </a:ext>
            </a:extLst>
          </p:cNvPr>
          <p:cNvSpPr/>
          <p:nvPr/>
        </p:nvSpPr>
        <p:spPr>
          <a:xfrm>
            <a:off x="4740955" y="4458625"/>
            <a:ext cx="129540" cy="142875"/>
          </a:xfrm>
          <a:custGeom>
            <a:avLst/>
            <a:gdLst>
              <a:gd name="connsiteX0" fmla="*/ 60960 w 129540"/>
              <a:gd name="connsiteY0" fmla="*/ 0 h 142875"/>
              <a:gd name="connsiteX1" fmla="*/ 0 w 129540"/>
              <a:gd name="connsiteY1" fmla="*/ 28575 h 142875"/>
              <a:gd name="connsiteX2" fmla="*/ 38100 w 129540"/>
              <a:gd name="connsiteY2" fmla="*/ 142875 h 142875"/>
              <a:gd name="connsiteX3" fmla="*/ 108585 w 129540"/>
              <a:gd name="connsiteY3" fmla="*/ 91440 h 142875"/>
              <a:gd name="connsiteX4" fmla="*/ 129540 w 129540"/>
              <a:gd name="connsiteY4" fmla="*/ 19050 h 142875"/>
              <a:gd name="connsiteX5" fmla="*/ 60960 w 129540"/>
              <a:gd name="connsiteY5"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540" h="142875">
                <a:moveTo>
                  <a:pt x="60960" y="0"/>
                </a:moveTo>
                <a:lnTo>
                  <a:pt x="0" y="28575"/>
                </a:lnTo>
                <a:lnTo>
                  <a:pt x="38100" y="142875"/>
                </a:lnTo>
                <a:lnTo>
                  <a:pt x="108585" y="91440"/>
                </a:lnTo>
                <a:lnTo>
                  <a:pt x="129540" y="19050"/>
                </a:lnTo>
                <a:lnTo>
                  <a:pt x="60960" y="0"/>
                </a:lnTo>
                <a:close/>
              </a:path>
            </a:pathLst>
          </a:custGeom>
          <a:solidFill>
            <a:srgbClr val="0E14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a:extLst>
              <a:ext uri="{FF2B5EF4-FFF2-40B4-BE49-F238E27FC236}">
                <a16:creationId xmlns:a16="http://schemas.microsoft.com/office/drawing/2014/main" id="{DF3E6113-2C73-0C4A-810F-6594AAB4DDFC}"/>
              </a:ext>
            </a:extLst>
          </p:cNvPr>
          <p:cNvSpPr/>
          <p:nvPr/>
        </p:nvSpPr>
        <p:spPr>
          <a:xfrm>
            <a:off x="1287825" y="1992285"/>
            <a:ext cx="1625600" cy="2473960"/>
          </a:xfrm>
          <a:custGeom>
            <a:avLst/>
            <a:gdLst>
              <a:gd name="connsiteX0" fmla="*/ 1534160 w 1625600"/>
              <a:gd name="connsiteY0" fmla="*/ 132080 h 2473960"/>
              <a:gd name="connsiteX1" fmla="*/ 1625600 w 1625600"/>
              <a:gd name="connsiteY1" fmla="*/ 2016760 h 2473960"/>
              <a:gd name="connsiteX2" fmla="*/ 1173480 w 1625600"/>
              <a:gd name="connsiteY2" fmla="*/ 2164080 h 2473960"/>
              <a:gd name="connsiteX3" fmla="*/ 1127760 w 1625600"/>
              <a:gd name="connsiteY3" fmla="*/ 2280920 h 2473960"/>
              <a:gd name="connsiteX4" fmla="*/ 736600 w 1625600"/>
              <a:gd name="connsiteY4" fmla="*/ 2331720 h 2473960"/>
              <a:gd name="connsiteX5" fmla="*/ 614680 w 1625600"/>
              <a:gd name="connsiteY5" fmla="*/ 2473960 h 2473960"/>
              <a:gd name="connsiteX6" fmla="*/ 294640 w 1625600"/>
              <a:gd name="connsiteY6" fmla="*/ 2402840 h 2473960"/>
              <a:gd name="connsiteX7" fmla="*/ 370840 w 1625600"/>
              <a:gd name="connsiteY7" fmla="*/ 2321560 h 2473960"/>
              <a:gd name="connsiteX8" fmla="*/ 238760 w 1625600"/>
              <a:gd name="connsiteY8" fmla="*/ 1813560 h 2473960"/>
              <a:gd name="connsiteX9" fmla="*/ 45720 w 1625600"/>
              <a:gd name="connsiteY9" fmla="*/ 1590040 h 2473960"/>
              <a:gd name="connsiteX10" fmla="*/ 0 w 1625600"/>
              <a:gd name="connsiteY10" fmla="*/ 1046480 h 2473960"/>
              <a:gd name="connsiteX11" fmla="*/ 579120 w 1625600"/>
              <a:gd name="connsiteY11" fmla="*/ 751840 h 2473960"/>
              <a:gd name="connsiteX12" fmla="*/ 751840 w 1625600"/>
              <a:gd name="connsiteY12" fmla="*/ 680720 h 2473960"/>
              <a:gd name="connsiteX13" fmla="*/ 838200 w 1625600"/>
              <a:gd name="connsiteY13" fmla="*/ 391160 h 2473960"/>
              <a:gd name="connsiteX14" fmla="*/ 1041400 w 1625600"/>
              <a:gd name="connsiteY14" fmla="*/ 289560 h 2473960"/>
              <a:gd name="connsiteX15" fmla="*/ 1163320 w 1625600"/>
              <a:gd name="connsiteY15" fmla="*/ 91440 h 2473960"/>
              <a:gd name="connsiteX16" fmla="*/ 1325880 w 1625600"/>
              <a:gd name="connsiteY16" fmla="*/ 0 h 2473960"/>
              <a:gd name="connsiteX17" fmla="*/ 1534160 w 1625600"/>
              <a:gd name="connsiteY17" fmla="*/ 132080 h 247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5600" h="2473960">
                <a:moveTo>
                  <a:pt x="1534160" y="132080"/>
                </a:moveTo>
                <a:lnTo>
                  <a:pt x="1625600" y="2016760"/>
                </a:lnTo>
                <a:lnTo>
                  <a:pt x="1173480" y="2164080"/>
                </a:lnTo>
                <a:lnTo>
                  <a:pt x="1127760" y="2280920"/>
                </a:lnTo>
                <a:lnTo>
                  <a:pt x="736600" y="2331720"/>
                </a:lnTo>
                <a:lnTo>
                  <a:pt x="614680" y="2473960"/>
                </a:lnTo>
                <a:lnTo>
                  <a:pt x="294640" y="2402840"/>
                </a:lnTo>
                <a:lnTo>
                  <a:pt x="370840" y="2321560"/>
                </a:lnTo>
                <a:lnTo>
                  <a:pt x="238760" y="1813560"/>
                </a:lnTo>
                <a:lnTo>
                  <a:pt x="45720" y="1590040"/>
                </a:lnTo>
                <a:lnTo>
                  <a:pt x="0" y="1046480"/>
                </a:lnTo>
                <a:lnTo>
                  <a:pt x="579120" y="751840"/>
                </a:lnTo>
                <a:lnTo>
                  <a:pt x="751840" y="680720"/>
                </a:lnTo>
                <a:lnTo>
                  <a:pt x="838200" y="391160"/>
                </a:lnTo>
                <a:lnTo>
                  <a:pt x="1041400" y="289560"/>
                </a:lnTo>
                <a:lnTo>
                  <a:pt x="1163320" y="91440"/>
                </a:lnTo>
                <a:lnTo>
                  <a:pt x="1325880" y="0"/>
                </a:lnTo>
                <a:lnTo>
                  <a:pt x="1534160" y="132080"/>
                </a:lnTo>
                <a:close/>
              </a:path>
            </a:pathLst>
          </a:custGeom>
          <a:solidFill>
            <a:srgbClr val="20A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20A8FC"/>
              </a:solidFill>
            </a:endParaRPr>
          </a:p>
        </p:txBody>
      </p:sp>
      <p:sp>
        <p:nvSpPr>
          <p:cNvPr id="9" name="Freeform 8">
            <a:extLst>
              <a:ext uri="{FF2B5EF4-FFF2-40B4-BE49-F238E27FC236}">
                <a16:creationId xmlns:a16="http://schemas.microsoft.com/office/drawing/2014/main" id="{78420626-3A35-DC42-B0E3-8285F4CC3AFF}"/>
              </a:ext>
            </a:extLst>
          </p:cNvPr>
          <p:cNvSpPr/>
          <p:nvPr/>
        </p:nvSpPr>
        <p:spPr>
          <a:xfrm>
            <a:off x="2862625" y="1672245"/>
            <a:ext cx="975360" cy="1676400"/>
          </a:xfrm>
          <a:custGeom>
            <a:avLst/>
            <a:gdLst>
              <a:gd name="connsiteX0" fmla="*/ 0 w 975360"/>
              <a:gd name="connsiteY0" fmla="*/ 457200 h 1676400"/>
              <a:gd name="connsiteX1" fmla="*/ 0 w 975360"/>
              <a:gd name="connsiteY1" fmla="*/ 457200 h 1676400"/>
              <a:gd name="connsiteX2" fmla="*/ 55880 w 975360"/>
              <a:gd name="connsiteY2" fmla="*/ 1671320 h 1676400"/>
              <a:gd name="connsiteX3" fmla="*/ 934720 w 975360"/>
              <a:gd name="connsiteY3" fmla="*/ 1676400 h 1676400"/>
              <a:gd name="connsiteX4" fmla="*/ 975360 w 975360"/>
              <a:gd name="connsiteY4" fmla="*/ 609600 h 1676400"/>
              <a:gd name="connsiteX5" fmla="*/ 690880 w 975360"/>
              <a:gd name="connsiteY5" fmla="*/ 411480 h 1676400"/>
              <a:gd name="connsiteX6" fmla="*/ 883920 w 975360"/>
              <a:gd name="connsiteY6" fmla="*/ 106680 h 1676400"/>
              <a:gd name="connsiteX7" fmla="*/ 558800 w 975360"/>
              <a:gd name="connsiteY7" fmla="*/ 86360 h 1676400"/>
              <a:gd name="connsiteX8" fmla="*/ 360680 w 975360"/>
              <a:gd name="connsiteY8" fmla="*/ 0 h 1676400"/>
              <a:gd name="connsiteX9" fmla="*/ 365760 w 975360"/>
              <a:gd name="connsiteY9" fmla="*/ 111760 h 1676400"/>
              <a:gd name="connsiteX10" fmla="*/ 172720 w 975360"/>
              <a:gd name="connsiteY10" fmla="*/ 121920 h 1676400"/>
              <a:gd name="connsiteX11" fmla="*/ 35560 w 975360"/>
              <a:gd name="connsiteY11" fmla="*/ 421640 h 1676400"/>
              <a:gd name="connsiteX12" fmla="*/ 0 w 975360"/>
              <a:gd name="connsiteY12" fmla="*/ 45720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5360" h="1676400">
                <a:moveTo>
                  <a:pt x="0" y="457200"/>
                </a:moveTo>
                <a:lnTo>
                  <a:pt x="0" y="457200"/>
                </a:lnTo>
                <a:lnTo>
                  <a:pt x="55880" y="1671320"/>
                </a:lnTo>
                <a:lnTo>
                  <a:pt x="934720" y="1676400"/>
                </a:lnTo>
                <a:lnTo>
                  <a:pt x="975360" y="609600"/>
                </a:lnTo>
                <a:lnTo>
                  <a:pt x="690880" y="411480"/>
                </a:lnTo>
                <a:lnTo>
                  <a:pt x="883920" y="106680"/>
                </a:lnTo>
                <a:lnTo>
                  <a:pt x="558800" y="86360"/>
                </a:lnTo>
                <a:lnTo>
                  <a:pt x="360680" y="0"/>
                </a:lnTo>
                <a:lnTo>
                  <a:pt x="365760" y="111760"/>
                </a:lnTo>
                <a:lnTo>
                  <a:pt x="172720" y="121920"/>
                </a:lnTo>
                <a:lnTo>
                  <a:pt x="35560" y="421640"/>
                </a:lnTo>
                <a:lnTo>
                  <a:pt x="0" y="457200"/>
                </a:lnTo>
                <a:close/>
              </a:path>
            </a:pathLst>
          </a:custGeom>
          <a:solidFill>
            <a:srgbClr val="20A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20A8FC"/>
              </a:solidFill>
            </a:endParaRPr>
          </a:p>
        </p:txBody>
      </p:sp>
      <p:sp>
        <p:nvSpPr>
          <p:cNvPr id="10" name="Freeform 9">
            <a:extLst>
              <a:ext uri="{FF2B5EF4-FFF2-40B4-BE49-F238E27FC236}">
                <a16:creationId xmlns:a16="http://schemas.microsoft.com/office/drawing/2014/main" id="{E82DFFAF-4042-454B-BA36-4CD64C0F6EDF}"/>
              </a:ext>
            </a:extLst>
          </p:cNvPr>
          <p:cNvSpPr/>
          <p:nvPr/>
        </p:nvSpPr>
        <p:spPr>
          <a:xfrm>
            <a:off x="3815916" y="1672245"/>
            <a:ext cx="1498600" cy="2143760"/>
          </a:xfrm>
          <a:custGeom>
            <a:avLst/>
            <a:gdLst>
              <a:gd name="connsiteX0" fmla="*/ 45720 w 1498600"/>
              <a:gd name="connsiteY0" fmla="*/ 640080 h 2143760"/>
              <a:gd name="connsiteX1" fmla="*/ 0 w 1498600"/>
              <a:gd name="connsiteY1" fmla="*/ 1671320 h 2143760"/>
              <a:gd name="connsiteX2" fmla="*/ 309880 w 1498600"/>
              <a:gd name="connsiteY2" fmla="*/ 1681480 h 2143760"/>
              <a:gd name="connsiteX3" fmla="*/ 294640 w 1498600"/>
              <a:gd name="connsiteY3" fmla="*/ 2026920 h 2143760"/>
              <a:gd name="connsiteX4" fmla="*/ 965200 w 1498600"/>
              <a:gd name="connsiteY4" fmla="*/ 2072640 h 2143760"/>
              <a:gd name="connsiteX5" fmla="*/ 1051560 w 1498600"/>
              <a:gd name="connsiteY5" fmla="*/ 2103120 h 2143760"/>
              <a:gd name="connsiteX6" fmla="*/ 1153160 w 1498600"/>
              <a:gd name="connsiteY6" fmla="*/ 2042160 h 2143760"/>
              <a:gd name="connsiteX7" fmla="*/ 1315720 w 1498600"/>
              <a:gd name="connsiteY7" fmla="*/ 2143760 h 2143760"/>
              <a:gd name="connsiteX8" fmla="*/ 1397000 w 1498600"/>
              <a:gd name="connsiteY8" fmla="*/ 2057400 h 2143760"/>
              <a:gd name="connsiteX9" fmla="*/ 1498600 w 1498600"/>
              <a:gd name="connsiteY9" fmla="*/ 2072640 h 2143760"/>
              <a:gd name="connsiteX10" fmla="*/ 1493520 w 1498600"/>
              <a:gd name="connsiteY10" fmla="*/ 1767840 h 2143760"/>
              <a:gd name="connsiteX11" fmla="*/ 1325880 w 1498600"/>
              <a:gd name="connsiteY11" fmla="*/ 1524000 h 2143760"/>
              <a:gd name="connsiteX12" fmla="*/ 1315720 w 1498600"/>
              <a:gd name="connsiteY12" fmla="*/ 1402080 h 2143760"/>
              <a:gd name="connsiteX13" fmla="*/ 1234440 w 1498600"/>
              <a:gd name="connsiteY13" fmla="*/ 1351280 h 2143760"/>
              <a:gd name="connsiteX14" fmla="*/ 1198880 w 1498600"/>
              <a:gd name="connsiteY14" fmla="*/ 1376680 h 2143760"/>
              <a:gd name="connsiteX15" fmla="*/ 1148080 w 1498600"/>
              <a:gd name="connsiteY15" fmla="*/ 1143000 h 2143760"/>
              <a:gd name="connsiteX16" fmla="*/ 904240 w 1498600"/>
              <a:gd name="connsiteY16" fmla="*/ 939800 h 2143760"/>
              <a:gd name="connsiteX17" fmla="*/ 797560 w 1498600"/>
              <a:gd name="connsiteY17" fmla="*/ 426720 h 2143760"/>
              <a:gd name="connsiteX18" fmla="*/ 670560 w 1498600"/>
              <a:gd name="connsiteY18" fmla="*/ 426720 h 2143760"/>
              <a:gd name="connsiteX19" fmla="*/ 574040 w 1498600"/>
              <a:gd name="connsiteY19" fmla="*/ 0 h 2143760"/>
              <a:gd name="connsiteX20" fmla="*/ 508000 w 1498600"/>
              <a:gd name="connsiteY20" fmla="*/ 15240 h 2143760"/>
              <a:gd name="connsiteX21" fmla="*/ 421640 w 1498600"/>
              <a:gd name="connsiteY21" fmla="*/ 360680 h 2143760"/>
              <a:gd name="connsiteX22" fmla="*/ 406400 w 1498600"/>
              <a:gd name="connsiteY22" fmla="*/ 604520 h 2143760"/>
              <a:gd name="connsiteX23" fmla="*/ 264160 w 1498600"/>
              <a:gd name="connsiteY23" fmla="*/ 762000 h 2143760"/>
              <a:gd name="connsiteX24" fmla="*/ 121920 w 1498600"/>
              <a:gd name="connsiteY24" fmla="*/ 670560 h 2143760"/>
              <a:gd name="connsiteX25" fmla="*/ 45720 w 1498600"/>
              <a:gd name="connsiteY25" fmla="*/ 640080 h 214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8600" h="2143760">
                <a:moveTo>
                  <a:pt x="45720" y="640080"/>
                </a:moveTo>
                <a:lnTo>
                  <a:pt x="0" y="1671320"/>
                </a:lnTo>
                <a:lnTo>
                  <a:pt x="309880" y="1681480"/>
                </a:lnTo>
                <a:lnTo>
                  <a:pt x="294640" y="2026920"/>
                </a:lnTo>
                <a:lnTo>
                  <a:pt x="965200" y="2072640"/>
                </a:lnTo>
                <a:lnTo>
                  <a:pt x="1051560" y="2103120"/>
                </a:lnTo>
                <a:lnTo>
                  <a:pt x="1153160" y="2042160"/>
                </a:lnTo>
                <a:lnTo>
                  <a:pt x="1315720" y="2143760"/>
                </a:lnTo>
                <a:lnTo>
                  <a:pt x="1397000" y="2057400"/>
                </a:lnTo>
                <a:lnTo>
                  <a:pt x="1498600" y="2072640"/>
                </a:lnTo>
                <a:cubicBezTo>
                  <a:pt x="1496907" y="1971040"/>
                  <a:pt x="1495213" y="1869440"/>
                  <a:pt x="1493520" y="1767840"/>
                </a:cubicBezTo>
                <a:lnTo>
                  <a:pt x="1325880" y="1524000"/>
                </a:lnTo>
                <a:lnTo>
                  <a:pt x="1315720" y="1402080"/>
                </a:lnTo>
                <a:lnTo>
                  <a:pt x="1234440" y="1351280"/>
                </a:lnTo>
                <a:lnTo>
                  <a:pt x="1198880" y="1376680"/>
                </a:lnTo>
                <a:lnTo>
                  <a:pt x="1148080" y="1143000"/>
                </a:lnTo>
                <a:lnTo>
                  <a:pt x="904240" y="939800"/>
                </a:lnTo>
                <a:lnTo>
                  <a:pt x="797560" y="426720"/>
                </a:lnTo>
                <a:lnTo>
                  <a:pt x="670560" y="426720"/>
                </a:lnTo>
                <a:lnTo>
                  <a:pt x="574040" y="0"/>
                </a:lnTo>
                <a:lnTo>
                  <a:pt x="508000" y="15240"/>
                </a:lnTo>
                <a:lnTo>
                  <a:pt x="421640" y="360680"/>
                </a:lnTo>
                <a:lnTo>
                  <a:pt x="406400" y="604520"/>
                </a:lnTo>
                <a:lnTo>
                  <a:pt x="264160" y="762000"/>
                </a:lnTo>
                <a:lnTo>
                  <a:pt x="121920" y="670560"/>
                </a:lnTo>
                <a:lnTo>
                  <a:pt x="45720" y="640080"/>
                </a:lnTo>
                <a:close/>
              </a:path>
            </a:pathLst>
          </a:custGeom>
          <a:solidFill>
            <a:srgbClr val="20A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20A8FC"/>
              </a:solidFill>
            </a:endParaRPr>
          </a:p>
        </p:txBody>
      </p:sp>
      <p:sp>
        <p:nvSpPr>
          <p:cNvPr id="11" name="Freeform 10">
            <a:extLst>
              <a:ext uri="{FF2B5EF4-FFF2-40B4-BE49-F238E27FC236}">
                <a16:creationId xmlns:a16="http://schemas.microsoft.com/office/drawing/2014/main" id="{0B91B145-A5D3-7442-8876-1B25F0FA340E}"/>
              </a:ext>
            </a:extLst>
          </p:cNvPr>
          <p:cNvSpPr/>
          <p:nvPr/>
        </p:nvSpPr>
        <p:spPr>
          <a:xfrm>
            <a:off x="2923585" y="3379125"/>
            <a:ext cx="1168400" cy="1336040"/>
          </a:xfrm>
          <a:custGeom>
            <a:avLst/>
            <a:gdLst>
              <a:gd name="connsiteX0" fmla="*/ 0 w 1168400"/>
              <a:gd name="connsiteY0" fmla="*/ 0 h 1336040"/>
              <a:gd name="connsiteX1" fmla="*/ 25400 w 1168400"/>
              <a:gd name="connsiteY1" fmla="*/ 624840 h 1336040"/>
              <a:gd name="connsiteX2" fmla="*/ 91440 w 1168400"/>
              <a:gd name="connsiteY2" fmla="*/ 624840 h 1336040"/>
              <a:gd name="connsiteX3" fmla="*/ 147320 w 1168400"/>
              <a:gd name="connsiteY3" fmla="*/ 594360 h 1336040"/>
              <a:gd name="connsiteX4" fmla="*/ 279400 w 1168400"/>
              <a:gd name="connsiteY4" fmla="*/ 629920 h 1336040"/>
              <a:gd name="connsiteX5" fmla="*/ 523240 w 1168400"/>
              <a:gd name="connsiteY5" fmla="*/ 716280 h 1336040"/>
              <a:gd name="connsiteX6" fmla="*/ 635000 w 1168400"/>
              <a:gd name="connsiteY6" fmla="*/ 975360 h 1336040"/>
              <a:gd name="connsiteX7" fmla="*/ 822960 w 1168400"/>
              <a:gd name="connsiteY7" fmla="*/ 777240 h 1336040"/>
              <a:gd name="connsiteX8" fmla="*/ 858520 w 1168400"/>
              <a:gd name="connsiteY8" fmla="*/ 843280 h 1336040"/>
              <a:gd name="connsiteX9" fmla="*/ 772160 w 1168400"/>
              <a:gd name="connsiteY9" fmla="*/ 995680 h 1336040"/>
              <a:gd name="connsiteX10" fmla="*/ 883920 w 1168400"/>
              <a:gd name="connsiteY10" fmla="*/ 929640 h 1336040"/>
              <a:gd name="connsiteX11" fmla="*/ 894080 w 1168400"/>
              <a:gd name="connsiteY11" fmla="*/ 1051560 h 1336040"/>
              <a:gd name="connsiteX12" fmla="*/ 975360 w 1168400"/>
              <a:gd name="connsiteY12" fmla="*/ 1076960 h 1336040"/>
              <a:gd name="connsiteX13" fmla="*/ 1036320 w 1168400"/>
              <a:gd name="connsiteY13" fmla="*/ 1280160 h 1336040"/>
              <a:gd name="connsiteX14" fmla="*/ 1107440 w 1168400"/>
              <a:gd name="connsiteY14" fmla="*/ 1336040 h 1336040"/>
              <a:gd name="connsiteX15" fmla="*/ 1107440 w 1168400"/>
              <a:gd name="connsiteY15" fmla="*/ 1254760 h 1336040"/>
              <a:gd name="connsiteX16" fmla="*/ 1168400 w 1168400"/>
              <a:gd name="connsiteY16" fmla="*/ 25400 h 1336040"/>
              <a:gd name="connsiteX17" fmla="*/ 0 w 1168400"/>
              <a:gd name="connsiteY17" fmla="*/ 0 h 133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8400" h="1336040">
                <a:moveTo>
                  <a:pt x="0" y="0"/>
                </a:moveTo>
                <a:lnTo>
                  <a:pt x="25400" y="624840"/>
                </a:lnTo>
                <a:lnTo>
                  <a:pt x="91440" y="624840"/>
                </a:lnTo>
                <a:lnTo>
                  <a:pt x="147320" y="594360"/>
                </a:lnTo>
                <a:lnTo>
                  <a:pt x="279400" y="629920"/>
                </a:lnTo>
                <a:lnTo>
                  <a:pt x="523240" y="716280"/>
                </a:lnTo>
                <a:lnTo>
                  <a:pt x="635000" y="975360"/>
                </a:lnTo>
                <a:lnTo>
                  <a:pt x="822960" y="777240"/>
                </a:lnTo>
                <a:lnTo>
                  <a:pt x="858520" y="843280"/>
                </a:lnTo>
                <a:lnTo>
                  <a:pt x="772160" y="995680"/>
                </a:lnTo>
                <a:lnTo>
                  <a:pt x="883920" y="929640"/>
                </a:lnTo>
                <a:lnTo>
                  <a:pt x="894080" y="1051560"/>
                </a:lnTo>
                <a:lnTo>
                  <a:pt x="975360" y="1076960"/>
                </a:lnTo>
                <a:lnTo>
                  <a:pt x="1036320" y="1280160"/>
                </a:lnTo>
                <a:lnTo>
                  <a:pt x="1107440" y="1336040"/>
                </a:lnTo>
                <a:lnTo>
                  <a:pt x="1107440" y="1254760"/>
                </a:lnTo>
                <a:lnTo>
                  <a:pt x="1168400" y="25400"/>
                </a:lnTo>
                <a:lnTo>
                  <a:pt x="0" y="0"/>
                </a:lnTo>
                <a:close/>
              </a:path>
            </a:pathLst>
          </a:custGeom>
          <a:solidFill>
            <a:srgbClr val="20A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20A8FC"/>
              </a:solidFill>
            </a:endParaRPr>
          </a:p>
        </p:txBody>
      </p:sp>
      <p:sp>
        <p:nvSpPr>
          <p:cNvPr id="12" name="Freeform 11">
            <a:extLst>
              <a:ext uri="{FF2B5EF4-FFF2-40B4-BE49-F238E27FC236}">
                <a16:creationId xmlns:a16="http://schemas.microsoft.com/office/drawing/2014/main" id="{86767427-D253-C444-B4E1-88E06B3617D7}"/>
              </a:ext>
            </a:extLst>
          </p:cNvPr>
          <p:cNvSpPr/>
          <p:nvPr/>
        </p:nvSpPr>
        <p:spPr>
          <a:xfrm>
            <a:off x="4066585" y="4308765"/>
            <a:ext cx="751840" cy="543560"/>
          </a:xfrm>
          <a:custGeom>
            <a:avLst/>
            <a:gdLst>
              <a:gd name="connsiteX0" fmla="*/ 20320 w 751840"/>
              <a:gd name="connsiteY0" fmla="*/ 0 h 543560"/>
              <a:gd name="connsiteX1" fmla="*/ 0 w 751840"/>
              <a:gd name="connsiteY1" fmla="*/ 345440 h 543560"/>
              <a:gd name="connsiteX2" fmla="*/ 5080 w 751840"/>
              <a:gd name="connsiteY2" fmla="*/ 472440 h 543560"/>
              <a:gd name="connsiteX3" fmla="*/ 50800 w 751840"/>
              <a:gd name="connsiteY3" fmla="*/ 457200 h 543560"/>
              <a:gd name="connsiteX4" fmla="*/ 182880 w 751840"/>
              <a:gd name="connsiteY4" fmla="*/ 497840 h 543560"/>
              <a:gd name="connsiteX5" fmla="*/ 269240 w 751840"/>
              <a:gd name="connsiteY5" fmla="*/ 472440 h 543560"/>
              <a:gd name="connsiteX6" fmla="*/ 411480 w 751840"/>
              <a:gd name="connsiteY6" fmla="*/ 538480 h 543560"/>
              <a:gd name="connsiteX7" fmla="*/ 472440 w 751840"/>
              <a:gd name="connsiteY7" fmla="*/ 543560 h 543560"/>
              <a:gd name="connsiteX8" fmla="*/ 558800 w 751840"/>
              <a:gd name="connsiteY8" fmla="*/ 467360 h 543560"/>
              <a:gd name="connsiteX9" fmla="*/ 751840 w 751840"/>
              <a:gd name="connsiteY9" fmla="*/ 431800 h 543560"/>
              <a:gd name="connsiteX10" fmla="*/ 609600 w 751840"/>
              <a:gd name="connsiteY10" fmla="*/ 355600 h 543560"/>
              <a:gd name="connsiteX11" fmla="*/ 589280 w 751840"/>
              <a:gd name="connsiteY11" fmla="*/ 284480 h 543560"/>
              <a:gd name="connsiteX12" fmla="*/ 411480 w 751840"/>
              <a:gd name="connsiteY12" fmla="*/ 243840 h 543560"/>
              <a:gd name="connsiteX13" fmla="*/ 340360 w 751840"/>
              <a:gd name="connsiteY13" fmla="*/ 279400 h 543560"/>
              <a:gd name="connsiteX14" fmla="*/ 182880 w 751840"/>
              <a:gd name="connsiteY14" fmla="*/ 81280 h 543560"/>
              <a:gd name="connsiteX15" fmla="*/ 86360 w 751840"/>
              <a:gd name="connsiteY15" fmla="*/ 25400 h 543560"/>
              <a:gd name="connsiteX16" fmla="*/ 20320 w 751840"/>
              <a:gd name="connsiteY16" fmla="*/ 0 h 54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1840" h="543560">
                <a:moveTo>
                  <a:pt x="20320" y="0"/>
                </a:moveTo>
                <a:lnTo>
                  <a:pt x="0" y="345440"/>
                </a:lnTo>
                <a:lnTo>
                  <a:pt x="5080" y="472440"/>
                </a:lnTo>
                <a:lnTo>
                  <a:pt x="50800" y="457200"/>
                </a:lnTo>
                <a:lnTo>
                  <a:pt x="182880" y="497840"/>
                </a:lnTo>
                <a:lnTo>
                  <a:pt x="269240" y="472440"/>
                </a:lnTo>
                <a:lnTo>
                  <a:pt x="411480" y="538480"/>
                </a:lnTo>
                <a:lnTo>
                  <a:pt x="472440" y="543560"/>
                </a:lnTo>
                <a:lnTo>
                  <a:pt x="558800" y="467360"/>
                </a:lnTo>
                <a:lnTo>
                  <a:pt x="751840" y="431800"/>
                </a:lnTo>
                <a:lnTo>
                  <a:pt x="609600" y="355600"/>
                </a:lnTo>
                <a:lnTo>
                  <a:pt x="589280" y="284480"/>
                </a:lnTo>
                <a:lnTo>
                  <a:pt x="411480" y="243840"/>
                </a:lnTo>
                <a:lnTo>
                  <a:pt x="340360" y="279400"/>
                </a:lnTo>
                <a:lnTo>
                  <a:pt x="182880" y="81280"/>
                </a:lnTo>
                <a:lnTo>
                  <a:pt x="86360" y="25400"/>
                </a:lnTo>
                <a:lnTo>
                  <a:pt x="20320" y="0"/>
                </a:lnTo>
                <a:close/>
              </a:path>
            </a:pathLst>
          </a:custGeom>
          <a:solidFill>
            <a:srgbClr val="20A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20A8FC"/>
              </a:solidFill>
            </a:endParaRPr>
          </a:p>
        </p:txBody>
      </p:sp>
      <p:sp>
        <p:nvSpPr>
          <p:cNvPr id="13" name="Freeform 12">
            <a:extLst>
              <a:ext uri="{FF2B5EF4-FFF2-40B4-BE49-F238E27FC236}">
                <a16:creationId xmlns:a16="http://schemas.microsoft.com/office/drawing/2014/main" id="{FB6629F7-3ED9-A848-BE81-495B203DD3B2}"/>
              </a:ext>
            </a:extLst>
          </p:cNvPr>
          <p:cNvSpPr/>
          <p:nvPr/>
        </p:nvSpPr>
        <p:spPr>
          <a:xfrm>
            <a:off x="4335190" y="5081560"/>
            <a:ext cx="318135" cy="327660"/>
          </a:xfrm>
          <a:custGeom>
            <a:avLst/>
            <a:gdLst>
              <a:gd name="connsiteX0" fmla="*/ 0 w 318135"/>
              <a:gd name="connsiteY0" fmla="*/ 15240 h 327660"/>
              <a:gd name="connsiteX1" fmla="*/ 51435 w 318135"/>
              <a:gd name="connsiteY1" fmla="*/ 133350 h 327660"/>
              <a:gd name="connsiteX2" fmla="*/ 62865 w 318135"/>
              <a:gd name="connsiteY2" fmla="*/ 283845 h 327660"/>
              <a:gd name="connsiteX3" fmla="*/ 154305 w 318135"/>
              <a:gd name="connsiteY3" fmla="*/ 327660 h 327660"/>
              <a:gd name="connsiteX4" fmla="*/ 211455 w 318135"/>
              <a:gd name="connsiteY4" fmla="*/ 274320 h 327660"/>
              <a:gd name="connsiteX5" fmla="*/ 264795 w 318135"/>
              <a:gd name="connsiteY5" fmla="*/ 308610 h 327660"/>
              <a:gd name="connsiteX6" fmla="*/ 318135 w 318135"/>
              <a:gd name="connsiteY6" fmla="*/ 41910 h 327660"/>
              <a:gd name="connsiteX7" fmla="*/ 142875 w 318135"/>
              <a:gd name="connsiteY7" fmla="*/ 59055 h 327660"/>
              <a:gd name="connsiteX8" fmla="*/ 60960 w 318135"/>
              <a:gd name="connsiteY8" fmla="*/ 0 h 327660"/>
              <a:gd name="connsiteX9" fmla="*/ 0 w 318135"/>
              <a:gd name="connsiteY9" fmla="*/ 15240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135" h="327660">
                <a:moveTo>
                  <a:pt x="0" y="15240"/>
                </a:moveTo>
                <a:lnTo>
                  <a:pt x="51435" y="133350"/>
                </a:lnTo>
                <a:lnTo>
                  <a:pt x="62865" y="283845"/>
                </a:lnTo>
                <a:lnTo>
                  <a:pt x="154305" y="327660"/>
                </a:lnTo>
                <a:lnTo>
                  <a:pt x="211455" y="274320"/>
                </a:lnTo>
                <a:lnTo>
                  <a:pt x="264795" y="308610"/>
                </a:lnTo>
                <a:lnTo>
                  <a:pt x="318135" y="41910"/>
                </a:lnTo>
                <a:lnTo>
                  <a:pt x="142875" y="59055"/>
                </a:lnTo>
                <a:lnTo>
                  <a:pt x="60960" y="0"/>
                </a:lnTo>
                <a:lnTo>
                  <a:pt x="0" y="15240"/>
                </a:lnTo>
                <a:close/>
              </a:path>
            </a:pathLst>
          </a:custGeom>
          <a:solidFill>
            <a:srgbClr val="20A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20A8FC"/>
              </a:solidFill>
            </a:endParaRPr>
          </a:p>
        </p:txBody>
      </p:sp>
      <p:sp>
        <p:nvSpPr>
          <p:cNvPr id="14" name="Freeform 13">
            <a:extLst>
              <a:ext uri="{FF2B5EF4-FFF2-40B4-BE49-F238E27FC236}">
                <a16:creationId xmlns:a16="http://schemas.microsoft.com/office/drawing/2014/main" id="{2F31A980-739A-B641-B8ED-56A7C4F6812F}"/>
              </a:ext>
            </a:extLst>
          </p:cNvPr>
          <p:cNvSpPr/>
          <p:nvPr/>
        </p:nvSpPr>
        <p:spPr>
          <a:xfrm>
            <a:off x="4779055" y="4492915"/>
            <a:ext cx="59055" cy="62865"/>
          </a:xfrm>
          <a:custGeom>
            <a:avLst/>
            <a:gdLst>
              <a:gd name="connsiteX0" fmla="*/ 17145 w 59055"/>
              <a:gd name="connsiteY0" fmla="*/ 62865 h 62865"/>
              <a:gd name="connsiteX1" fmla="*/ 0 w 59055"/>
              <a:gd name="connsiteY1" fmla="*/ 11430 h 62865"/>
              <a:gd name="connsiteX2" fmla="*/ 32385 w 59055"/>
              <a:gd name="connsiteY2" fmla="*/ 0 h 62865"/>
              <a:gd name="connsiteX3" fmla="*/ 59055 w 59055"/>
              <a:gd name="connsiteY3" fmla="*/ 7620 h 62865"/>
              <a:gd name="connsiteX4" fmla="*/ 17145 w 59055"/>
              <a:gd name="connsiteY4" fmla="*/ 62865 h 6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 h="62865">
                <a:moveTo>
                  <a:pt x="17145" y="62865"/>
                </a:moveTo>
                <a:lnTo>
                  <a:pt x="0" y="11430"/>
                </a:lnTo>
                <a:lnTo>
                  <a:pt x="32385" y="0"/>
                </a:lnTo>
                <a:lnTo>
                  <a:pt x="59055" y="7620"/>
                </a:lnTo>
                <a:lnTo>
                  <a:pt x="17145" y="62865"/>
                </a:lnTo>
                <a:close/>
              </a:path>
            </a:pathLst>
          </a:custGeom>
          <a:solidFill>
            <a:srgbClr val="20A8FC"/>
          </a:solidFill>
          <a:ln>
            <a:solidFill>
              <a:srgbClr val="20A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Box 2">
            <a:extLst>
              <a:ext uri="{FF2B5EF4-FFF2-40B4-BE49-F238E27FC236}">
                <a16:creationId xmlns:a16="http://schemas.microsoft.com/office/drawing/2014/main" id="{D8DD45DA-A0B0-A445-9E23-CD60C730F0F2}"/>
              </a:ext>
            </a:extLst>
          </p:cNvPr>
          <p:cNvSpPr txBox="1">
            <a:spLocks noChangeArrowheads="1"/>
          </p:cNvSpPr>
          <p:nvPr/>
        </p:nvSpPr>
        <p:spPr bwMode="auto">
          <a:xfrm>
            <a:off x="622360" y="563405"/>
            <a:ext cx="8640960" cy="400110"/>
          </a:xfrm>
          <a:prstGeom prst="rect">
            <a:avLst/>
          </a:prstGeom>
          <a:noFill/>
          <a:ln w="9525">
            <a:noFill/>
            <a:miter lim="800000"/>
            <a:headEnd/>
            <a:tailEnd/>
          </a:ln>
        </p:spPr>
        <p:txBody>
          <a:bodyPr vert="horz" wrap="square" lIns="0" tIns="0" rIns="0" bIns="0"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2600" b="1" noProof="0" dirty="0">
                <a:solidFill>
                  <a:srgbClr val="20A8FC"/>
                </a:solidFill>
                <a:latin typeface="Verdana" pitchFamily="34" charset="0"/>
                <a:ea typeface="+mj-ea"/>
                <a:cs typeface="+mj-cs"/>
              </a:rPr>
              <a:t>The Safe System in strategy</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2" name="Rectangle 1">
            <a:extLst>
              <a:ext uri="{FF2B5EF4-FFF2-40B4-BE49-F238E27FC236}">
                <a16:creationId xmlns:a16="http://schemas.microsoft.com/office/drawing/2014/main" id="{8E915107-B0BF-452A-9EC4-3EF8A0F929CD}"/>
              </a:ext>
            </a:extLst>
          </p:cNvPr>
          <p:cNvSpPr/>
          <p:nvPr/>
        </p:nvSpPr>
        <p:spPr>
          <a:xfrm>
            <a:off x="642852" y="1193731"/>
            <a:ext cx="1656000" cy="864000"/>
          </a:xfrm>
          <a:prstGeom prst="rect">
            <a:avLst/>
          </a:prstGeom>
          <a:solidFill>
            <a:schemeClr val="accent1">
              <a:lumMod val="50000"/>
            </a:schemeClr>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rPr>
              <a:t>Northern Territory</a:t>
            </a:r>
          </a:p>
          <a:p>
            <a:r>
              <a:rPr lang="en-AU" sz="1200" i="1" dirty="0">
                <a:solidFill>
                  <a:schemeClr val="bg1"/>
                </a:solidFill>
              </a:rPr>
              <a:t>Road safety action plan </a:t>
            </a:r>
            <a:br>
              <a:rPr lang="en-AU" sz="1200" i="1" dirty="0">
                <a:solidFill>
                  <a:schemeClr val="bg1"/>
                </a:solidFill>
              </a:rPr>
            </a:br>
            <a:r>
              <a:rPr lang="en-AU" sz="1200" i="1" dirty="0">
                <a:solidFill>
                  <a:schemeClr val="bg1"/>
                </a:solidFill>
              </a:rPr>
              <a:t>2018-22</a:t>
            </a:r>
          </a:p>
        </p:txBody>
      </p:sp>
      <p:sp>
        <p:nvSpPr>
          <p:cNvPr id="24" name="Rectangle 23">
            <a:extLst>
              <a:ext uri="{FF2B5EF4-FFF2-40B4-BE49-F238E27FC236}">
                <a16:creationId xmlns:a16="http://schemas.microsoft.com/office/drawing/2014/main" id="{831BF4E9-CB11-4B85-9C43-1B592E510ED0}"/>
              </a:ext>
            </a:extLst>
          </p:cNvPr>
          <p:cNvSpPr/>
          <p:nvPr/>
        </p:nvSpPr>
        <p:spPr>
          <a:xfrm>
            <a:off x="99616" y="3876765"/>
            <a:ext cx="1656000" cy="864000"/>
          </a:xfrm>
          <a:prstGeom prst="rect">
            <a:avLst/>
          </a:prstGeom>
          <a:solidFill>
            <a:schemeClr val="bg1"/>
          </a:solidFill>
          <a:ln>
            <a:noFill/>
          </a:ln>
          <a:effectLst>
            <a:outerShdw blurRad="50800" dist="38100" dir="2700000" algn="tl" rotWithShape="0">
              <a:srgbClr val="94AC41">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94AC41"/>
                </a:solidFill>
              </a:rPr>
              <a:t>Western Australia</a:t>
            </a:r>
          </a:p>
          <a:p>
            <a:r>
              <a:rPr lang="en-AU" sz="1200" i="1" dirty="0">
                <a:solidFill>
                  <a:srgbClr val="94AC41"/>
                </a:solidFill>
              </a:rPr>
              <a:t>Road safety strategy</a:t>
            </a:r>
            <a:br>
              <a:rPr lang="en-AU" sz="1200" i="1" dirty="0">
                <a:solidFill>
                  <a:srgbClr val="94AC41"/>
                </a:solidFill>
              </a:rPr>
            </a:br>
            <a:r>
              <a:rPr lang="en-AU" sz="1200" i="1" dirty="0">
                <a:solidFill>
                  <a:srgbClr val="94AC41"/>
                </a:solidFill>
              </a:rPr>
              <a:t>2008-2020</a:t>
            </a:r>
          </a:p>
        </p:txBody>
      </p:sp>
      <p:sp>
        <p:nvSpPr>
          <p:cNvPr id="26" name="Rectangle 25">
            <a:extLst>
              <a:ext uri="{FF2B5EF4-FFF2-40B4-BE49-F238E27FC236}">
                <a16:creationId xmlns:a16="http://schemas.microsoft.com/office/drawing/2014/main" id="{6DE8E1F7-D33E-4EE0-86F8-5659D0B54375}"/>
              </a:ext>
            </a:extLst>
          </p:cNvPr>
          <p:cNvSpPr/>
          <p:nvPr/>
        </p:nvSpPr>
        <p:spPr>
          <a:xfrm>
            <a:off x="1964815" y="4558650"/>
            <a:ext cx="1656000" cy="864000"/>
          </a:xfrm>
          <a:prstGeom prst="rect">
            <a:avLst/>
          </a:prstGeom>
          <a:solidFill>
            <a:schemeClr val="bg1">
              <a:lumMod val="75000"/>
            </a:schemeClr>
          </a:solidFill>
          <a:ln>
            <a:noFill/>
          </a:ln>
          <a:effectLst>
            <a:outerShdw blurRad="50800" dist="38100" dir="2700000" algn="tl" rotWithShape="0">
              <a:schemeClr val="bg1">
                <a:lumMod val="75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rPr>
              <a:t>South Australia</a:t>
            </a:r>
          </a:p>
          <a:p>
            <a:r>
              <a:rPr lang="en-AU" sz="1200" i="1" dirty="0">
                <a:solidFill>
                  <a:schemeClr val="tx1"/>
                </a:solidFill>
              </a:rPr>
              <a:t>Road safety strategy</a:t>
            </a:r>
            <a:br>
              <a:rPr lang="en-AU" sz="1200" i="1" dirty="0">
                <a:solidFill>
                  <a:schemeClr val="tx1"/>
                </a:solidFill>
              </a:rPr>
            </a:br>
            <a:r>
              <a:rPr lang="en-AU" sz="1200" i="1" dirty="0">
                <a:solidFill>
                  <a:schemeClr val="tx1"/>
                </a:solidFill>
              </a:rPr>
              <a:t>2020</a:t>
            </a:r>
          </a:p>
        </p:txBody>
      </p:sp>
      <p:sp>
        <p:nvSpPr>
          <p:cNvPr id="27" name="Rectangle 26">
            <a:extLst>
              <a:ext uri="{FF2B5EF4-FFF2-40B4-BE49-F238E27FC236}">
                <a16:creationId xmlns:a16="http://schemas.microsoft.com/office/drawing/2014/main" id="{4DAD88D1-D38B-454A-A73C-A7D45A4F6898}"/>
              </a:ext>
            </a:extLst>
          </p:cNvPr>
          <p:cNvSpPr/>
          <p:nvPr/>
        </p:nvSpPr>
        <p:spPr>
          <a:xfrm>
            <a:off x="4831287" y="5141800"/>
            <a:ext cx="1656000" cy="864000"/>
          </a:xfrm>
          <a:prstGeom prst="rect">
            <a:avLst/>
          </a:prstGeom>
          <a:solidFill>
            <a:srgbClr val="0089B4"/>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rPr>
              <a:t>Victoria</a:t>
            </a:r>
          </a:p>
          <a:p>
            <a:r>
              <a:rPr lang="en-AU" sz="1200" i="1" dirty="0">
                <a:solidFill>
                  <a:schemeClr val="bg1"/>
                </a:solidFill>
              </a:rPr>
              <a:t>Road safety strategy &amp; action plan</a:t>
            </a:r>
            <a:br>
              <a:rPr lang="en-AU" sz="1200" i="1" dirty="0">
                <a:solidFill>
                  <a:schemeClr val="bg1"/>
                </a:solidFill>
              </a:rPr>
            </a:br>
            <a:r>
              <a:rPr lang="en-AU" sz="1200" i="1" dirty="0">
                <a:solidFill>
                  <a:schemeClr val="bg1"/>
                </a:solidFill>
              </a:rPr>
              <a:t>2016//2020</a:t>
            </a:r>
          </a:p>
        </p:txBody>
      </p:sp>
      <p:sp>
        <p:nvSpPr>
          <p:cNvPr id="29" name="Rectangle 28">
            <a:extLst>
              <a:ext uri="{FF2B5EF4-FFF2-40B4-BE49-F238E27FC236}">
                <a16:creationId xmlns:a16="http://schemas.microsoft.com/office/drawing/2014/main" id="{F3B89282-65BA-4559-9EC8-F8A1146A3AEC}"/>
              </a:ext>
            </a:extLst>
          </p:cNvPr>
          <p:cNvSpPr/>
          <p:nvPr/>
        </p:nvSpPr>
        <p:spPr>
          <a:xfrm>
            <a:off x="2851159" y="5626230"/>
            <a:ext cx="1656000" cy="864000"/>
          </a:xfrm>
          <a:prstGeom prst="rect">
            <a:avLst/>
          </a:prstGeom>
          <a:solidFill>
            <a:schemeClr val="bg1"/>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rPr>
              <a:t>Tasmania</a:t>
            </a:r>
          </a:p>
          <a:p>
            <a:r>
              <a:rPr lang="en-AU" sz="1200" i="1" dirty="0">
                <a:solidFill>
                  <a:schemeClr val="tx1"/>
                </a:solidFill>
              </a:rPr>
              <a:t>Road safety strategy</a:t>
            </a:r>
            <a:br>
              <a:rPr lang="en-AU" sz="1200" i="1" dirty="0">
                <a:solidFill>
                  <a:schemeClr val="tx1"/>
                </a:solidFill>
              </a:rPr>
            </a:br>
            <a:r>
              <a:rPr lang="en-AU" sz="1200" i="1" dirty="0">
                <a:solidFill>
                  <a:schemeClr val="tx1"/>
                </a:solidFill>
              </a:rPr>
              <a:t>2017-2026</a:t>
            </a:r>
          </a:p>
        </p:txBody>
      </p:sp>
      <p:sp>
        <p:nvSpPr>
          <p:cNvPr id="30" name="Rectangle 29">
            <a:extLst>
              <a:ext uri="{FF2B5EF4-FFF2-40B4-BE49-F238E27FC236}">
                <a16:creationId xmlns:a16="http://schemas.microsoft.com/office/drawing/2014/main" id="{118C53CD-FC96-4207-866F-35F467660C31}"/>
              </a:ext>
            </a:extLst>
          </p:cNvPr>
          <p:cNvSpPr/>
          <p:nvPr/>
        </p:nvSpPr>
        <p:spPr>
          <a:xfrm>
            <a:off x="5328268" y="4004557"/>
            <a:ext cx="1656000" cy="864000"/>
          </a:xfrm>
          <a:prstGeom prst="rect">
            <a:avLst/>
          </a:prstGeom>
          <a:solidFill>
            <a:srgbClr val="FFD830"/>
          </a:solidFill>
          <a:ln>
            <a:noFill/>
          </a:ln>
          <a:effectLst>
            <a:outerShdw blurRad="50800" dist="38100" dir="2700000" algn="tl" rotWithShape="0">
              <a:srgbClr val="FFD83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2">
                    <a:lumMod val="25000"/>
                  </a:schemeClr>
                </a:solidFill>
              </a:rPr>
              <a:t>Australian Capital Territory</a:t>
            </a:r>
          </a:p>
          <a:p>
            <a:r>
              <a:rPr lang="en-AU" sz="1200" i="1" dirty="0">
                <a:solidFill>
                  <a:schemeClr val="bg2">
                    <a:lumMod val="25000"/>
                  </a:schemeClr>
                </a:solidFill>
              </a:rPr>
              <a:t>Road safety strategy</a:t>
            </a:r>
            <a:br>
              <a:rPr lang="en-AU" sz="1200" i="1" dirty="0">
                <a:solidFill>
                  <a:schemeClr val="bg2">
                    <a:lumMod val="25000"/>
                  </a:schemeClr>
                </a:solidFill>
              </a:rPr>
            </a:br>
            <a:r>
              <a:rPr lang="en-AU" sz="1200" i="1" dirty="0">
                <a:solidFill>
                  <a:schemeClr val="bg2">
                    <a:lumMod val="25000"/>
                  </a:schemeClr>
                </a:solidFill>
              </a:rPr>
              <a:t>2011-2020</a:t>
            </a:r>
          </a:p>
        </p:txBody>
      </p:sp>
      <p:sp>
        <p:nvSpPr>
          <p:cNvPr id="32" name="Rectangle 31">
            <a:extLst>
              <a:ext uri="{FF2B5EF4-FFF2-40B4-BE49-F238E27FC236}">
                <a16:creationId xmlns:a16="http://schemas.microsoft.com/office/drawing/2014/main" id="{A7B9D3F7-4897-4AA1-9778-004EBB8D398A}"/>
              </a:ext>
            </a:extLst>
          </p:cNvPr>
          <p:cNvSpPr/>
          <p:nvPr/>
        </p:nvSpPr>
        <p:spPr>
          <a:xfrm>
            <a:off x="5390721" y="2579204"/>
            <a:ext cx="1656000" cy="864000"/>
          </a:xfrm>
          <a:prstGeom prst="rect">
            <a:avLst/>
          </a:prstGeom>
          <a:solidFill>
            <a:srgbClr val="001B53"/>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rPr>
              <a:t>New South Wales</a:t>
            </a:r>
          </a:p>
          <a:p>
            <a:r>
              <a:rPr lang="en-AU" sz="1200" i="1" dirty="0">
                <a:solidFill>
                  <a:schemeClr val="bg1"/>
                </a:solidFill>
              </a:rPr>
              <a:t>Road safety strategy</a:t>
            </a:r>
            <a:br>
              <a:rPr lang="en-AU" sz="1200" i="1" dirty="0">
                <a:solidFill>
                  <a:schemeClr val="bg1"/>
                </a:solidFill>
              </a:rPr>
            </a:br>
            <a:r>
              <a:rPr lang="en-AU" sz="1200" i="1" dirty="0">
                <a:solidFill>
                  <a:schemeClr val="bg1"/>
                </a:solidFill>
              </a:rPr>
              <a:t>2012-2021</a:t>
            </a:r>
          </a:p>
        </p:txBody>
      </p:sp>
      <p:sp>
        <p:nvSpPr>
          <p:cNvPr id="34" name="Rectangle 33">
            <a:extLst>
              <a:ext uri="{FF2B5EF4-FFF2-40B4-BE49-F238E27FC236}">
                <a16:creationId xmlns:a16="http://schemas.microsoft.com/office/drawing/2014/main" id="{80A58A94-3380-4691-BD11-BBBB382310F5}"/>
              </a:ext>
            </a:extLst>
          </p:cNvPr>
          <p:cNvSpPr/>
          <p:nvPr/>
        </p:nvSpPr>
        <p:spPr>
          <a:xfrm>
            <a:off x="4799982" y="1393894"/>
            <a:ext cx="1656000" cy="864000"/>
          </a:xfrm>
          <a:prstGeom prst="rect">
            <a:avLst/>
          </a:prstGeom>
          <a:solidFill>
            <a:srgbClr val="734B7D"/>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rPr>
              <a:t>Queensland</a:t>
            </a:r>
          </a:p>
          <a:p>
            <a:r>
              <a:rPr lang="en-AU" sz="1200" i="1" dirty="0">
                <a:solidFill>
                  <a:schemeClr val="bg1"/>
                </a:solidFill>
              </a:rPr>
              <a:t>Road safety strategy</a:t>
            </a:r>
            <a:br>
              <a:rPr lang="en-AU" sz="1200" i="1" dirty="0">
                <a:solidFill>
                  <a:schemeClr val="bg1"/>
                </a:solidFill>
              </a:rPr>
            </a:br>
            <a:r>
              <a:rPr lang="en-AU" sz="1200" i="1" dirty="0">
                <a:solidFill>
                  <a:schemeClr val="bg1"/>
                </a:solidFill>
              </a:rPr>
              <a:t>2012-2021</a:t>
            </a:r>
          </a:p>
        </p:txBody>
      </p:sp>
      <p:sp>
        <p:nvSpPr>
          <p:cNvPr id="37" name="Freeform: Shape 36">
            <a:extLst>
              <a:ext uri="{FF2B5EF4-FFF2-40B4-BE49-F238E27FC236}">
                <a16:creationId xmlns:a16="http://schemas.microsoft.com/office/drawing/2014/main" id="{F8C0529B-9426-4640-A55A-97316889B1D5}"/>
              </a:ext>
            </a:extLst>
          </p:cNvPr>
          <p:cNvSpPr/>
          <p:nvPr/>
        </p:nvSpPr>
        <p:spPr>
          <a:xfrm>
            <a:off x="6764796" y="4811452"/>
            <a:ext cx="879230" cy="973016"/>
          </a:xfrm>
          <a:custGeom>
            <a:avLst/>
            <a:gdLst>
              <a:gd name="connsiteX0" fmla="*/ 656492 w 879230"/>
              <a:gd name="connsiteY0" fmla="*/ 0 h 973016"/>
              <a:gd name="connsiteX1" fmla="*/ 633046 w 879230"/>
              <a:gd name="connsiteY1" fmla="*/ 117231 h 973016"/>
              <a:gd name="connsiteX2" fmla="*/ 586153 w 879230"/>
              <a:gd name="connsiteY2" fmla="*/ 152400 h 973016"/>
              <a:gd name="connsiteX3" fmla="*/ 504092 w 879230"/>
              <a:gd name="connsiteY3" fmla="*/ 316523 h 973016"/>
              <a:gd name="connsiteX4" fmla="*/ 281353 w 879230"/>
              <a:gd name="connsiteY4" fmla="*/ 492369 h 973016"/>
              <a:gd name="connsiteX5" fmla="*/ 175846 w 879230"/>
              <a:gd name="connsiteY5" fmla="*/ 480646 h 973016"/>
              <a:gd name="connsiteX6" fmla="*/ 105507 w 879230"/>
              <a:gd name="connsiteY6" fmla="*/ 656492 h 973016"/>
              <a:gd name="connsiteX7" fmla="*/ 11723 w 879230"/>
              <a:gd name="connsiteY7" fmla="*/ 726831 h 973016"/>
              <a:gd name="connsiteX8" fmla="*/ 0 w 879230"/>
              <a:gd name="connsiteY8" fmla="*/ 879231 h 973016"/>
              <a:gd name="connsiteX9" fmla="*/ 175846 w 879230"/>
              <a:gd name="connsiteY9" fmla="*/ 890954 h 973016"/>
              <a:gd name="connsiteX10" fmla="*/ 187569 w 879230"/>
              <a:gd name="connsiteY10" fmla="*/ 937846 h 973016"/>
              <a:gd name="connsiteX11" fmla="*/ 293077 w 879230"/>
              <a:gd name="connsiteY11" fmla="*/ 973016 h 973016"/>
              <a:gd name="connsiteX12" fmla="*/ 492369 w 879230"/>
              <a:gd name="connsiteY12" fmla="*/ 797169 h 973016"/>
              <a:gd name="connsiteX13" fmla="*/ 539261 w 879230"/>
              <a:gd name="connsiteY13" fmla="*/ 597877 h 973016"/>
              <a:gd name="connsiteX14" fmla="*/ 715107 w 879230"/>
              <a:gd name="connsiteY14" fmla="*/ 480646 h 973016"/>
              <a:gd name="connsiteX15" fmla="*/ 715107 w 879230"/>
              <a:gd name="connsiteY15" fmla="*/ 339969 h 973016"/>
              <a:gd name="connsiteX16" fmla="*/ 879230 w 879230"/>
              <a:gd name="connsiteY16" fmla="*/ 187569 h 973016"/>
              <a:gd name="connsiteX17" fmla="*/ 855784 w 879230"/>
              <a:gd name="connsiteY17" fmla="*/ 93785 h 973016"/>
              <a:gd name="connsiteX18" fmla="*/ 879230 w 879230"/>
              <a:gd name="connsiteY18" fmla="*/ 35169 h 973016"/>
              <a:gd name="connsiteX19" fmla="*/ 738553 w 879230"/>
              <a:gd name="connsiteY19" fmla="*/ 82062 h 973016"/>
              <a:gd name="connsiteX20" fmla="*/ 656492 w 879230"/>
              <a:gd name="connsiteY20" fmla="*/ 0 h 97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230" h="973016">
                <a:moveTo>
                  <a:pt x="656492" y="0"/>
                </a:moveTo>
                <a:lnTo>
                  <a:pt x="633046" y="117231"/>
                </a:lnTo>
                <a:lnTo>
                  <a:pt x="586153" y="152400"/>
                </a:lnTo>
                <a:lnTo>
                  <a:pt x="504092" y="316523"/>
                </a:lnTo>
                <a:lnTo>
                  <a:pt x="281353" y="492369"/>
                </a:lnTo>
                <a:lnTo>
                  <a:pt x="175846" y="480646"/>
                </a:lnTo>
                <a:lnTo>
                  <a:pt x="105507" y="656492"/>
                </a:lnTo>
                <a:lnTo>
                  <a:pt x="11723" y="726831"/>
                </a:lnTo>
                <a:lnTo>
                  <a:pt x="0" y="879231"/>
                </a:lnTo>
                <a:lnTo>
                  <a:pt x="175846" y="890954"/>
                </a:lnTo>
                <a:lnTo>
                  <a:pt x="187569" y="937846"/>
                </a:lnTo>
                <a:lnTo>
                  <a:pt x="293077" y="973016"/>
                </a:lnTo>
                <a:lnTo>
                  <a:pt x="492369" y="797169"/>
                </a:lnTo>
                <a:lnTo>
                  <a:pt x="539261" y="597877"/>
                </a:lnTo>
                <a:lnTo>
                  <a:pt x="715107" y="480646"/>
                </a:lnTo>
                <a:lnTo>
                  <a:pt x="715107" y="339969"/>
                </a:lnTo>
                <a:lnTo>
                  <a:pt x="879230" y="187569"/>
                </a:lnTo>
                <a:lnTo>
                  <a:pt x="855784" y="93785"/>
                </a:lnTo>
                <a:lnTo>
                  <a:pt x="879230" y="35169"/>
                </a:lnTo>
                <a:lnTo>
                  <a:pt x="738553" y="82062"/>
                </a:lnTo>
                <a:lnTo>
                  <a:pt x="656492" y="0"/>
                </a:lnTo>
                <a:close/>
              </a:path>
            </a:pathLst>
          </a:custGeom>
          <a:solidFill>
            <a:srgbClr val="20A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D0EC74A5-11C5-4E84-8090-2808EFC31F48}"/>
              </a:ext>
            </a:extLst>
          </p:cNvPr>
          <p:cNvSpPr/>
          <p:nvPr/>
        </p:nvSpPr>
        <p:spPr>
          <a:xfrm>
            <a:off x="7444734" y="3897052"/>
            <a:ext cx="691662" cy="1043354"/>
          </a:xfrm>
          <a:custGeom>
            <a:avLst/>
            <a:gdLst>
              <a:gd name="connsiteX0" fmla="*/ 0 w 691662"/>
              <a:gd name="connsiteY0" fmla="*/ 0 h 1043354"/>
              <a:gd name="connsiteX1" fmla="*/ 82062 w 691662"/>
              <a:gd name="connsiteY1" fmla="*/ 211016 h 1043354"/>
              <a:gd name="connsiteX2" fmla="*/ 234462 w 691662"/>
              <a:gd name="connsiteY2" fmla="*/ 375139 h 1043354"/>
              <a:gd name="connsiteX3" fmla="*/ 234462 w 691662"/>
              <a:gd name="connsiteY3" fmla="*/ 609600 h 1043354"/>
              <a:gd name="connsiteX4" fmla="*/ 140677 w 691662"/>
              <a:gd name="connsiteY4" fmla="*/ 679939 h 1043354"/>
              <a:gd name="connsiteX5" fmla="*/ 187569 w 691662"/>
              <a:gd name="connsiteY5" fmla="*/ 797169 h 1043354"/>
              <a:gd name="connsiteX6" fmla="*/ 304800 w 691662"/>
              <a:gd name="connsiteY6" fmla="*/ 832339 h 1043354"/>
              <a:gd name="connsiteX7" fmla="*/ 246185 w 691662"/>
              <a:gd name="connsiteY7" fmla="*/ 914400 h 1043354"/>
              <a:gd name="connsiteX8" fmla="*/ 375139 w 691662"/>
              <a:gd name="connsiteY8" fmla="*/ 1043354 h 1043354"/>
              <a:gd name="connsiteX9" fmla="*/ 527539 w 691662"/>
              <a:gd name="connsiteY9" fmla="*/ 820616 h 1043354"/>
              <a:gd name="connsiteX10" fmla="*/ 504092 w 691662"/>
              <a:gd name="connsiteY10" fmla="*/ 703385 h 1043354"/>
              <a:gd name="connsiteX11" fmla="*/ 633046 w 691662"/>
              <a:gd name="connsiteY11" fmla="*/ 726831 h 1043354"/>
              <a:gd name="connsiteX12" fmla="*/ 633046 w 691662"/>
              <a:gd name="connsiteY12" fmla="*/ 597877 h 1043354"/>
              <a:gd name="connsiteX13" fmla="*/ 668215 w 691662"/>
              <a:gd name="connsiteY13" fmla="*/ 597877 h 1043354"/>
              <a:gd name="connsiteX14" fmla="*/ 691662 w 691662"/>
              <a:gd name="connsiteY14" fmla="*/ 468923 h 1043354"/>
              <a:gd name="connsiteX15" fmla="*/ 586154 w 691662"/>
              <a:gd name="connsiteY15" fmla="*/ 468923 h 1043354"/>
              <a:gd name="connsiteX16" fmla="*/ 527539 w 691662"/>
              <a:gd name="connsiteY16" fmla="*/ 515816 h 1043354"/>
              <a:gd name="connsiteX17" fmla="*/ 433754 w 691662"/>
              <a:gd name="connsiteY17" fmla="*/ 492369 h 1043354"/>
              <a:gd name="connsiteX18" fmla="*/ 339969 w 691662"/>
              <a:gd name="connsiteY18" fmla="*/ 211016 h 1043354"/>
              <a:gd name="connsiteX19" fmla="*/ 304800 w 691662"/>
              <a:gd name="connsiteY19" fmla="*/ 339969 h 1043354"/>
              <a:gd name="connsiteX20" fmla="*/ 257908 w 691662"/>
              <a:gd name="connsiteY20" fmla="*/ 316523 h 1043354"/>
              <a:gd name="connsiteX21" fmla="*/ 257908 w 691662"/>
              <a:gd name="connsiteY21" fmla="*/ 140677 h 1043354"/>
              <a:gd name="connsiteX22" fmla="*/ 0 w 691662"/>
              <a:gd name="connsiteY22" fmla="*/ 0 h 10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1662" h="1043354">
                <a:moveTo>
                  <a:pt x="0" y="0"/>
                </a:moveTo>
                <a:lnTo>
                  <a:pt x="82062" y="211016"/>
                </a:lnTo>
                <a:lnTo>
                  <a:pt x="234462" y="375139"/>
                </a:lnTo>
                <a:lnTo>
                  <a:pt x="234462" y="609600"/>
                </a:lnTo>
                <a:lnTo>
                  <a:pt x="140677" y="679939"/>
                </a:lnTo>
                <a:lnTo>
                  <a:pt x="187569" y="797169"/>
                </a:lnTo>
                <a:lnTo>
                  <a:pt x="304800" y="832339"/>
                </a:lnTo>
                <a:lnTo>
                  <a:pt x="246185" y="914400"/>
                </a:lnTo>
                <a:lnTo>
                  <a:pt x="375139" y="1043354"/>
                </a:lnTo>
                <a:lnTo>
                  <a:pt x="527539" y="820616"/>
                </a:lnTo>
                <a:lnTo>
                  <a:pt x="504092" y="703385"/>
                </a:lnTo>
                <a:lnTo>
                  <a:pt x="633046" y="726831"/>
                </a:lnTo>
                <a:lnTo>
                  <a:pt x="633046" y="597877"/>
                </a:lnTo>
                <a:lnTo>
                  <a:pt x="668215" y="597877"/>
                </a:lnTo>
                <a:lnTo>
                  <a:pt x="691662" y="468923"/>
                </a:lnTo>
                <a:lnTo>
                  <a:pt x="586154" y="468923"/>
                </a:lnTo>
                <a:lnTo>
                  <a:pt x="527539" y="515816"/>
                </a:lnTo>
                <a:lnTo>
                  <a:pt x="433754" y="492369"/>
                </a:lnTo>
                <a:lnTo>
                  <a:pt x="339969" y="211016"/>
                </a:lnTo>
                <a:lnTo>
                  <a:pt x="304800" y="339969"/>
                </a:lnTo>
                <a:lnTo>
                  <a:pt x="257908" y="316523"/>
                </a:lnTo>
                <a:lnTo>
                  <a:pt x="257908" y="140677"/>
                </a:lnTo>
                <a:lnTo>
                  <a:pt x="0" y="0"/>
                </a:lnTo>
                <a:close/>
              </a:path>
            </a:pathLst>
          </a:custGeom>
          <a:solidFill>
            <a:srgbClr val="20A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D4A3E89-C4B5-4FA8-832D-4BC34193FD4C}"/>
              </a:ext>
            </a:extLst>
          </p:cNvPr>
          <p:cNvSpPr/>
          <p:nvPr/>
        </p:nvSpPr>
        <p:spPr>
          <a:xfrm>
            <a:off x="7273804" y="2865645"/>
            <a:ext cx="1656000" cy="864000"/>
          </a:xfrm>
          <a:prstGeom prst="rect">
            <a:avLst/>
          </a:prstGeom>
          <a:solidFill>
            <a:srgbClr val="394B55"/>
          </a:solidFill>
          <a:ln>
            <a:noFill/>
          </a:ln>
          <a:effectLst>
            <a:outerShdw blurRad="50800" dist="38100" dir="2700000" algn="tl" rotWithShape="0">
              <a:srgbClr val="F7A6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F7A600"/>
                </a:solidFill>
              </a:rPr>
              <a:t>New Zealand</a:t>
            </a:r>
          </a:p>
          <a:p>
            <a:r>
              <a:rPr lang="en-AU" sz="1200" i="1" dirty="0">
                <a:solidFill>
                  <a:srgbClr val="F7A600"/>
                </a:solidFill>
              </a:rPr>
              <a:t>Road safety strategy</a:t>
            </a:r>
            <a:br>
              <a:rPr lang="en-AU" sz="1200" i="1" dirty="0">
                <a:solidFill>
                  <a:srgbClr val="F7A600"/>
                </a:solidFill>
              </a:rPr>
            </a:br>
            <a:r>
              <a:rPr lang="en-AU" sz="1200" i="1" dirty="0">
                <a:solidFill>
                  <a:srgbClr val="F7A600"/>
                </a:solidFill>
              </a:rPr>
              <a:t>2020-2030</a:t>
            </a:r>
          </a:p>
        </p:txBody>
      </p:sp>
      <p:sp>
        <p:nvSpPr>
          <p:cNvPr id="25" name="Arrow: Chevron 24">
            <a:extLst>
              <a:ext uri="{FF2B5EF4-FFF2-40B4-BE49-F238E27FC236}">
                <a16:creationId xmlns:a16="http://schemas.microsoft.com/office/drawing/2014/main" id="{6D52BC26-76BA-4FBA-AED0-B2B1700B548D}"/>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7" name="TAC_MOD2_SNIP4_SLIDE_06_PARA_A">
            <a:hlinkClick r:id="" action="ppaction://media"/>
            <a:extLst>
              <a:ext uri="{FF2B5EF4-FFF2-40B4-BE49-F238E27FC236}">
                <a16:creationId xmlns:a16="http://schemas.microsoft.com/office/drawing/2014/main" id="{9BAD64DC-9B41-4BD4-96FB-7D8B4C305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0532" y="1320"/>
            <a:ext cx="609600" cy="609600"/>
          </a:xfrm>
          <a:prstGeom prst="rect">
            <a:avLst/>
          </a:prstGeom>
        </p:spPr>
      </p:pic>
    </p:spTree>
    <p:extLst>
      <p:ext uri="{BB962C8B-B14F-4D97-AF65-F5344CB8AC3E}">
        <p14:creationId xmlns:p14="http://schemas.microsoft.com/office/powerpoint/2010/main" val="153690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500"/>
                                        <p:tgtEl>
                                          <p:spTgt spid="24"/>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500"/>
                                        <p:tgtEl>
                                          <p:spTgt spid="11"/>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500"/>
                                        <p:tgtEl>
                                          <p:spTgt spid="26"/>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500"/>
                                        <p:tgtEl>
                                          <p:spTgt spid="13"/>
                                        </p:tgtEl>
                                      </p:cBhvr>
                                    </p:animEffect>
                                  </p:childTnLst>
                                </p:cTn>
                              </p:par>
                              <p:par>
                                <p:cTn id="20" presetID="10" presetClass="entr" presetSubtype="0" fill="hold" grpId="0" nodeType="withEffect">
                                  <p:stCondLst>
                                    <p:cond delay="22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500"/>
                                        <p:tgtEl>
                                          <p:spTgt spid="29"/>
                                        </p:tgtEl>
                                      </p:cBhvr>
                                    </p:animEffect>
                                  </p:childTnLst>
                                </p:cTn>
                              </p:par>
                              <p:par>
                                <p:cTn id="23" presetID="10" presetClass="entr" presetSubtype="0" fill="hold" grpId="0" nodeType="withEffect">
                                  <p:stCondLst>
                                    <p:cond delay="2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500"/>
                                        <p:tgtEl>
                                          <p:spTgt spid="12"/>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500"/>
                                        <p:tgtEl>
                                          <p:spTgt spid="27"/>
                                        </p:tgtEl>
                                      </p:cBhvr>
                                    </p:animEffect>
                                  </p:childTnLst>
                                </p:cTn>
                              </p:par>
                              <p:par>
                                <p:cTn id="29" presetID="10" presetClass="entr" presetSubtype="0" fill="hold" grpId="0" nodeType="withEffect">
                                  <p:stCondLst>
                                    <p:cond delay="3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500"/>
                                        <p:tgtEl>
                                          <p:spTgt spid="14"/>
                                        </p:tgtEl>
                                      </p:cBhvr>
                                    </p:animEffect>
                                  </p:childTnLst>
                                </p:cTn>
                              </p:par>
                              <p:par>
                                <p:cTn id="32" presetID="10" presetClass="entr" presetSubtype="0" fill="hold" grpId="0" nodeType="withEffect">
                                  <p:stCondLst>
                                    <p:cond delay="3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500"/>
                                        <p:tgtEl>
                                          <p:spTgt spid="6"/>
                                        </p:tgtEl>
                                      </p:cBhvr>
                                    </p:animEffect>
                                  </p:childTnLst>
                                </p:cTn>
                              </p:par>
                              <p:par>
                                <p:cTn id="35" presetID="10" presetClass="entr" presetSubtype="0" fill="hold" grpId="0" nodeType="withEffect">
                                  <p:stCondLst>
                                    <p:cond delay="375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500"/>
                                        <p:tgtEl>
                                          <p:spTgt spid="30"/>
                                        </p:tgtEl>
                                      </p:cBhvr>
                                    </p:animEffect>
                                  </p:childTnLst>
                                </p:cTn>
                              </p:par>
                              <p:par>
                                <p:cTn id="38" presetID="10" presetClass="entr" presetSubtype="0" fill="hold" grpId="0" nodeType="withEffect">
                                  <p:stCondLst>
                                    <p:cond delay="425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500"/>
                                        <p:tgtEl>
                                          <p:spTgt spid="5"/>
                                        </p:tgtEl>
                                      </p:cBhvr>
                                    </p:animEffect>
                                  </p:childTnLst>
                                </p:cTn>
                              </p:par>
                              <p:par>
                                <p:cTn id="41" presetID="10" presetClass="entr" presetSubtype="0" fill="hold" grpId="0" nodeType="withEffect">
                                  <p:stCondLst>
                                    <p:cond delay="450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500"/>
                                        <p:tgtEl>
                                          <p:spTgt spid="32"/>
                                        </p:tgtEl>
                                      </p:cBhvr>
                                    </p:animEffect>
                                  </p:childTnLst>
                                </p:cTn>
                              </p:par>
                              <p:par>
                                <p:cTn id="44" presetID="10" presetClass="entr" presetSubtype="0" fill="hold" grpId="0" nodeType="withEffect">
                                  <p:stCondLst>
                                    <p:cond delay="500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500"/>
                                        <p:tgtEl>
                                          <p:spTgt spid="10"/>
                                        </p:tgtEl>
                                      </p:cBhvr>
                                    </p:animEffect>
                                  </p:childTnLst>
                                </p:cTn>
                              </p:par>
                              <p:par>
                                <p:cTn id="47" presetID="10" presetClass="entr" presetSubtype="0" fill="hold" grpId="0" nodeType="withEffect">
                                  <p:stCondLst>
                                    <p:cond delay="525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500"/>
                                        <p:tgtEl>
                                          <p:spTgt spid="34"/>
                                        </p:tgtEl>
                                      </p:cBhvr>
                                    </p:animEffect>
                                  </p:childTnLst>
                                </p:cTn>
                              </p:par>
                              <p:par>
                                <p:cTn id="50" presetID="10" presetClass="entr" presetSubtype="0" fill="hold" grpId="0" nodeType="withEffect">
                                  <p:stCondLst>
                                    <p:cond delay="575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500"/>
                                        <p:tgtEl>
                                          <p:spTgt spid="9"/>
                                        </p:tgtEl>
                                      </p:cBhvr>
                                    </p:animEffect>
                                  </p:childTnLst>
                                </p:cTn>
                              </p:par>
                              <p:par>
                                <p:cTn id="53" presetID="10" presetClass="entr" presetSubtype="0" fill="hold" grpId="0" nodeType="withEffect">
                                  <p:stCondLst>
                                    <p:cond delay="60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500"/>
                                        <p:tgtEl>
                                          <p:spTgt spid="2"/>
                                        </p:tgtEl>
                                      </p:cBhvr>
                                    </p:animEffect>
                                  </p:childTnLst>
                                </p:cTn>
                              </p:par>
                              <p:par>
                                <p:cTn id="56" presetID="10" presetClass="entr" presetSubtype="0" fill="hold" grpId="0" nodeType="withEffect">
                                  <p:stCondLst>
                                    <p:cond delay="65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500"/>
                                        <p:tgtEl>
                                          <p:spTgt spid="37"/>
                                        </p:tgtEl>
                                      </p:cBhvr>
                                    </p:animEffect>
                                  </p:childTnLst>
                                </p:cTn>
                              </p:par>
                              <p:par>
                                <p:cTn id="59" presetID="10" presetClass="entr" presetSubtype="0" fill="hold" grpId="0" nodeType="withEffect">
                                  <p:stCondLst>
                                    <p:cond delay="650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1500"/>
                                        <p:tgtEl>
                                          <p:spTgt spid="38"/>
                                        </p:tgtEl>
                                      </p:cBhvr>
                                    </p:animEffect>
                                  </p:childTnLst>
                                </p:cTn>
                              </p:par>
                              <p:par>
                                <p:cTn id="62" presetID="10" presetClass="entr" presetSubtype="0" fill="hold" grpId="0" nodeType="withEffect">
                                  <p:stCondLst>
                                    <p:cond delay="675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500"/>
                                        <p:tgtEl>
                                          <p:spTgt spid="39"/>
                                        </p:tgtEl>
                                      </p:cBhvr>
                                    </p:animEffect>
                                  </p:childTnLst>
                                </p:cTn>
                              </p:par>
                              <p:par>
                                <p:cTn id="65" presetID="27" presetClass="emph" presetSubtype="0" fill="remove" grpId="1" nodeType="withEffect">
                                  <p:stCondLst>
                                    <p:cond delay="8000"/>
                                  </p:stCondLst>
                                  <p:childTnLst>
                                    <p:animClr clrSpc="rgb" dir="cw">
                                      <p:cBhvr override="childStyle">
                                        <p:cTn id="66" dur="250" autoRev="1" fill="remove"/>
                                        <p:tgtEl>
                                          <p:spTgt spid="8"/>
                                        </p:tgtEl>
                                        <p:attrNameLst>
                                          <p:attrName>style.color</p:attrName>
                                        </p:attrNameLst>
                                      </p:cBhvr>
                                      <p:to>
                                        <a:schemeClr val="bg1"/>
                                      </p:to>
                                    </p:animClr>
                                    <p:animClr clrSpc="rgb" dir="cw">
                                      <p:cBhvr>
                                        <p:cTn id="67" dur="250" autoRev="1" fill="remove"/>
                                        <p:tgtEl>
                                          <p:spTgt spid="8"/>
                                        </p:tgtEl>
                                        <p:attrNameLst>
                                          <p:attrName>fillcolor</p:attrName>
                                        </p:attrNameLst>
                                      </p:cBhvr>
                                      <p:to>
                                        <a:schemeClr val="bg1"/>
                                      </p:to>
                                    </p:animClr>
                                    <p:set>
                                      <p:cBhvr>
                                        <p:cTn id="68" dur="250" autoRev="1" fill="remove"/>
                                        <p:tgtEl>
                                          <p:spTgt spid="8"/>
                                        </p:tgtEl>
                                        <p:attrNameLst>
                                          <p:attrName>fill.type</p:attrName>
                                        </p:attrNameLst>
                                      </p:cBhvr>
                                      <p:to>
                                        <p:strVal val="solid"/>
                                      </p:to>
                                    </p:set>
                                    <p:set>
                                      <p:cBhvr>
                                        <p:cTn id="69" dur="250" autoRev="1" fill="remove"/>
                                        <p:tgtEl>
                                          <p:spTgt spid="8"/>
                                        </p:tgtEl>
                                        <p:attrNameLst>
                                          <p:attrName>fill.on</p:attrName>
                                        </p:attrNameLst>
                                      </p:cBhvr>
                                      <p:to>
                                        <p:strVal val="true"/>
                                      </p:to>
                                    </p:set>
                                  </p:childTnLst>
                                </p:cTn>
                              </p:par>
                              <p:par>
                                <p:cTn id="70" presetID="27" presetClass="emph" presetSubtype="0" fill="remove" grpId="1" nodeType="withEffect">
                                  <p:stCondLst>
                                    <p:cond delay="8250"/>
                                  </p:stCondLst>
                                  <p:childTnLst>
                                    <p:animClr clrSpc="rgb" dir="cw">
                                      <p:cBhvr override="childStyle">
                                        <p:cTn id="71" dur="250" autoRev="1" fill="remove"/>
                                        <p:tgtEl>
                                          <p:spTgt spid="11"/>
                                        </p:tgtEl>
                                        <p:attrNameLst>
                                          <p:attrName>style.color</p:attrName>
                                        </p:attrNameLst>
                                      </p:cBhvr>
                                      <p:to>
                                        <a:schemeClr val="bg1"/>
                                      </p:to>
                                    </p:animClr>
                                    <p:animClr clrSpc="rgb" dir="cw">
                                      <p:cBhvr>
                                        <p:cTn id="72" dur="250" autoRev="1" fill="remove"/>
                                        <p:tgtEl>
                                          <p:spTgt spid="11"/>
                                        </p:tgtEl>
                                        <p:attrNameLst>
                                          <p:attrName>fillcolor</p:attrName>
                                        </p:attrNameLst>
                                      </p:cBhvr>
                                      <p:to>
                                        <a:schemeClr val="bg1"/>
                                      </p:to>
                                    </p:animClr>
                                    <p:set>
                                      <p:cBhvr>
                                        <p:cTn id="73" dur="250" autoRev="1" fill="remove"/>
                                        <p:tgtEl>
                                          <p:spTgt spid="11"/>
                                        </p:tgtEl>
                                        <p:attrNameLst>
                                          <p:attrName>fill.type</p:attrName>
                                        </p:attrNameLst>
                                      </p:cBhvr>
                                      <p:to>
                                        <p:strVal val="solid"/>
                                      </p:to>
                                    </p:set>
                                    <p:set>
                                      <p:cBhvr>
                                        <p:cTn id="74" dur="250" autoRev="1" fill="remove"/>
                                        <p:tgtEl>
                                          <p:spTgt spid="11"/>
                                        </p:tgtEl>
                                        <p:attrNameLst>
                                          <p:attrName>fill.on</p:attrName>
                                        </p:attrNameLst>
                                      </p:cBhvr>
                                      <p:to>
                                        <p:strVal val="true"/>
                                      </p:to>
                                    </p:set>
                                  </p:childTnLst>
                                </p:cTn>
                              </p:par>
                              <p:par>
                                <p:cTn id="75" presetID="27" presetClass="emph" presetSubtype="0" fill="remove" grpId="1" nodeType="withEffect">
                                  <p:stCondLst>
                                    <p:cond delay="8500"/>
                                  </p:stCondLst>
                                  <p:childTnLst>
                                    <p:animClr clrSpc="rgb" dir="cw">
                                      <p:cBhvr override="childStyle">
                                        <p:cTn id="76" dur="250" autoRev="1" fill="remove"/>
                                        <p:tgtEl>
                                          <p:spTgt spid="13"/>
                                        </p:tgtEl>
                                        <p:attrNameLst>
                                          <p:attrName>style.color</p:attrName>
                                        </p:attrNameLst>
                                      </p:cBhvr>
                                      <p:to>
                                        <a:schemeClr val="bg1"/>
                                      </p:to>
                                    </p:animClr>
                                    <p:animClr clrSpc="rgb" dir="cw">
                                      <p:cBhvr>
                                        <p:cTn id="77" dur="250" autoRev="1" fill="remove"/>
                                        <p:tgtEl>
                                          <p:spTgt spid="13"/>
                                        </p:tgtEl>
                                        <p:attrNameLst>
                                          <p:attrName>fillcolor</p:attrName>
                                        </p:attrNameLst>
                                      </p:cBhvr>
                                      <p:to>
                                        <a:schemeClr val="bg1"/>
                                      </p:to>
                                    </p:animClr>
                                    <p:set>
                                      <p:cBhvr>
                                        <p:cTn id="78" dur="250" autoRev="1" fill="remove"/>
                                        <p:tgtEl>
                                          <p:spTgt spid="13"/>
                                        </p:tgtEl>
                                        <p:attrNameLst>
                                          <p:attrName>fill.type</p:attrName>
                                        </p:attrNameLst>
                                      </p:cBhvr>
                                      <p:to>
                                        <p:strVal val="solid"/>
                                      </p:to>
                                    </p:set>
                                    <p:set>
                                      <p:cBhvr>
                                        <p:cTn id="79" dur="250" autoRev="1" fill="remove"/>
                                        <p:tgtEl>
                                          <p:spTgt spid="13"/>
                                        </p:tgtEl>
                                        <p:attrNameLst>
                                          <p:attrName>fill.on</p:attrName>
                                        </p:attrNameLst>
                                      </p:cBhvr>
                                      <p:to>
                                        <p:strVal val="true"/>
                                      </p:to>
                                    </p:set>
                                  </p:childTnLst>
                                </p:cTn>
                              </p:par>
                              <p:par>
                                <p:cTn id="80" presetID="27" presetClass="emph" presetSubtype="0" fill="remove" grpId="1" nodeType="withEffect">
                                  <p:stCondLst>
                                    <p:cond delay="8750"/>
                                  </p:stCondLst>
                                  <p:childTnLst>
                                    <p:animClr clrSpc="rgb" dir="cw">
                                      <p:cBhvr override="childStyle">
                                        <p:cTn id="81" dur="250" autoRev="1" fill="remove"/>
                                        <p:tgtEl>
                                          <p:spTgt spid="12"/>
                                        </p:tgtEl>
                                        <p:attrNameLst>
                                          <p:attrName>style.color</p:attrName>
                                        </p:attrNameLst>
                                      </p:cBhvr>
                                      <p:to>
                                        <a:schemeClr val="bg1"/>
                                      </p:to>
                                    </p:animClr>
                                    <p:animClr clrSpc="rgb" dir="cw">
                                      <p:cBhvr>
                                        <p:cTn id="82" dur="250" autoRev="1" fill="remove"/>
                                        <p:tgtEl>
                                          <p:spTgt spid="12"/>
                                        </p:tgtEl>
                                        <p:attrNameLst>
                                          <p:attrName>fillcolor</p:attrName>
                                        </p:attrNameLst>
                                      </p:cBhvr>
                                      <p:to>
                                        <a:schemeClr val="bg1"/>
                                      </p:to>
                                    </p:animClr>
                                    <p:set>
                                      <p:cBhvr>
                                        <p:cTn id="83" dur="250" autoRev="1" fill="remove"/>
                                        <p:tgtEl>
                                          <p:spTgt spid="12"/>
                                        </p:tgtEl>
                                        <p:attrNameLst>
                                          <p:attrName>fill.type</p:attrName>
                                        </p:attrNameLst>
                                      </p:cBhvr>
                                      <p:to>
                                        <p:strVal val="solid"/>
                                      </p:to>
                                    </p:set>
                                    <p:set>
                                      <p:cBhvr>
                                        <p:cTn id="84" dur="250" autoRev="1" fill="remove"/>
                                        <p:tgtEl>
                                          <p:spTgt spid="12"/>
                                        </p:tgtEl>
                                        <p:attrNameLst>
                                          <p:attrName>fill.on</p:attrName>
                                        </p:attrNameLst>
                                      </p:cBhvr>
                                      <p:to>
                                        <p:strVal val="true"/>
                                      </p:to>
                                    </p:set>
                                  </p:childTnLst>
                                </p:cTn>
                              </p:par>
                              <p:par>
                                <p:cTn id="85" presetID="27" presetClass="emph" presetSubtype="0" fill="remove" grpId="1" nodeType="withEffect">
                                  <p:stCondLst>
                                    <p:cond delay="9000"/>
                                  </p:stCondLst>
                                  <p:childTnLst>
                                    <p:animClr clrSpc="rgb" dir="cw">
                                      <p:cBhvr override="childStyle">
                                        <p:cTn id="86" dur="250" autoRev="1" fill="remove"/>
                                        <p:tgtEl>
                                          <p:spTgt spid="14"/>
                                        </p:tgtEl>
                                        <p:attrNameLst>
                                          <p:attrName>style.color</p:attrName>
                                        </p:attrNameLst>
                                      </p:cBhvr>
                                      <p:to>
                                        <a:schemeClr val="bg1"/>
                                      </p:to>
                                    </p:animClr>
                                    <p:animClr clrSpc="rgb" dir="cw">
                                      <p:cBhvr>
                                        <p:cTn id="87" dur="250" autoRev="1" fill="remove"/>
                                        <p:tgtEl>
                                          <p:spTgt spid="14"/>
                                        </p:tgtEl>
                                        <p:attrNameLst>
                                          <p:attrName>fillcolor</p:attrName>
                                        </p:attrNameLst>
                                      </p:cBhvr>
                                      <p:to>
                                        <a:schemeClr val="bg1"/>
                                      </p:to>
                                    </p:animClr>
                                    <p:set>
                                      <p:cBhvr>
                                        <p:cTn id="88" dur="250" autoRev="1" fill="remove"/>
                                        <p:tgtEl>
                                          <p:spTgt spid="14"/>
                                        </p:tgtEl>
                                        <p:attrNameLst>
                                          <p:attrName>fill.type</p:attrName>
                                        </p:attrNameLst>
                                      </p:cBhvr>
                                      <p:to>
                                        <p:strVal val="solid"/>
                                      </p:to>
                                    </p:set>
                                    <p:set>
                                      <p:cBhvr>
                                        <p:cTn id="89" dur="250" autoRev="1" fill="remove"/>
                                        <p:tgtEl>
                                          <p:spTgt spid="14"/>
                                        </p:tgtEl>
                                        <p:attrNameLst>
                                          <p:attrName>fill.on</p:attrName>
                                        </p:attrNameLst>
                                      </p:cBhvr>
                                      <p:to>
                                        <p:strVal val="true"/>
                                      </p:to>
                                    </p:set>
                                  </p:childTnLst>
                                </p:cTn>
                              </p:par>
                              <p:par>
                                <p:cTn id="90" presetID="27" presetClass="emph" presetSubtype="0" fill="remove" grpId="1" nodeType="withEffect">
                                  <p:stCondLst>
                                    <p:cond delay="9250"/>
                                  </p:stCondLst>
                                  <p:childTnLst>
                                    <p:animClr clrSpc="rgb" dir="cw">
                                      <p:cBhvr override="childStyle">
                                        <p:cTn id="91" dur="250" autoRev="1" fill="remove"/>
                                        <p:tgtEl>
                                          <p:spTgt spid="5"/>
                                        </p:tgtEl>
                                        <p:attrNameLst>
                                          <p:attrName>style.color</p:attrName>
                                        </p:attrNameLst>
                                      </p:cBhvr>
                                      <p:to>
                                        <a:schemeClr val="bg1"/>
                                      </p:to>
                                    </p:animClr>
                                    <p:animClr clrSpc="rgb" dir="cw">
                                      <p:cBhvr>
                                        <p:cTn id="92" dur="250" autoRev="1" fill="remove"/>
                                        <p:tgtEl>
                                          <p:spTgt spid="5"/>
                                        </p:tgtEl>
                                        <p:attrNameLst>
                                          <p:attrName>fillcolor</p:attrName>
                                        </p:attrNameLst>
                                      </p:cBhvr>
                                      <p:to>
                                        <a:schemeClr val="bg1"/>
                                      </p:to>
                                    </p:animClr>
                                    <p:set>
                                      <p:cBhvr>
                                        <p:cTn id="93" dur="250" autoRev="1" fill="remove"/>
                                        <p:tgtEl>
                                          <p:spTgt spid="5"/>
                                        </p:tgtEl>
                                        <p:attrNameLst>
                                          <p:attrName>fill.type</p:attrName>
                                        </p:attrNameLst>
                                      </p:cBhvr>
                                      <p:to>
                                        <p:strVal val="solid"/>
                                      </p:to>
                                    </p:set>
                                    <p:set>
                                      <p:cBhvr>
                                        <p:cTn id="94" dur="250" autoRev="1" fill="remove"/>
                                        <p:tgtEl>
                                          <p:spTgt spid="5"/>
                                        </p:tgtEl>
                                        <p:attrNameLst>
                                          <p:attrName>fill.on</p:attrName>
                                        </p:attrNameLst>
                                      </p:cBhvr>
                                      <p:to>
                                        <p:strVal val="true"/>
                                      </p:to>
                                    </p:set>
                                  </p:childTnLst>
                                </p:cTn>
                              </p:par>
                              <p:par>
                                <p:cTn id="95" presetID="27" presetClass="emph" presetSubtype="0" fill="remove" grpId="1" nodeType="withEffect">
                                  <p:stCondLst>
                                    <p:cond delay="9500"/>
                                  </p:stCondLst>
                                  <p:childTnLst>
                                    <p:animClr clrSpc="rgb" dir="cw">
                                      <p:cBhvr override="childStyle">
                                        <p:cTn id="96" dur="250" autoRev="1" fill="remove"/>
                                        <p:tgtEl>
                                          <p:spTgt spid="10"/>
                                        </p:tgtEl>
                                        <p:attrNameLst>
                                          <p:attrName>style.color</p:attrName>
                                        </p:attrNameLst>
                                      </p:cBhvr>
                                      <p:to>
                                        <a:schemeClr val="bg1"/>
                                      </p:to>
                                    </p:animClr>
                                    <p:animClr clrSpc="rgb" dir="cw">
                                      <p:cBhvr>
                                        <p:cTn id="97" dur="250" autoRev="1" fill="remove"/>
                                        <p:tgtEl>
                                          <p:spTgt spid="10"/>
                                        </p:tgtEl>
                                        <p:attrNameLst>
                                          <p:attrName>fillcolor</p:attrName>
                                        </p:attrNameLst>
                                      </p:cBhvr>
                                      <p:to>
                                        <a:schemeClr val="bg1"/>
                                      </p:to>
                                    </p:animClr>
                                    <p:set>
                                      <p:cBhvr>
                                        <p:cTn id="98" dur="250" autoRev="1" fill="remove"/>
                                        <p:tgtEl>
                                          <p:spTgt spid="10"/>
                                        </p:tgtEl>
                                        <p:attrNameLst>
                                          <p:attrName>fill.type</p:attrName>
                                        </p:attrNameLst>
                                      </p:cBhvr>
                                      <p:to>
                                        <p:strVal val="solid"/>
                                      </p:to>
                                    </p:set>
                                    <p:set>
                                      <p:cBhvr>
                                        <p:cTn id="99" dur="250" autoRev="1" fill="remove"/>
                                        <p:tgtEl>
                                          <p:spTgt spid="10"/>
                                        </p:tgtEl>
                                        <p:attrNameLst>
                                          <p:attrName>fill.on</p:attrName>
                                        </p:attrNameLst>
                                      </p:cBhvr>
                                      <p:to>
                                        <p:strVal val="true"/>
                                      </p:to>
                                    </p:set>
                                  </p:childTnLst>
                                </p:cTn>
                              </p:par>
                              <p:par>
                                <p:cTn id="100" presetID="27" presetClass="emph" presetSubtype="0" fill="remove" grpId="1" nodeType="withEffect">
                                  <p:stCondLst>
                                    <p:cond delay="9750"/>
                                  </p:stCondLst>
                                  <p:childTnLst>
                                    <p:animClr clrSpc="rgb" dir="cw">
                                      <p:cBhvr override="childStyle">
                                        <p:cTn id="101" dur="250" autoRev="1" fill="remove"/>
                                        <p:tgtEl>
                                          <p:spTgt spid="9"/>
                                        </p:tgtEl>
                                        <p:attrNameLst>
                                          <p:attrName>style.color</p:attrName>
                                        </p:attrNameLst>
                                      </p:cBhvr>
                                      <p:to>
                                        <a:schemeClr val="bg1"/>
                                      </p:to>
                                    </p:animClr>
                                    <p:animClr clrSpc="rgb" dir="cw">
                                      <p:cBhvr>
                                        <p:cTn id="102" dur="250" autoRev="1" fill="remove"/>
                                        <p:tgtEl>
                                          <p:spTgt spid="9"/>
                                        </p:tgtEl>
                                        <p:attrNameLst>
                                          <p:attrName>fillcolor</p:attrName>
                                        </p:attrNameLst>
                                      </p:cBhvr>
                                      <p:to>
                                        <a:schemeClr val="bg1"/>
                                      </p:to>
                                    </p:animClr>
                                    <p:set>
                                      <p:cBhvr>
                                        <p:cTn id="103" dur="250" autoRev="1" fill="remove"/>
                                        <p:tgtEl>
                                          <p:spTgt spid="9"/>
                                        </p:tgtEl>
                                        <p:attrNameLst>
                                          <p:attrName>fill.type</p:attrName>
                                        </p:attrNameLst>
                                      </p:cBhvr>
                                      <p:to>
                                        <p:strVal val="solid"/>
                                      </p:to>
                                    </p:set>
                                    <p:set>
                                      <p:cBhvr>
                                        <p:cTn id="104" dur="250" autoRev="1" fill="remove"/>
                                        <p:tgtEl>
                                          <p:spTgt spid="9"/>
                                        </p:tgtEl>
                                        <p:attrNameLst>
                                          <p:attrName>fill.on</p:attrName>
                                        </p:attrNameLst>
                                      </p:cBhvr>
                                      <p:to>
                                        <p:strVal val="true"/>
                                      </p:to>
                                    </p:set>
                                  </p:childTnLst>
                                </p:cTn>
                              </p:par>
                              <p:par>
                                <p:cTn id="105" presetID="27" presetClass="emph" presetSubtype="0" fill="remove" grpId="1" nodeType="withEffect">
                                  <p:stCondLst>
                                    <p:cond delay="10000"/>
                                  </p:stCondLst>
                                  <p:childTnLst>
                                    <p:animClr clrSpc="rgb" dir="cw">
                                      <p:cBhvr override="childStyle">
                                        <p:cTn id="106" dur="250" autoRev="1" fill="remove"/>
                                        <p:tgtEl>
                                          <p:spTgt spid="37"/>
                                        </p:tgtEl>
                                        <p:attrNameLst>
                                          <p:attrName>style.color</p:attrName>
                                        </p:attrNameLst>
                                      </p:cBhvr>
                                      <p:to>
                                        <a:schemeClr val="bg1"/>
                                      </p:to>
                                    </p:animClr>
                                    <p:animClr clrSpc="rgb" dir="cw">
                                      <p:cBhvr>
                                        <p:cTn id="107" dur="250" autoRev="1" fill="remove"/>
                                        <p:tgtEl>
                                          <p:spTgt spid="37"/>
                                        </p:tgtEl>
                                        <p:attrNameLst>
                                          <p:attrName>fillcolor</p:attrName>
                                        </p:attrNameLst>
                                      </p:cBhvr>
                                      <p:to>
                                        <a:schemeClr val="bg1"/>
                                      </p:to>
                                    </p:animClr>
                                    <p:set>
                                      <p:cBhvr>
                                        <p:cTn id="108" dur="250" autoRev="1" fill="remove"/>
                                        <p:tgtEl>
                                          <p:spTgt spid="37"/>
                                        </p:tgtEl>
                                        <p:attrNameLst>
                                          <p:attrName>fill.type</p:attrName>
                                        </p:attrNameLst>
                                      </p:cBhvr>
                                      <p:to>
                                        <p:strVal val="solid"/>
                                      </p:to>
                                    </p:set>
                                    <p:set>
                                      <p:cBhvr>
                                        <p:cTn id="109" dur="250" autoRev="1" fill="remove"/>
                                        <p:tgtEl>
                                          <p:spTgt spid="37"/>
                                        </p:tgtEl>
                                        <p:attrNameLst>
                                          <p:attrName>fill.on</p:attrName>
                                        </p:attrNameLst>
                                      </p:cBhvr>
                                      <p:to>
                                        <p:strVal val="true"/>
                                      </p:to>
                                    </p:set>
                                  </p:childTnLst>
                                </p:cTn>
                              </p:par>
                              <p:par>
                                <p:cTn id="110" presetID="27" presetClass="emph" presetSubtype="0" fill="remove" grpId="1" nodeType="withEffect">
                                  <p:stCondLst>
                                    <p:cond delay="10000"/>
                                  </p:stCondLst>
                                  <p:childTnLst>
                                    <p:animClr clrSpc="rgb" dir="cw">
                                      <p:cBhvr override="childStyle">
                                        <p:cTn id="111" dur="250" autoRev="1" fill="remove"/>
                                        <p:tgtEl>
                                          <p:spTgt spid="38"/>
                                        </p:tgtEl>
                                        <p:attrNameLst>
                                          <p:attrName>style.color</p:attrName>
                                        </p:attrNameLst>
                                      </p:cBhvr>
                                      <p:to>
                                        <a:schemeClr val="bg1"/>
                                      </p:to>
                                    </p:animClr>
                                    <p:animClr clrSpc="rgb" dir="cw">
                                      <p:cBhvr>
                                        <p:cTn id="112" dur="250" autoRev="1" fill="remove"/>
                                        <p:tgtEl>
                                          <p:spTgt spid="38"/>
                                        </p:tgtEl>
                                        <p:attrNameLst>
                                          <p:attrName>fillcolor</p:attrName>
                                        </p:attrNameLst>
                                      </p:cBhvr>
                                      <p:to>
                                        <a:schemeClr val="bg1"/>
                                      </p:to>
                                    </p:animClr>
                                    <p:set>
                                      <p:cBhvr>
                                        <p:cTn id="113" dur="250" autoRev="1" fill="remove"/>
                                        <p:tgtEl>
                                          <p:spTgt spid="38"/>
                                        </p:tgtEl>
                                        <p:attrNameLst>
                                          <p:attrName>fill.type</p:attrName>
                                        </p:attrNameLst>
                                      </p:cBhvr>
                                      <p:to>
                                        <p:strVal val="solid"/>
                                      </p:to>
                                    </p:set>
                                    <p:set>
                                      <p:cBhvr>
                                        <p:cTn id="114" dur="250" autoRev="1" fill="remove"/>
                                        <p:tgtEl>
                                          <p:spTgt spid="38"/>
                                        </p:tgtEl>
                                        <p:attrNameLst>
                                          <p:attrName>fill.on</p:attrName>
                                        </p:attrNameLst>
                                      </p:cBhvr>
                                      <p:to>
                                        <p:strVal val="true"/>
                                      </p:to>
                                    </p:set>
                                  </p:childTnLst>
                                </p:cTn>
                              </p:par>
                              <p:par>
                                <p:cTn id="115" presetID="1" presetClass="mediacall" presetSubtype="0" fill="hold" nodeType="withEffect">
                                  <p:stCondLst>
                                    <p:cond delay="1000"/>
                                  </p:stCondLst>
                                  <p:childTnLst>
                                    <p:cmd type="call" cmd="playFrom(0.0)">
                                      <p:cBhvr>
                                        <p:cTn id="116" dur="36125" fill="hold"/>
                                        <p:tgtEl>
                                          <p:spTgt spid="7"/>
                                        </p:tgtEl>
                                      </p:cBhvr>
                                    </p:cmd>
                                  </p:childTnLst>
                                </p:cTn>
                              </p:par>
                            </p:childTnLst>
                          </p:cTn>
                        </p:par>
                        <p:par>
                          <p:cTn id="117" fill="hold">
                            <p:stCondLst>
                              <p:cond delay="37125"/>
                            </p:stCondLst>
                            <p:childTnLst>
                              <p:par>
                                <p:cTn id="118" presetID="3" presetClass="mediacall" presetSubtype="0" fill="hold" nodeType="afterEffect">
                                  <p:stCondLst>
                                    <p:cond delay="500"/>
                                  </p:stCondLst>
                                  <p:childTnLst>
                                    <p:cmd type="call" cmd="stop">
                                      <p:cBhvr>
                                        <p:cTn id="119" dur="1" fill="hold"/>
                                        <p:tgtEl>
                                          <p:spTgt spid="7"/>
                                        </p:tgtEl>
                                      </p:cBhvr>
                                    </p:cmd>
                                  </p:childTnLst>
                                </p:cTn>
                              </p:par>
                              <p:par>
                                <p:cTn id="120" presetID="10" presetClass="entr" presetSubtype="0" fill="hold" grpId="0" nodeType="withEffect">
                                  <p:stCondLst>
                                    <p:cond delay="50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6"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2" grpId="0" animBg="1"/>
      <p:bldP spid="24" grpId="0" animBg="1"/>
      <p:bldP spid="26" grpId="0" animBg="1"/>
      <p:bldP spid="27" grpId="0" animBg="1"/>
      <p:bldP spid="29" grpId="0" animBg="1"/>
      <p:bldP spid="30" grpId="0" animBg="1"/>
      <p:bldP spid="32" grpId="0" animBg="1"/>
      <p:bldP spid="34" grpId="0" animBg="1"/>
      <p:bldP spid="37" grpId="0" animBg="1"/>
      <p:bldP spid="37" grpId="1" animBg="1"/>
      <p:bldP spid="38" grpId="0" animBg="1"/>
      <p:bldP spid="38" grpId="1" animBg="1"/>
      <p:bldP spid="39"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B8A7E7-F9BE-0545-A2D8-C785C211DD6E}"/>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C43C22E5-8D9A-2A4E-A060-40494BECABE8}"/>
              </a:ext>
            </a:extLst>
          </p:cNvPr>
          <p:cNvSpPr>
            <a:spLocks noGrp="1"/>
          </p:cNvSpPr>
          <p:nvPr>
            <p:ph type="sldNum" sz="quarter" idx="11"/>
          </p:nvPr>
        </p:nvSpPr>
        <p:spPr/>
        <p:txBody>
          <a:bodyPr/>
          <a:lstStyle/>
          <a:p>
            <a:fld id="{A9D36E53-D99A-0F41-B3E8-EF235B9A2E23}" type="slidenum">
              <a:rPr lang="en-US" smtClean="0"/>
              <a:pPr/>
              <a:t>7</a:t>
            </a:fld>
            <a:endParaRPr lang="en-US" dirty="0"/>
          </a:p>
        </p:txBody>
      </p:sp>
      <p:cxnSp>
        <p:nvCxnSpPr>
          <p:cNvPr id="16" name="Straight Connector 15">
            <a:extLst>
              <a:ext uri="{FF2B5EF4-FFF2-40B4-BE49-F238E27FC236}">
                <a16:creationId xmlns:a16="http://schemas.microsoft.com/office/drawing/2014/main" id="{B3DB7767-118B-3341-B426-184F55F8EB7C}"/>
              </a:ext>
            </a:extLst>
          </p:cNvPr>
          <p:cNvCxnSpPr/>
          <p:nvPr/>
        </p:nvCxnSpPr>
        <p:spPr>
          <a:xfrm>
            <a:off x="395752" y="3717032"/>
            <a:ext cx="1944000" cy="0"/>
          </a:xfrm>
          <a:prstGeom prst="line">
            <a:avLst/>
          </a:prstGeom>
          <a:ln w="38100">
            <a:solidFill>
              <a:srgbClr val="009CE0"/>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3DB0D0E-538D-174E-A54D-497E99E76EA0}"/>
              </a:ext>
            </a:extLst>
          </p:cNvPr>
          <p:cNvSpPr txBox="1"/>
          <p:nvPr/>
        </p:nvSpPr>
        <p:spPr>
          <a:xfrm>
            <a:off x="1403648" y="3255366"/>
            <a:ext cx="936104" cy="461665"/>
          </a:xfrm>
          <a:prstGeom prst="rect">
            <a:avLst/>
          </a:prstGeom>
          <a:noFill/>
        </p:spPr>
        <p:txBody>
          <a:bodyPr wrap="square" rtlCol="0">
            <a:spAutoFit/>
          </a:bodyPr>
          <a:lstStyle/>
          <a:p>
            <a:r>
              <a:rPr lang="en-AU" sz="2400" b="1" i="1" dirty="0">
                <a:solidFill>
                  <a:srgbClr val="009CE0"/>
                </a:solidFill>
              </a:rPr>
              <a:t>2010</a:t>
            </a:r>
            <a:endParaRPr lang="en-AU" b="1" i="1" dirty="0">
              <a:solidFill>
                <a:srgbClr val="009CE0"/>
              </a:solidFill>
            </a:endParaRPr>
          </a:p>
        </p:txBody>
      </p:sp>
      <p:cxnSp>
        <p:nvCxnSpPr>
          <p:cNvPr id="18" name="Straight Connector 17">
            <a:extLst>
              <a:ext uri="{FF2B5EF4-FFF2-40B4-BE49-F238E27FC236}">
                <a16:creationId xmlns:a16="http://schemas.microsoft.com/office/drawing/2014/main" id="{1361629A-7FE9-B843-8FF4-1926F6AAD90A}"/>
              </a:ext>
            </a:extLst>
          </p:cNvPr>
          <p:cNvCxnSpPr/>
          <p:nvPr/>
        </p:nvCxnSpPr>
        <p:spPr>
          <a:xfrm>
            <a:off x="2375648" y="3718740"/>
            <a:ext cx="1944000" cy="0"/>
          </a:xfrm>
          <a:prstGeom prst="line">
            <a:avLst/>
          </a:prstGeom>
          <a:ln w="38100">
            <a:solidFill>
              <a:srgbClr val="009CE0"/>
            </a:solidFill>
            <a:tailEnd type="oval"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2CA9ED-1E87-7745-8A7F-A00DC24FF580}"/>
              </a:ext>
            </a:extLst>
          </p:cNvPr>
          <p:cNvSpPr txBox="1"/>
          <p:nvPr/>
        </p:nvSpPr>
        <p:spPr>
          <a:xfrm>
            <a:off x="3383544" y="3257074"/>
            <a:ext cx="936104" cy="461665"/>
          </a:xfrm>
          <a:prstGeom prst="rect">
            <a:avLst/>
          </a:prstGeom>
          <a:noFill/>
        </p:spPr>
        <p:txBody>
          <a:bodyPr wrap="square" rtlCol="0">
            <a:spAutoFit/>
          </a:bodyPr>
          <a:lstStyle/>
          <a:p>
            <a:r>
              <a:rPr lang="en-AU" sz="2400" b="1" i="1" dirty="0">
                <a:solidFill>
                  <a:srgbClr val="009CE0"/>
                </a:solidFill>
              </a:rPr>
              <a:t>2018</a:t>
            </a:r>
            <a:endParaRPr lang="en-AU" b="1" i="1" dirty="0">
              <a:solidFill>
                <a:srgbClr val="009CE0"/>
              </a:solidFill>
            </a:endParaRPr>
          </a:p>
        </p:txBody>
      </p:sp>
      <p:sp>
        <p:nvSpPr>
          <p:cNvPr id="20" name="Rounded Rectangular Callout 57">
            <a:extLst>
              <a:ext uri="{FF2B5EF4-FFF2-40B4-BE49-F238E27FC236}">
                <a16:creationId xmlns:a16="http://schemas.microsoft.com/office/drawing/2014/main" id="{6579A2FE-BEDA-2349-83DC-38E09CEFF8E2}"/>
              </a:ext>
            </a:extLst>
          </p:cNvPr>
          <p:cNvSpPr/>
          <p:nvPr/>
        </p:nvSpPr>
        <p:spPr>
          <a:xfrm>
            <a:off x="350336" y="4595353"/>
            <a:ext cx="3501584" cy="882968"/>
          </a:xfrm>
          <a:prstGeom prst="wedgeRoundRectCallout">
            <a:avLst>
              <a:gd name="adj1" fmla="val -18916"/>
              <a:gd name="adj2" fmla="val -127945"/>
              <a:gd name="adj3" fmla="val 16667"/>
            </a:avLst>
          </a:prstGeom>
          <a:solidFill>
            <a:srgbClr val="009CE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lang="en-AU" dirty="0"/>
              <a:t>National Road Safety Strategy 2011-2020</a:t>
            </a:r>
            <a:endParaRPr lang="en-AU" i="1" dirty="0">
              <a:solidFill>
                <a:schemeClr val="accent4">
                  <a:lumMod val="20000"/>
                  <a:lumOff val="80000"/>
                </a:schemeClr>
              </a:solidFill>
            </a:endParaRPr>
          </a:p>
        </p:txBody>
      </p:sp>
      <p:sp>
        <p:nvSpPr>
          <p:cNvPr id="21" name="Rounded Rectangular Callout 57">
            <a:extLst>
              <a:ext uri="{FF2B5EF4-FFF2-40B4-BE49-F238E27FC236}">
                <a16:creationId xmlns:a16="http://schemas.microsoft.com/office/drawing/2014/main" id="{CA28CC75-3941-7D4C-99D1-48739E023604}"/>
              </a:ext>
            </a:extLst>
          </p:cNvPr>
          <p:cNvSpPr/>
          <p:nvPr/>
        </p:nvSpPr>
        <p:spPr>
          <a:xfrm>
            <a:off x="1191237" y="1782351"/>
            <a:ext cx="7197187" cy="1136421"/>
          </a:xfrm>
          <a:prstGeom prst="wedgeRoundRectCallout">
            <a:avLst>
              <a:gd name="adj1" fmla="val -13402"/>
              <a:gd name="adj2" fmla="val 79226"/>
              <a:gd name="adj3" fmla="val 16667"/>
            </a:avLst>
          </a:prstGeom>
          <a:solidFill>
            <a:srgbClr val="009CE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t>National inquiry:</a:t>
            </a:r>
          </a:p>
          <a:p>
            <a:pPr marL="285750" indent="-285750">
              <a:buFont typeface="Arial" panose="020B0604020202020204" pitchFamily="34" charset="0"/>
              <a:buChar char="•"/>
            </a:pPr>
            <a:r>
              <a:rPr lang="en-AU" sz="1600" i="1" dirty="0">
                <a:solidFill>
                  <a:schemeClr val="tx1"/>
                </a:solidFill>
              </a:rPr>
              <a:t>Implementation failure</a:t>
            </a:r>
          </a:p>
          <a:p>
            <a:pPr marL="285750" indent="-285750">
              <a:buFont typeface="Arial" panose="020B0604020202020204" pitchFamily="34" charset="0"/>
              <a:buChar char="•"/>
            </a:pPr>
            <a:r>
              <a:rPr lang="en-AU" sz="1600" i="1" dirty="0">
                <a:solidFill>
                  <a:schemeClr val="tx1"/>
                </a:solidFill>
              </a:rPr>
              <a:t>Safety is often assumed</a:t>
            </a:r>
          </a:p>
          <a:p>
            <a:pPr marL="285750" indent="-285750">
              <a:buFont typeface="Arial" panose="020B0604020202020204" pitchFamily="34" charset="0"/>
              <a:buChar char="•"/>
            </a:pPr>
            <a:r>
              <a:rPr lang="en-AU" sz="1600" i="1" dirty="0">
                <a:solidFill>
                  <a:schemeClr val="tx1"/>
                </a:solidFill>
              </a:rPr>
              <a:t>Opportunities missed when “safer” rather than “safe” is accepted</a:t>
            </a:r>
          </a:p>
        </p:txBody>
      </p:sp>
      <p:sp>
        <p:nvSpPr>
          <p:cNvPr id="22" name="Text Box 2">
            <a:extLst>
              <a:ext uri="{FF2B5EF4-FFF2-40B4-BE49-F238E27FC236}">
                <a16:creationId xmlns:a16="http://schemas.microsoft.com/office/drawing/2014/main" id="{CE8BF043-3001-BD49-B543-96C2A28131C7}"/>
              </a:ext>
            </a:extLst>
          </p:cNvPr>
          <p:cNvSpPr txBox="1">
            <a:spLocks noChangeArrowheads="1"/>
          </p:cNvSpPr>
          <p:nvPr/>
        </p:nvSpPr>
        <p:spPr bwMode="auto">
          <a:xfrm>
            <a:off x="628650" y="590487"/>
            <a:ext cx="8640960" cy="400110"/>
          </a:xfrm>
          <a:prstGeom prst="rect">
            <a:avLst/>
          </a:prstGeom>
          <a:noFill/>
          <a:ln w="9525">
            <a:noFill/>
            <a:miter lim="800000"/>
            <a:headEnd/>
            <a:tailEnd/>
          </a:ln>
        </p:spPr>
        <p:txBody>
          <a:bodyPr vert="horz" wrap="square" lIns="0" tIns="0" rIns="0" bIns="0"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2600" b="1" dirty="0">
                <a:solidFill>
                  <a:srgbClr val="20A8FC"/>
                </a:solidFill>
                <a:latin typeface="Verdana" pitchFamily="34" charset="0"/>
                <a:ea typeface="+mj-ea"/>
                <a:cs typeface="+mj-cs"/>
              </a:rPr>
              <a:t>Failing the Safe System</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grpSp>
        <p:nvGrpSpPr>
          <p:cNvPr id="5" name="Group 4">
            <a:extLst>
              <a:ext uri="{FF2B5EF4-FFF2-40B4-BE49-F238E27FC236}">
                <a16:creationId xmlns:a16="http://schemas.microsoft.com/office/drawing/2014/main" id="{D7B0F956-CDBC-493E-B0E8-C22AAD3DB0C9}"/>
              </a:ext>
            </a:extLst>
          </p:cNvPr>
          <p:cNvGrpSpPr/>
          <p:nvPr/>
        </p:nvGrpSpPr>
        <p:grpSpPr>
          <a:xfrm>
            <a:off x="2769302" y="2175976"/>
            <a:ext cx="5403097" cy="5721721"/>
            <a:chOff x="2769302" y="2175976"/>
            <a:chExt cx="5403097" cy="5721721"/>
          </a:xfrm>
        </p:grpSpPr>
        <p:sp>
          <p:nvSpPr>
            <p:cNvPr id="13" name="Rectangle 12">
              <a:extLst>
                <a:ext uri="{FF2B5EF4-FFF2-40B4-BE49-F238E27FC236}">
                  <a16:creationId xmlns:a16="http://schemas.microsoft.com/office/drawing/2014/main" id="{2631698C-EF16-47E4-8772-7C12153C3D62}"/>
                </a:ext>
              </a:extLst>
            </p:cNvPr>
            <p:cNvSpPr/>
            <p:nvPr/>
          </p:nvSpPr>
          <p:spPr>
            <a:xfrm>
              <a:off x="5442606" y="3075228"/>
              <a:ext cx="2729793" cy="2693995"/>
            </a:xfrm>
            <a:prstGeom prst="rect">
              <a:avLst/>
            </a:prstGeom>
            <a:solidFill>
              <a:srgbClr val="292829"/>
            </a:solidFill>
            <a:ln>
              <a:noFill/>
            </a:ln>
            <a:effectLst>
              <a:outerShdw blurRad="50800" dist="38100" dir="2700000" algn="tl" rotWithShape="0">
                <a:srgbClr val="ED1D2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66700"/>
              <a:endParaRPr lang="en-AU" sz="1200" b="1" dirty="0">
                <a:solidFill>
                  <a:srgbClr val="F7A600"/>
                </a:solidFill>
              </a:endParaRPr>
            </a:p>
            <a:p>
              <a:pPr marL="266700"/>
              <a:endParaRPr lang="en-AU" sz="1200" b="1" dirty="0">
                <a:solidFill>
                  <a:srgbClr val="F7A600"/>
                </a:solidFill>
              </a:endParaRPr>
            </a:p>
            <a:p>
              <a:pPr marL="266700"/>
              <a:endParaRPr lang="en-AU" sz="1200" b="1" dirty="0">
                <a:solidFill>
                  <a:srgbClr val="F7A600"/>
                </a:solidFill>
              </a:endParaRPr>
            </a:p>
            <a:p>
              <a:pPr marL="266700"/>
              <a:r>
                <a:rPr lang="en-AU" sz="1200" b="1" dirty="0">
                  <a:solidFill>
                    <a:schemeClr val="bg1"/>
                  </a:solidFill>
                </a:rPr>
                <a:t>INQUIRY INTO THE</a:t>
              </a:r>
            </a:p>
            <a:p>
              <a:pPr marL="266700"/>
              <a:r>
                <a:rPr lang="en-AU" sz="1200" b="1" dirty="0">
                  <a:solidFill>
                    <a:srgbClr val="ED1D24"/>
                  </a:solidFill>
                </a:rPr>
                <a:t>NATIONAL ROAD</a:t>
              </a:r>
            </a:p>
            <a:p>
              <a:pPr marL="266700"/>
              <a:r>
                <a:rPr lang="en-AU" sz="1200" b="1" dirty="0">
                  <a:solidFill>
                    <a:srgbClr val="ED1D24"/>
                  </a:solidFill>
                </a:rPr>
                <a:t>SAFETY STRATEGY</a:t>
              </a:r>
            </a:p>
            <a:p>
              <a:pPr marL="266700"/>
              <a:r>
                <a:rPr lang="en-AU" sz="1200" b="1" dirty="0">
                  <a:solidFill>
                    <a:srgbClr val="ED1D24"/>
                  </a:solidFill>
                </a:rPr>
                <a:t>2011-2020</a:t>
              </a:r>
            </a:p>
            <a:p>
              <a:pPr marL="266700"/>
              <a:r>
                <a:rPr lang="en-AU" sz="1200" b="1" dirty="0">
                  <a:solidFill>
                    <a:srgbClr val="6C737C"/>
                  </a:solidFill>
                </a:rPr>
                <a:t>SEPTEMBER 2018</a:t>
              </a:r>
              <a:endParaRPr lang="en-AU" sz="1200" dirty="0">
                <a:solidFill>
                  <a:srgbClr val="6C737C"/>
                </a:solidFill>
              </a:endParaRPr>
            </a:p>
          </p:txBody>
        </p:sp>
        <p:sp>
          <p:nvSpPr>
            <p:cNvPr id="2" name="Arc 1">
              <a:extLst>
                <a:ext uri="{FF2B5EF4-FFF2-40B4-BE49-F238E27FC236}">
                  <a16:creationId xmlns:a16="http://schemas.microsoft.com/office/drawing/2014/main" id="{D8564CA8-8A89-4AA1-B83B-26828E0A7DE3}"/>
                </a:ext>
              </a:extLst>
            </p:cNvPr>
            <p:cNvSpPr/>
            <p:nvPr/>
          </p:nvSpPr>
          <p:spPr>
            <a:xfrm>
              <a:off x="2769302" y="2175976"/>
              <a:ext cx="5220579" cy="5721721"/>
            </a:xfrm>
            <a:prstGeom prst="arc">
              <a:avLst>
                <a:gd name="adj1" fmla="val 18846794"/>
                <a:gd name="adj2" fmla="val 952082"/>
              </a:avLst>
            </a:prstGeom>
            <a:ln>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4" name="Arrow: Chevron 13">
            <a:extLst>
              <a:ext uri="{FF2B5EF4-FFF2-40B4-BE49-F238E27FC236}">
                <a16:creationId xmlns:a16="http://schemas.microsoft.com/office/drawing/2014/main" id="{4469446C-5440-4AAB-892F-77CCD7EF27DE}"/>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6" name="TAC_MOD2_SNIP4_SLIDE_07_PARA_A">
            <a:hlinkClick r:id="" action="ppaction://media"/>
            <a:extLst>
              <a:ext uri="{FF2B5EF4-FFF2-40B4-BE49-F238E27FC236}">
                <a16:creationId xmlns:a16="http://schemas.microsoft.com/office/drawing/2014/main" id="{58B37670-DEC2-47F0-854E-C231446E93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69610" y="0"/>
            <a:ext cx="609600" cy="609600"/>
          </a:xfrm>
          <a:prstGeom prst="rect">
            <a:avLst/>
          </a:prstGeom>
        </p:spPr>
      </p:pic>
      <p:pic>
        <p:nvPicPr>
          <p:cNvPr id="7" name="TAC_MOD2_SNIP4_SLIDE_07_PARA_B">
            <a:hlinkClick r:id="" action="ppaction://media"/>
            <a:extLst>
              <a:ext uri="{FF2B5EF4-FFF2-40B4-BE49-F238E27FC236}">
                <a16:creationId xmlns:a16="http://schemas.microsoft.com/office/drawing/2014/main" id="{C18FC4C3-DFCD-423E-AE41-5B2ACDD771A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82271" y="790542"/>
            <a:ext cx="609600" cy="609600"/>
          </a:xfrm>
          <a:prstGeom prst="rect">
            <a:avLst/>
          </a:prstGeom>
        </p:spPr>
      </p:pic>
    </p:spTree>
    <p:extLst>
      <p:ext uri="{BB962C8B-B14F-4D97-AF65-F5344CB8AC3E}">
        <p14:creationId xmlns:p14="http://schemas.microsoft.com/office/powerpoint/2010/main" val="12152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 presetClass="mediacall" presetSubtype="0" fill="hold" nodeType="withEffect">
                                  <p:stCondLst>
                                    <p:cond delay="1000"/>
                                  </p:stCondLst>
                                  <p:childTnLst>
                                    <p:cmd type="call" cmd="playFrom(0.0)">
                                      <p:cBhvr>
                                        <p:cTn id="15" dur="31013" fill="hold"/>
                                        <p:tgtEl>
                                          <p:spTgt spid="6"/>
                                        </p:tgtEl>
                                      </p:cBhvr>
                                    </p:cmd>
                                  </p:childTnLst>
                                </p:cTn>
                              </p:par>
                            </p:childTnLst>
                          </p:cTn>
                        </p:par>
                        <p:par>
                          <p:cTn id="16" fill="hold">
                            <p:stCondLst>
                              <p:cond delay="32013"/>
                            </p:stCondLst>
                            <p:childTnLst>
                              <p:par>
                                <p:cTn id="17" presetID="3" presetClass="mediacall" presetSubtype="0" fill="hold" nodeType="afterEffect">
                                  <p:stCondLst>
                                    <p:cond delay="500"/>
                                  </p:stCondLst>
                                  <p:childTnLst>
                                    <p:cmd type="call" cmd="stop">
                                      <p:cBhvr>
                                        <p:cTn id="18" dur="1" fill="hold"/>
                                        <p:tgtEl>
                                          <p:spTgt spid="6"/>
                                        </p:tgtEl>
                                      </p:cBhvr>
                                    </p:cmd>
                                  </p:childTnLst>
                                </p:cTn>
                              </p:par>
                              <p:par>
                                <p:cTn id="19" presetID="10" presetClass="entr" presetSubtype="0"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xit" presetSubtype="0" fill="hold" grpId="1"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xit" presetSubtype="0" fill="hold" grpId="1"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 presetClass="mediacall" presetSubtype="0" fill="hold" nodeType="withEffect">
                                  <p:stCondLst>
                                    <p:cond delay="1000"/>
                                  </p:stCondLst>
                                  <p:childTnLst>
                                    <p:cmd type="call" cmd="playFrom(0.0)">
                                      <p:cBhvr>
                                        <p:cTn id="43" dur="48306" fill="hold"/>
                                        <p:tgtEl>
                                          <p:spTgt spid="7"/>
                                        </p:tgtEl>
                                      </p:cBhvr>
                                    </p:cmd>
                                  </p:childTnLst>
                                </p:cTn>
                              </p:par>
                            </p:childTnLst>
                          </p:cTn>
                        </p:par>
                        <p:par>
                          <p:cTn id="44" fill="hold">
                            <p:stCondLst>
                              <p:cond delay="49306"/>
                            </p:stCondLst>
                            <p:childTnLst>
                              <p:par>
                                <p:cTn id="45" presetID="3" presetClass="mediacall" presetSubtype="0" fill="hold" nodeType="afterEffect">
                                  <p:stCondLst>
                                    <p:cond delay="500"/>
                                  </p:stCondLst>
                                  <p:childTnLst>
                                    <p:cmd type="call" cmd="stop">
                                      <p:cBhvr>
                                        <p:cTn id="46" dur="1" fill="hold"/>
                                        <p:tgtEl>
                                          <p:spTgt spid="7"/>
                                        </p:tgtEl>
                                      </p:cBhvr>
                                    </p:cmd>
                                  </p:childTnLst>
                                </p:cTn>
                              </p:par>
                              <p:par>
                                <p:cTn id="47" presetID="10" presetClass="entr" presetSubtype="0" fill="hold" grpId="2"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6"/>
                </p:tgtEl>
              </p:cMediaNode>
            </p:audio>
            <p:audio>
              <p:cMediaNode vol="80000">
                <p:cTn id="51" fill="hold" display="0">
                  <p:stCondLst>
                    <p:cond delay="indefinite"/>
                  </p:stCondLst>
                  <p:endCondLst>
                    <p:cond evt="onStopAudio" delay="0">
                      <p:tgtEl>
                        <p:sldTgt/>
                      </p:tgtEl>
                    </p:cond>
                  </p:endCondLst>
                </p:cTn>
                <p:tgtEl>
                  <p:spTgt spid="7"/>
                </p:tgtEl>
              </p:cMediaNode>
            </p:audio>
          </p:childTnLst>
        </p:cTn>
      </p:par>
    </p:tnLst>
    <p:bldLst>
      <p:bldP spid="17" grpId="0"/>
      <p:bldP spid="19" grpId="0"/>
      <p:bldP spid="20" grpId="0" animBg="1"/>
      <p:bldP spid="20" grpId="1" animBg="1"/>
      <p:bldP spid="21" grpId="0" animBg="1"/>
      <p:bldP spid="14" grpId="0" animBg="1"/>
      <p:bldP spid="14" grpId="1" animBg="1"/>
      <p:bldP spid="1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35C9E3-BDD2-42CF-9187-BE33D2F8C087}"/>
              </a:ext>
            </a:extLst>
          </p:cNvPr>
          <p:cNvSpPr>
            <a:spLocks noGrp="1"/>
          </p:cNvSpPr>
          <p:nvPr>
            <p:ph type="body" sz="quarter" idx="10"/>
          </p:nvPr>
        </p:nvSpPr>
        <p:spPr/>
        <p:txBody>
          <a:bodyPr/>
          <a:lstStyle/>
          <a:p>
            <a:r>
              <a:rPr lang="en-AU" dirty="0"/>
              <a:t>What we have achieved</a:t>
            </a:r>
          </a:p>
        </p:txBody>
      </p:sp>
      <p:sp>
        <p:nvSpPr>
          <p:cNvPr id="4" name="Slide Number Placeholder 3">
            <a:extLst>
              <a:ext uri="{FF2B5EF4-FFF2-40B4-BE49-F238E27FC236}">
                <a16:creationId xmlns:a16="http://schemas.microsoft.com/office/drawing/2014/main" id="{33B27701-2E78-4D90-99EC-9B139F104B31}"/>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6" name="Footer Placeholder 2">
            <a:extLst>
              <a:ext uri="{FF2B5EF4-FFF2-40B4-BE49-F238E27FC236}">
                <a16:creationId xmlns:a16="http://schemas.microsoft.com/office/drawing/2014/main" id="{60103823-AA46-4343-A885-9DFD208EF3C8}"/>
              </a:ext>
            </a:extLst>
          </p:cNvPr>
          <p:cNvSpPr>
            <a:spLocks noGrp="1"/>
          </p:cNvSpPr>
          <p:nvPr>
            <p:ph type="ftr" sz="quarter" idx="12"/>
          </p:nvPr>
        </p:nvSpPr>
        <p:spPr>
          <a:xfrm>
            <a:off x="628650" y="6218334"/>
            <a:ext cx="3086100" cy="365125"/>
          </a:xfrm>
        </p:spPr>
        <p:txBody>
          <a:bodyPr/>
          <a:lstStyle/>
          <a:p>
            <a:r>
              <a:rPr lang="en-US" dirty="0"/>
              <a:t>Module 2, Snippet 4</a:t>
            </a:r>
          </a:p>
        </p:txBody>
      </p:sp>
      <p:pic>
        <p:nvPicPr>
          <p:cNvPr id="2" name="TAC_MOD2_SNIP4_SLIDE_08_PARA_A">
            <a:hlinkClick r:id="" action="ppaction://media"/>
            <a:extLst>
              <a:ext uri="{FF2B5EF4-FFF2-40B4-BE49-F238E27FC236}">
                <a16:creationId xmlns:a16="http://schemas.microsoft.com/office/drawing/2014/main" id="{F3F9F5A0-7538-4351-A798-67F8253C3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2520" y="0"/>
            <a:ext cx="609600" cy="609600"/>
          </a:xfrm>
          <a:prstGeom prst="rect">
            <a:avLst/>
          </a:prstGeom>
        </p:spPr>
      </p:pic>
    </p:spTree>
    <p:extLst>
      <p:ext uri="{BB962C8B-B14F-4D97-AF65-F5344CB8AC3E}">
        <p14:creationId xmlns:p14="http://schemas.microsoft.com/office/powerpoint/2010/main" val="2650104690"/>
      </p:ext>
    </p:extLst>
  </p:cSld>
  <p:clrMapOvr>
    <a:masterClrMapping/>
  </p:clrMapOvr>
  <mc:AlternateContent xmlns:mc="http://schemas.openxmlformats.org/markup-compatibility/2006" xmlns:p14="http://schemas.microsoft.com/office/powerpoint/2010/main">
    <mc:Choice Requires="p14">
      <p:transition spd="med" p14:dur="700" advTm="15250">
        <p:fade/>
      </p:transition>
    </mc:Choice>
    <mc:Fallback xmlns="">
      <p:transition spd="med" advTm="15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2754" fill="hold"/>
                                        <p:tgtEl>
                                          <p:spTgt spid="2"/>
                                        </p:tgtEl>
                                      </p:cBhvr>
                                    </p:cmd>
                                  </p:childTnLst>
                                </p:cTn>
                              </p:par>
                            </p:childTnLst>
                          </p:cTn>
                        </p:par>
                        <p:par>
                          <p:cTn id="7" fill="hold">
                            <p:stCondLst>
                              <p:cond delay="1375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58C10E-4538-154A-BB46-7D169741CD4D}"/>
              </a:ext>
            </a:extLst>
          </p:cNvPr>
          <p:cNvSpPr>
            <a:spLocks noGrp="1"/>
          </p:cNvSpPr>
          <p:nvPr>
            <p:ph type="ftr" sz="quarter" idx="10"/>
          </p:nvPr>
        </p:nvSpPr>
        <p:spPr/>
        <p:txBody>
          <a:bodyPr/>
          <a:lstStyle/>
          <a:p>
            <a:r>
              <a:rPr lang="en-US"/>
              <a:t>Module 2, Snippet 4</a:t>
            </a:r>
            <a:endParaRPr lang="en-US" dirty="0"/>
          </a:p>
        </p:txBody>
      </p:sp>
      <p:sp>
        <p:nvSpPr>
          <p:cNvPr id="4" name="Slide Number Placeholder 3">
            <a:extLst>
              <a:ext uri="{FF2B5EF4-FFF2-40B4-BE49-F238E27FC236}">
                <a16:creationId xmlns:a16="http://schemas.microsoft.com/office/drawing/2014/main" id="{74EED960-08C7-2146-9212-2DD067905216}"/>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6" name="Rectangle: Rounded Corners 4">
            <a:extLst>
              <a:ext uri="{FF2B5EF4-FFF2-40B4-BE49-F238E27FC236}">
                <a16:creationId xmlns:a16="http://schemas.microsoft.com/office/drawing/2014/main" id="{8CB4CA2B-AC68-9C4E-A982-BF3986F037C5}"/>
              </a:ext>
            </a:extLst>
          </p:cNvPr>
          <p:cNvSpPr/>
          <p:nvPr/>
        </p:nvSpPr>
        <p:spPr>
          <a:xfrm>
            <a:off x="323528" y="1940313"/>
            <a:ext cx="1296144" cy="396000"/>
          </a:xfrm>
          <a:prstGeom prst="roundRect">
            <a:avLst/>
          </a:prstGeom>
          <a:solidFill>
            <a:srgbClr val="009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Strategy</a:t>
            </a:r>
          </a:p>
        </p:txBody>
      </p:sp>
      <p:sp>
        <p:nvSpPr>
          <p:cNvPr id="7" name="TextBox 6">
            <a:extLst>
              <a:ext uri="{FF2B5EF4-FFF2-40B4-BE49-F238E27FC236}">
                <a16:creationId xmlns:a16="http://schemas.microsoft.com/office/drawing/2014/main" id="{18D81C29-437B-204B-A176-92C678765C73}"/>
              </a:ext>
            </a:extLst>
          </p:cNvPr>
          <p:cNvSpPr txBox="1"/>
          <p:nvPr/>
        </p:nvSpPr>
        <p:spPr>
          <a:xfrm>
            <a:off x="323528" y="2336218"/>
            <a:ext cx="6372708" cy="338554"/>
          </a:xfrm>
          <a:prstGeom prst="rect">
            <a:avLst/>
          </a:prstGeom>
          <a:noFill/>
        </p:spPr>
        <p:txBody>
          <a:bodyPr wrap="square" rtlCol="0">
            <a:spAutoFit/>
          </a:bodyPr>
          <a:lstStyle/>
          <a:p>
            <a:r>
              <a:rPr lang="en-AU" sz="1600" i="1" dirty="0">
                <a:solidFill>
                  <a:schemeClr val="bg1"/>
                </a:solidFill>
              </a:rPr>
              <a:t>E.g. National Road Safety Strategy, state-based strategies </a:t>
            </a:r>
          </a:p>
        </p:txBody>
      </p:sp>
      <p:sp>
        <p:nvSpPr>
          <p:cNvPr id="8" name="Text Box 2">
            <a:extLst>
              <a:ext uri="{FF2B5EF4-FFF2-40B4-BE49-F238E27FC236}">
                <a16:creationId xmlns:a16="http://schemas.microsoft.com/office/drawing/2014/main" id="{8D8E6608-3AE7-2345-B17B-A940F672D44E}"/>
              </a:ext>
            </a:extLst>
          </p:cNvPr>
          <p:cNvSpPr txBox="1">
            <a:spLocks noGrp="1" noChangeArrowheads="1"/>
          </p:cNvSpPr>
          <p:nvPr>
            <p:ph type="title"/>
          </p:nvPr>
        </p:nvSpPr>
        <p:spPr bwMode="auto">
          <a:xfrm>
            <a:off x="628650" y="573417"/>
            <a:ext cx="7886700" cy="400110"/>
          </a:xfrm>
          <a:prstGeom prst="rect">
            <a:avLst/>
          </a:prstGeom>
          <a:noFill/>
          <a:ln w="9525">
            <a:noFill/>
            <a:miter lim="800000"/>
            <a:headEnd/>
            <a:tailEnd/>
          </a:ln>
        </p:spPr>
        <p:txBody>
          <a:bodyPr vert="horz" wrap="square" lIns="0" tIns="0" rIns="0" bIns="0" rtlCol="0" anchor="ctr">
            <a:spAutoFit/>
          </a:bodyPr>
          <a:lstStyle/>
          <a:p>
            <a:pPr lvl="0">
              <a:lnSpc>
                <a:spcPct val="100000"/>
              </a:lnSpc>
              <a:defRPr/>
            </a:pPr>
            <a:r>
              <a:rPr lang="en-AU" sz="2600" dirty="0">
                <a:solidFill>
                  <a:srgbClr val="20A8FC"/>
                </a:solidFill>
                <a:latin typeface="Verdana" pitchFamily="34" charset="0"/>
              </a:rPr>
              <a:t>Current achievements</a:t>
            </a:r>
            <a:endParaRPr kumimoji="0" lang="en-US" sz="2000" b="1" i="0" u="none" strike="noStrike" kern="1200" cap="none" spc="0" normalizeH="0" baseline="0" noProof="0" dirty="0">
              <a:ln>
                <a:noFill/>
              </a:ln>
              <a:solidFill>
                <a:srgbClr val="20A8FC"/>
              </a:solidFill>
              <a:effectLst/>
              <a:uLnTx/>
              <a:uFillTx/>
              <a:latin typeface="Verdana" pitchFamily="34" charset="0"/>
              <a:ea typeface="+mj-ea"/>
              <a:cs typeface="+mj-cs"/>
            </a:endParaRPr>
          </a:p>
        </p:txBody>
      </p:sp>
      <p:sp>
        <p:nvSpPr>
          <p:cNvPr id="9" name="Arrow: Chevron 8">
            <a:extLst>
              <a:ext uri="{FF2B5EF4-FFF2-40B4-BE49-F238E27FC236}">
                <a16:creationId xmlns:a16="http://schemas.microsoft.com/office/drawing/2014/main" id="{0B4C8065-A8C0-4C16-B845-C8FC5885BCBD}"/>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4_SLIDE_09_PARA_A">
            <a:hlinkClick r:id="" action="ppaction://media"/>
            <a:extLst>
              <a:ext uri="{FF2B5EF4-FFF2-40B4-BE49-F238E27FC236}">
                <a16:creationId xmlns:a16="http://schemas.microsoft.com/office/drawing/2014/main" id="{230EC158-3C04-4C4E-9713-AA0DCFA34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524" y="0"/>
            <a:ext cx="609600" cy="609600"/>
          </a:xfrm>
          <a:prstGeom prst="rect">
            <a:avLst/>
          </a:prstGeom>
        </p:spPr>
      </p:pic>
    </p:spTree>
    <p:extLst>
      <p:ext uri="{BB962C8B-B14F-4D97-AF65-F5344CB8AC3E}">
        <p14:creationId xmlns:p14="http://schemas.microsoft.com/office/powerpoint/2010/main" val="126484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1000"/>
                                  </p:stCondLst>
                                  <p:childTnLst>
                                    <p:cmd type="call" cmd="playFrom(0.0)">
                                      <p:cBhvr>
                                        <p:cTn id="12" dur="27935" fill="hold"/>
                                        <p:tgtEl>
                                          <p:spTgt spid="2"/>
                                        </p:tgtEl>
                                      </p:cBhvr>
                                    </p:cmd>
                                  </p:childTnLst>
                                </p:cTn>
                              </p:par>
                            </p:childTnLst>
                          </p:cTn>
                        </p:par>
                        <p:par>
                          <p:cTn id="13" fill="hold">
                            <p:stCondLst>
                              <p:cond delay="28935"/>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6" grpId="0" animBg="1"/>
      <p:bldP spid="7" grpId="0"/>
      <p:bldP spid="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VICROADS_n2596679_Powerpoint_Template_-_Safety</Template>
  <TotalTime>21050</TotalTime>
  <Words>2328</Words>
  <Application>Microsoft Office PowerPoint</Application>
  <PresentationFormat>On-screen Show (4:3)</PresentationFormat>
  <Paragraphs>256</Paragraphs>
  <Slides>21</Slides>
  <Notes>19</Notes>
  <HiddenSlides>0</HiddenSlides>
  <MMClips>22</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21</vt:i4>
      </vt:variant>
      <vt:variant>
        <vt:lpstr>Custom Shows</vt:lpstr>
      </vt:variant>
      <vt:variant>
        <vt:i4>4</vt:i4>
      </vt:variant>
    </vt:vector>
  </HeadingPairs>
  <TitlesOfParts>
    <vt:vector size="30" baseType="lpstr">
      <vt:lpstr>Arial</vt:lpstr>
      <vt:lpstr>Calibri</vt:lpstr>
      <vt:lpstr>Calibri Light</vt:lpstr>
      <vt:lpstr>Verdana</vt:lpstr>
      <vt:lpstr>Office Theme</vt:lpstr>
      <vt:lpstr>    </vt:lpstr>
      <vt:lpstr>PowerPoint Presentation</vt:lpstr>
      <vt:lpstr>About this snippet</vt:lpstr>
      <vt:lpstr>PowerPoint Presentation</vt:lpstr>
      <vt:lpstr>PowerPoint Presentation</vt:lpstr>
      <vt:lpstr>PowerPoint Presentation</vt:lpstr>
      <vt:lpstr>PowerPoint Presentation</vt:lpstr>
      <vt:lpstr>PowerPoint Presentation</vt:lpstr>
      <vt:lpstr>Current achievements</vt:lpstr>
      <vt:lpstr>Current achievements</vt:lpstr>
      <vt:lpstr>Current achievements</vt:lpstr>
      <vt:lpstr>Current achievements</vt:lpstr>
      <vt:lpstr>Current achievements</vt:lpstr>
      <vt:lpstr>Current achievements</vt:lpstr>
      <vt:lpstr>PowerPoint Presentation</vt:lpstr>
      <vt:lpstr>Future needs</vt:lpstr>
      <vt:lpstr>Future needs</vt:lpstr>
      <vt:lpstr>Future needs</vt:lpstr>
      <vt:lpstr>Future needs</vt:lpstr>
      <vt:lpstr>Future needs</vt:lpstr>
      <vt:lpstr>PowerPoint Presentation</vt:lpstr>
      <vt:lpstr>Opening sequence</vt:lpstr>
      <vt:lpstr>Introduction of the Safe System</vt:lpstr>
      <vt:lpstr>What we have achieved</vt:lpstr>
      <vt:lpstr>What is still required</vt:lpstr>
    </vt:vector>
  </TitlesOfParts>
  <Company>VicRoads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Safety in Victoria  Mark Russell Kenn Beer</dc:title>
  <dc:creator>williad</dc:creator>
  <cp:lastModifiedBy>Christine Albien (TAC)</cp:lastModifiedBy>
  <cp:revision>648</cp:revision>
  <dcterms:created xsi:type="dcterms:W3CDTF">2016-03-22T04:43:25Z</dcterms:created>
  <dcterms:modified xsi:type="dcterms:W3CDTF">2020-09-09T09:21:07Z</dcterms:modified>
</cp:coreProperties>
</file>