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9"/>
  </p:notesMasterIdLst>
  <p:handoutMasterIdLst>
    <p:handoutMasterId r:id="rId20"/>
  </p:handoutMasterIdLst>
  <p:sldIdLst>
    <p:sldId id="263" r:id="rId2"/>
    <p:sldId id="264" r:id="rId3"/>
    <p:sldId id="283" r:id="rId4"/>
    <p:sldId id="277" r:id="rId5"/>
    <p:sldId id="261" r:id="rId6"/>
    <p:sldId id="265" r:id="rId7"/>
    <p:sldId id="276" r:id="rId8"/>
    <p:sldId id="267" r:id="rId9"/>
    <p:sldId id="268" r:id="rId10"/>
    <p:sldId id="278" r:id="rId11"/>
    <p:sldId id="269" r:id="rId12"/>
    <p:sldId id="271" r:id="rId13"/>
    <p:sldId id="270" r:id="rId14"/>
    <p:sldId id="273" r:id="rId15"/>
    <p:sldId id="274" r:id="rId16"/>
    <p:sldId id="275" r:id="rId17"/>
    <p:sldId id="258" r:id="rId18"/>
  </p:sldIdLst>
  <p:sldSz cx="9144000" cy="6858000" type="screen4x3"/>
  <p:notesSz cx="6858000" cy="9144000"/>
  <p:custShowLst>
    <p:custShow name="Opening sequence" id="0">
      <p:sldLst>
        <p:sld r:id="rId2"/>
        <p:sld r:id="rId3"/>
        <p:sld r:id="rId4"/>
        <p:sld r:id="rId18"/>
      </p:sldLst>
    </p:custShow>
    <p:custShow name="The historical approach" id="1">
      <p:sldLst>
        <p:sld r:id="rId5"/>
        <p:sld r:id="rId6"/>
        <p:sld r:id="rId7"/>
        <p:sld r:id="rId4"/>
        <p:sld r:id="rId18"/>
      </p:sldLst>
    </p:custShow>
    <p:custShow name="Mechanisms of harm" id="2">
      <p:sldLst>
        <p:sld r:id="rId8"/>
        <p:sld r:id="rId9"/>
        <p:sld r:id="rId10"/>
        <p:sld r:id="rId4"/>
        <p:sld r:id="rId18"/>
      </p:sldLst>
    </p:custShow>
    <p:custShow name="Focus on consequence" id="3">
      <p:sldLst>
        <p:sld r:id="rId11"/>
        <p:sld r:id="rId12"/>
        <p:sld r:id="rId13"/>
        <p:sld r:id="rId14"/>
        <p:sld r:id="rId4"/>
        <p:sld r:id="rId18"/>
      </p:sldLst>
    </p:custShow>
    <p:custShow name="A design problem" id="4">
      <p:sldLst>
        <p:sld r:id="rId15"/>
        <p:sld r:id="rId16"/>
        <p:sld r:id="rId17"/>
        <p:sld r:id="rId4"/>
        <p:sld r:id="rId18"/>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77"/>
            <p14:sldId id="261"/>
            <p14:sldId id="265"/>
            <p14:sldId id="276"/>
            <p14:sldId id="267"/>
            <p14:sldId id="268"/>
            <p14:sldId id="278"/>
            <p14:sldId id="269"/>
            <p14:sldId id="271"/>
            <p14:sldId id="270"/>
            <p14:sldId id="273"/>
            <p14:sldId id="274"/>
            <p14:sldId id="275"/>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1C"/>
    <a:srgbClr val="009EE3"/>
    <a:srgbClr val="00A1DE"/>
    <a:srgbClr val="01A0DF"/>
    <a:srgbClr val="0E1429"/>
    <a:srgbClr val="0080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80024" autoAdjust="0"/>
  </p:normalViewPr>
  <p:slideViewPr>
    <p:cSldViewPr snapToGrid="0" snapToObjects="1">
      <p:cViewPr varScale="1">
        <p:scale>
          <a:sx n="56" d="100"/>
          <a:sy n="56" d="100"/>
        </p:scale>
        <p:origin x="1508" y="56"/>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Welcome to Module 3, Snippet 1 of Safe Systems for Universities. In this module, we will consider the practical responses to harm – the tangible solutions that will ultimately lead us to a road transportation system free from death and serious injury. Firstly, in Snippet 1 we will consider the problem of harm through the lens of kinetic energy and the problem of harm as one of energy management.</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148746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the saying goes, “it’s not the fall that will kill you, it’s the sudden stop at the end”. People are very good at recognising this risk when it is staring us in the face, such as when looking over the side of a balcony several storeys up the side of a building. However, we are not so good at recognising the same risk when applied to a road transportation context.</a:t>
            </a:r>
          </a:p>
          <a:p>
            <a:pPr marL="228600" indent="-228600">
              <a:buFont typeface="+mj-lt"/>
              <a:buAutoNum type="arabicPeriod"/>
            </a:pPr>
            <a:endParaRPr lang="en-AU" dirty="0"/>
          </a:p>
          <a:p>
            <a:pPr marL="228600" indent="-228600">
              <a:buFont typeface="+mj-lt"/>
              <a:buAutoNum type="arabicPeriod"/>
            </a:pPr>
            <a:r>
              <a:rPr lang="en-AU" dirty="0"/>
              <a:t>As with a fall from a building, a key factor in the survivability of a crash is the speed at which you are going when the crash occurs. Besides the setting of speed limits, road design has a direct effect on the speed at which people travel. The way we design and operate our roads has a direct effect on not only the likelihood that crashes will occur, but the survivability of those crashes when they do occur.</a:t>
            </a:r>
          </a:p>
          <a:p>
            <a:pPr marL="228600" indent="-228600">
              <a:buFont typeface="+mj-lt"/>
              <a:buAutoNum type="arabicPeriod"/>
            </a:pPr>
            <a:endParaRPr lang="en-AU" dirty="0"/>
          </a:p>
          <a:p>
            <a:pPr marL="228600" indent="-228600">
              <a:buFont typeface="+mj-lt"/>
              <a:buAutoNum type="arabicPeriod"/>
            </a:pPr>
            <a:r>
              <a:rPr lang="en-AU" dirty="0"/>
              <a:t>A key philosophy of the Safe System is that it is the responsibility of the system managers to ensure road users are not exposed to the risk of death or serious injury. To achieve this, designers and operators need to ensure that roads are designed and operated at speeds which do not exceed the human biomechanical tolerance to harm. Where this cannot be achieved with road design alone, speed limits need to be corrected so that harmful consequences cannot prevail within the current road environment.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699798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collisions between two vehicles, the angle at which the impact occurs has a direct consequence on the probability of severe outcomes. As a rule of thumb, the greater the impact angle from a rear end collision orientation, the greater the probability of death or serious injury. For this reason, situations where vehicles are exposed high approach angles at intersections are particularly hazardous.</a:t>
            </a:r>
          </a:p>
          <a:p>
            <a:pPr marL="228600" indent="-228600">
              <a:buFont typeface="+mj-lt"/>
              <a:buAutoNum type="arabicPeriod"/>
            </a:pPr>
            <a:endParaRPr lang="en-AU" dirty="0"/>
          </a:p>
          <a:p>
            <a:pPr marL="228600" indent="-228600">
              <a:buFont typeface="+mj-lt"/>
              <a:buAutoNum type="arabicPeriod"/>
            </a:pPr>
            <a:r>
              <a:rPr lang="en-AU" dirty="0"/>
              <a:t>The main effect of an increased impact angle is a greater difference between the directional velocities of both vehicles. As impact angle increases, the change in velocity and therefore the acceleration experienced by each vehicle increases. As can be seen here, an impact at a right angle results in a far greater change in velocity compared to a low angle impact.</a:t>
            </a:r>
          </a:p>
          <a:p>
            <a:pPr marL="228600" indent="-228600">
              <a:buFont typeface="+mj-lt"/>
              <a:buAutoNum type="arabicPeriod"/>
            </a:pPr>
            <a:endParaRPr lang="en-AU" dirty="0"/>
          </a:p>
          <a:p>
            <a:pPr marL="228600" indent="-228600">
              <a:buFont typeface="+mj-lt"/>
              <a:buAutoNum type="arabicPeriod"/>
            </a:pPr>
            <a:r>
              <a:rPr lang="en-AU" dirty="0"/>
              <a:t>A further issue of impact angle is the near right angle impact experienced at most intersections. While modern passenger vehicles are very good at protecting their occupants with crumple zones at the front and rear of the vehicle, they offer relatively little protection in side impact situations.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314332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When two objects, such as two vehicles, with equal mass collide with one another, the acceleration enacted on each object is equal. When there exists a mass inequality, the less massive object will undergo greater acceleration. This greater acceleration increases the likelihood of severe outcomes. Whenever there is a mass inequality between colliding vehicles or road users, there will be a greater likelihood of harm.</a:t>
            </a:r>
          </a:p>
          <a:p>
            <a:pPr marL="228600" indent="-228600">
              <a:buFont typeface="+mj-lt"/>
              <a:buAutoNum type="arabicPeriod"/>
            </a:pPr>
            <a:endParaRPr lang="en-AU" dirty="0"/>
          </a:p>
          <a:p>
            <a:pPr marL="228600" indent="-228600">
              <a:buFont typeface="+mj-lt"/>
              <a:buAutoNum type="arabicPeriod"/>
            </a:pPr>
            <a:r>
              <a:rPr lang="en-AU" dirty="0"/>
              <a:t>The two most consequential situations of mass inequality are collisions between heavy vehicles and lighter vehicles; and collisions between vulnerable road users such as pedestrians and cyclists, and other vehicles. Some of the most dangerous situations are conflicts between vulnerable road users and heavy vehicles, for which we have very few solutions to mitigate the possibility of severe outcomes. </a:t>
            </a:r>
          </a:p>
          <a:p>
            <a:pPr marL="228600" indent="-228600">
              <a:buFont typeface="+mj-lt"/>
              <a:buAutoNum type="arabicPeriod"/>
            </a:pPr>
            <a:endParaRPr lang="en-AU" dirty="0"/>
          </a:p>
          <a:p>
            <a:pPr marL="228600" indent="-228600">
              <a:buFont typeface="+mj-lt"/>
              <a:buAutoNum type="arabicPeriod"/>
            </a:pPr>
            <a:r>
              <a:rPr lang="en-AU" dirty="0"/>
              <a:t>Though not often considered as a mass inequality, an impact between a vehicle and a rigid object is essentially a mass inequality of infinite scope. In these crashes, such as when a vehicle collides with a fixed pole or a large tree, the vehicle undergoes practically all acceleration.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4011713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Finally, let us look at what Safe System means In practice, as a design problem leading to practical solutions.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312755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Many mechanisms of harm, whether related to exposure, likelihood of a crash or the severity of the crash once it occurs, can be affected by design. Often, the way we design and operate the road network can have a greater effect than changes in road user behaviour or even vehicle design.</a:t>
            </a:r>
          </a:p>
          <a:p>
            <a:pPr marL="228600" indent="-228600">
              <a:buFont typeface="+mj-lt"/>
              <a:buAutoNum type="arabicPeriod"/>
            </a:pPr>
            <a:endParaRPr lang="en-AU" dirty="0"/>
          </a:p>
          <a:p>
            <a:pPr marL="228600" indent="-228600">
              <a:buFont typeface="+mj-lt"/>
              <a:buAutoNum type="arabicPeriod"/>
            </a:pPr>
            <a:r>
              <a:rPr lang="en-AU" dirty="0"/>
              <a:t>The Safe System calls for a system approach to road safety. In other words, we need to consider all components of the system to create the most favourable conditions for eliminating harm on our roads. Road design and operation is an integral part of this system. It is the responsibility of those who manage this component of the system to ensure safety is optimised within its domain.</a:t>
            </a:r>
          </a:p>
          <a:p>
            <a:pPr marL="228600" indent="-228600">
              <a:buFont typeface="+mj-lt"/>
              <a:buAutoNum type="arabicPeriod"/>
            </a:pPr>
            <a:endParaRPr lang="en-AU" dirty="0"/>
          </a:p>
          <a:p>
            <a:pPr marL="228600" indent="-228600">
              <a:buFont typeface="+mj-lt"/>
              <a:buAutoNum type="arabicPeriod"/>
            </a:pPr>
            <a:r>
              <a:rPr lang="en-AU" dirty="0"/>
              <a:t>This means that those who manage the road transportation system, the designers and operators of the system, have a responsibility to ensure harm does not occur. When a part of the network is recognised as not performing to this standard, responsibility rests on these system managers to identify the problem and rectify it before further harm can occur. The Safe System recognises that this responsibility is irrespective of whether other components of the system, such as road user behaviour, are performing to an acceptable standard.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3997225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core principle behind the Safe System is incorporating the consideration of human biomechanical tolerances into the everyday domain of design and operation. This has been a primary failing of the historical approach to road safety and without such consideration, design and operation of the system is not aligned to understanding and mitigating the consequences of crashes when they do occur.</a:t>
            </a:r>
          </a:p>
          <a:p>
            <a:pPr marL="228600" indent="-228600">
              <a:buFont typeface="+mj-lt"/>
              <a:buAutoNum type="arabicPeriod"/>
            </a:pPr>
            <a:endParaRPr lang="en-AU" dirty="0"/>
          </a:p>
          <a:p>
            <a:pPr marL="228600" indent="-228600">
              <a:buFont typeface="+mj-lt"/>
              <a:buAutoNum type="arabicPeriod"/>
            </a:pPr>
            <a:r>
              <a:rPr lang="en-AU" dirty="0"/>
              <a:t>Historical approaches to road safety have resulted in vast improvements to our road network by managing the likelihood of crashes, but ultimately fall short of eliminating death and serious injury. This can been seen in the plateauing of current fatality and serious injury trends. The next step in the evolution of road safety is to consider and ultimately manage the quantum of kinetic energy required to reside within the tolerances of the human body.</a:t>
            </a:r>
          </a:p>
          <a:p>
            <a:pPr marL="228600" indent="-228600">
              <a:buFont typeface="+mj-lt"/>
              <a:buAutoNum type="arabicPeriod"/>
            </a:pPr>
            <a:endParaRPr lang="en-AU" dirty="0"/>
          </a:p>
          <a:p>
            <a:pPr marL="228600" indent="-228600">
              <a:buFont typeface="+mj-lt"/>
              <a:buAutoNum type="arabicPeriod"/>
            </a:pPr>
            <a:r>
              <a:rPr lang="en-AU" dirty="0"/>
              <a:t>In Module 3 of the Safe System for universities, we will explore the practicalities of dealing with human error and ensuring when error occurs, it will not result in serious injury or death. You will learn innovative solutions to improve survivability on our roads, and learn to distinguish between practices that make our roads less dangerous and those that make them safe.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21869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Firstly, let us briefly explore our historical approach to road safety.</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132358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the 1970s and 1980s, Australia and New Zealand saw the peak of deaths on our road networks. Since this time, we have steadily progressed road safety to a point where death is a comparatively rare occurrence. Think of the last time you saw a car crash. Most of us would barely witness one each year, let alone be involved in one.</a:t>
            </a:r>
          </a:p>
          <a:p>
            <a:pPr marL="228600" indent="-228600">
              <a:buFont typeface="+mj-lt"/>
              <a:buAutoNum type="arabicPeriod"/>
            </a:pPr>
            <a:endParaRPr lang="en-AU" dirty="0"/>
          </a:p>
          <a:p>
            <a:pPr marL="228600" indent="-228600">
              <a:buFont typeface="+mj-lt"/>
              <a:buAutoNum type="arabicPeriod"/>
            </a:pPr>
            <a:r>
              <a:rPr lang="en-AU" dirty="0"/>
              <a:t>We have inherited a myriad of road design that has reduced the likelihood of crashes to a point where they are extremely rare on an individual level. Despite this extreme rarity of crashes, they do occur and the sheer volumes of traffic on our roads means that an appreciable number of fatal and serious injury crashes do occur.</a:t>
            </a:r>
          </a:p>
          <a:p>
            <a:pPr marL="228600" indent="-228600">
              <a:buFont typeface="+mj-lt"/>
              <a:buAutoNum type="arabicPeriod"/>
            </a:pPr>
            <a:endParaRPr lang="en-AU" dirty="0"/>
          </a:p>
          <a:p>
            <a:pPr marL="228600" indent="-228600">
              <a:buFont typeface="+mj-lt"/>
              <a:buAutoNum type="arabicPeriod"/>
            </a:pPr>
            <a:r>
              <a:rPr lang="en-AU" dirty="0"/>
              <a:t>While efforts to reduce the likelihood of crashes have achieved great success, these efforts are alone incompatible with a vision of zero death and serious injury. This is evidenced by our recent trend of plateauing of annual deaths on our roads. In order to achieve a vision of zero harm, consideration must also be given to the consequences of crashes. Put simply, we must look to reduce the severity of crashes when they do occur, as well as reducing the likelihood that crashes will occur in the first place.</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1399714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risk triangle is an often used model of risk and its elements. Applied to road safety, it shows the elements that affect the risk of death and serious injury. These are the level of exposure to a possible crash event, the likelihood that exposure will result in a crash, and the consequence of a crash when it occurs.</a:t>
            </a:r>
          </a:p>
          <a:p>
            <a:pPr marL="228600" indent="-228600">
              <a:buFont typeface="+mj-lt"/>
              <a:buAutoNum type="arabicPeriod"/>
            </a:pPr>
            <a:endParaRPr lang="en-AU" dirty="0"/>
          </a:p>
          <a:p>
            <a:pPr marL="228600" indent="-228600">
              <a:buFont typeface="+mj-lt"/>
              <a:buAutoNum type="arabicPeriod"/>
            </a:pPr>
            <a:r>
              <a:rPr lang="en-AU" dirty="0"/>
              <a:t>Historically, we have been very good at reducing the likelihood of crashes. As demonstrated through the risk triangle, reducing the likelihood of a crash has reduced the risk of death and serious injury. However, while people are admitted into the road transportation system, error will continue to occur and crashes will continue to result.</a:t>
            </a:r>
          </a:p>
          <a:p>
            <a:pPr marL="228600" indent="-228600">
              <a:buFont typeface="+mj-lt"/>
              <a:buAutoNum type="arabicPeriod"/>
            </a:pPr>
            <a:endParaRPr lang="en-AU" dirty="0"/>
          </a:p>
          <a:p>
            <a:pPr marL="228600" indent="-228600">
              <a:buFont typeface="+mj-lt"/>
              <a:buAutoNum type="arabicPeriod"/>
            </a:pPr>
            <a:r>
              <a:rPr lang="en-AU" dirty="0"/>
              <a:t>In order to further progress to the vision of zero death and serious injury, we need to start dealing with the consequences of crashes, rather than the likelihood alone. This means applying road design and operating our roads in a manner that does not foreseeably allow errors and crashes to result in harm.</a:t>
            </a:r>
          </a:p>
          <a:p>
            <a:pPr marL="228600" indent="-228600">
              <a:buFont typeface="+mj-lt"/>
              <a:buAutoNum type="arabicPeriod"/>
            </a:pPr>
            <a:endParaRPr lang="en-AU" dirty="0"/>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348823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Next, we will consider the elements of risk as mechanisms leading to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174033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At the core of serious injury and death is the human body’s biomechanical tolerance to harm. This is the limit at which the human body will sustain harm. Given exposure to enough force or acceleration, serious injury or death may result. The exact limit of tolerance before death or serious injury will depend on the situation and the type of exposure. A rough approximation of 100 kilojoules has previously been used. A change in kinetic energy above this limit has the potential to result in death or serious injury </a:t>
            </a:r>
          </a:p>
          <a:p>
            <a:pPr marL="228600" indent="-228600">
              <a:buFont typeface="+mj-lt"/>
              <a:buAutoNum type="arabicPeriod"/>
            </a:pPr>
            <a:endParaRPr lang="en-AU" dirty="0"/>
          </a:p>
          <a:p>
            <a:pPr marL="228600" indent="-228600">
              <a:buFont typeface="+mj-lt"/>
              <a:buAutoNum type="arabicPeriod"/>
            </a:pPr>
            <a:r>
              <a:rPr lang="en-AU" dirty="0"/>
              <a:t>Achieving a level of kinetic energy above the human biomechanical tolerance is relatively easy to achieve. For example, an average passenger vehicle contains enough kinetic energy to kill a pedestrian when travelling at only thirty kilometres per hour. Across our road network, there are very few situations where kinetic energy below the human biomechanical tolerance to harm can be guaranteed.</a:t>
            </a:r>
          </a:p>
          <a:p>
            <a:pPr marL="228600" indent="-228600">
              <a:buFont typeface="+mj-lt"/>
              <a:buAutoNum type="arabicPeriod"/>
            </a:pPr>
            <a:endParaRPr lang="en-AU" dirty="0"/>
          </a:p>
          <a:p>
            <a:pPr marL="228600" indent="-228600">
              <a:buFont typeface="+mj-lt"/>
              <a:buAutoNum type="arabicPeriod"/>
            </a:pPr>
            <a:r>
              <a:rPr lang="en-AU" dirty="0"/>
              <a:t>The result of this is seen across our road network with the number of fatal and serious injury crashes that occur. Higher than tolerable kinetic energy levels do not guarantee a crash will result in a serious or fatal injury, but every increase in energy increases the probability that a fatal or serious injury outcome will result </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2393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kinetic energy management model is a conceptual representation of the mechanisms that lead to death or serious injury on our road network. At the centre of the model is the human body.</a:t>
            </a:r>
          </a:p>
          <a:p>
            <a:pPr marL="228600" indent="-228600">
              <a:buFont typeface="+mj-lt"/>
              <a:buAutoNum type="arabicPeriod"/>
            </a:pPr>
            <a:endParaRPr lang="en-AU" dirty="0"/>
          </a:p>
          <a:p>
            <a:pPr marL="228600" indent="-228600">
              <a:buFont typeface="+mj-lt"/>
              <a:buAutoNum type="arabicPeriod"/>
            </a:pPr>
            <a:r>
              <a:rPr lang="en-AU" dirty="0"/>
              <a:t>The kinetic energy management model is made of five layers, each representing a step along the pathway to harm. The five layers are the exposure to potential crash situations; crash likelihood per exposure; the kinetic energy per crash; the transfer of kinetic energy to the human; and the human biomechanical tolerance to harm.</a:t>
            </a:r>
          </a:p>
          <a:p>
            <a:pPr marL="228600" indent="-228600">
              <a:buFont typeface="+mj-lt"/>
              <a:buAutoNum type="arabicPeriod"/>
            </a:pPr>
            <a:endParaRPr lang="en-AU" dirty="0"/>
          </a:p>
          <a:p>
            <a:pPr marL="228600" indent="-228600">
              <a:buFont typeface="+mj-lt"/>
              <a:buAutoNum type="arabicPeriod"/>
            </a:pPr>
            <a:r>
              <a:rPr lang="en-AU" dirty="0"/>
              <a:t>As each layer of the conceptual model represents a step towards harm, each layer also represents a potential barrier to harm occurring. The two outer layers represent exposure and likelihood, the latter a mechanism that we have historically been good at mitigating. The three inner layers represent consequence. While we cannot do much to improve the biomechanical tolerance of humans, we can affect the transfer of kinetic energy and the kinetic energy per crash through road design and operational practices.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146767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that we understand the mechanisms of harm, let us consider what a focus on consequence can achieve.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1234647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C04E6C14-FC17-40AA-955D-68DC4F2B44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47D71267-6F45-406A-9C19-8B9105EDE8E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921E3C75-C44C-4F94-8158-60C2C3BEF4E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7" name="Footer Placeholder 7">
            <a:extLst>
              <a:ext uri="{FF2B5EF4-FFF2-40B4-BE49-F238E27FC236}">
                <a16:creationId xmlns:a16="http://schemas.microsoft.com/office/drawing/2014/main" id="{F3907799-50E1-4F50-8073-76E6318087E5}"/>
              </a:ext>
            </a:extLst>
          </p:cNvPr>
          <p:cNvSpPr>
            <a:spLocks noGrp="1"/>
          </p:cNvSpPr>
          <p:nvPr>
            <p:ph type="ftr" sz="quarter" idx="18"/>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7" name="Footer Placeholder 7">
            <a:extLst>
              <a:ext uri="{FF2B5EF4-FFF2-40B4-BE49-F238E27FC236}">
                <a16:creationId xmlns:a16="http://schemas.microsoft.com/office/drawing/2014/main" id="{2F727A00-49D2-4872-9153-963F64613ABE}"/>
              </a:ext>
            </a:extLst>
          </p:cNvPr>
          <p:cNvSpPr>
            <a:spLocks noGrp="1"/>
          </p:cNvSpPr>
          <p:nvPr>
            <p:ph type="ftr" sz="quarter" idx="18"/>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9" name="Footer Placeholder 7">
            <a:extLst>
              <a:ext uri="{FF2B5EF4-FFF2-40B4-BE49-F238E27FC236}">
                <a16:creationId xmlns:a16="http://schemas.microsoft.com/office/drawing/2014/main" id="{1BAAD86B-9EE8-44A9-BA4D-B9FC904D9547}"/>
              </a:ext>
            </a:extLst>
          </p:cNvPr>
          <p:cNvSpPr>
            <a:spLocks noGrp="1"/>
          </p:cNvSpPr>
          <p:nvPr>
            <p:ph type="ftr" sz="quarter" idx="13"/>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FB975D5B-677A-457B-BDDF-2EB0491A7C38}"/>
              </a:ext>
            </a:extLst>
          </p:cNvPr>
          <p:cNvSpPr>
            <a:spLocks noGrp="1"/>
          </p:cNvSpPr>
          <p:nvPr>
            <p:ph type="ftr" sz="quarter" idx="13"/>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Footer Placeholder 7">
            <a:extLst>
              <a:ext uri="{FF2B5EF4-FFF2-40B4-BE49-F238E27FC236}">
                <a16:creationId xmlns:a16="http://schemas.microsoft.com/office/drawing/2014/main" id="{99B6C954-7F3D-4E7E-878E-FDE804D0D457}"/>
              </a:ext>
            </a:extLst>
          </p:cNvPr>
          <p:cNvSpPr>
            <a:spLocks noGrp="1"/>
          </p:cNvSpPr>
          <p:nvPr>
            <p:ph type="ftr" sz="quarter" idx="19"/>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CC0A0469-6F32-47E3-A00F-DA29CCA6993C}"/>
              </a:ext>
            </a:extLst>
          </p:cNvPr>
          <p:cNvSpPr>
            <a:spLocks noGrp="1"/>
          </p:cNvSpPr>
          <p:nvPr>
            <p:ph type="ftr" sz="quarter" idx="18"/>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A863BA49-5B3E-445C-9446-9075E351F9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8E47639A-96A2-4133-A30D-00E8B83EAB9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8ABCE876-5AF7-4FA1-897B-B68479E180A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3, Snippet 1</a:t>
            </a:r>
          </a:p>
        </p:txBody>
      </p:sp>
      <p:sp>
        <p:nvSpPr>
          <p:cNvPr id="16" name="TextBox 15">
            <a:extLst>
              <a:ext uri="{FF2B5EF4-FFF2-40B4-BE49-F238E27FC236}">
                <a16:creationId xmlns:a16="http://schemas.microsoft.com/office/drawing/2014/main" id="{76430332-3B7D-4588-AE6D-7D5D301B1CD9}"/>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8" name="Footer Placeholder 7">
            <a:extLst>
              <a:ext uri="{FF2B5EF4-FFF2-40B4-BE49-F238E27FC236}">
                <a16:creationId xmlns:a16="http://schemas.microsoft.com/office/drawing/2014/main" id="{E92B82D9-623E-4793-9A00-A9D1E66C2F8E}"/>
              </a:ext>
            </a:extLst>
          </p:cNvPr>
          <p:cNvSpPr>
            <a:spLocks noGrp="1"/>
          </p:cNvSpPr>
          <p:nvPr>
            <p:ph type="ftr" sz="quarter" idx="13"/>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1" name="Footer Placeholder 7">
            <a:extLst>
              <a:ext uri="{FF2B5EF4-FFF2-40B4-BE49-F238E27FC236}">
                <a16:creationId xmlns:a16="http://schemas.microsoft.com/office/drawing/2014/main" id="{DF1B315C-E49B-48A3-8E60-4529810AB244}"/>
              </a:ext>
            </a:extLst>
          </p:cNvPr>
          <p:cNvSpPr>
            <a:spLocks noGrp="1"/>
          </p:cNvSpPr>
          <p:nvPr>
            <p:ph type="ftr" sz="quarter" idx="13"/>
          </p:nvPr>
        </p:nvSpPr>
        <p:spPr>
          <a:xfrm>
            <a:off x="628650" y="6218334"/>
            <a:ext cx="3086100" cy="365125"/>
          </a:xfrm>
        </p:spPr>
        <p:txBody>
          <a:bodyPr/>
          <a:lstStyle/>
          <a:p>
            <a:r>
              <a:rPr lang="en-US" dirty="0"/>
              <a:t>Module 3, Snippet 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9" name="Footer Placeholder 7">
            <a:extLst>
              <a:ext uri="{FF2B5EF4-FFF2-40B4-BE49-F238E27FC236}">
                <a16:creationId xmlns:a16="http://schemas.microsoft.com/office/drawing/2014/main" id="{0F69DE82-4217-4340-BAA2-006D8B4912FA}"/>
              </a:ext>
            </a:extLst>
          </p:cNvPr>
          <p:cNvSpPr>
            <a:spLocks noGrp="1"/>
          </p:cNvSpPr>
          <p:nvPr>
            <p:ph type="ftr" sz="quarter" idx="14"/>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Footer Placeholder 7">
            <a:extLst>
              <a:ext uri="{FF2B5EF4-FFF2-40B4-BE49-F238E27FC236}">
                <a16:creationId xmlns:a16="http://schemas.microsoft.com/office/drawing/2014/main" id="{BD784256-C350-4688-8D62-1537D10B18B6}"/>
              </a:ext>
            </a:extLst>
          </p:cNvPr>
          <p:cNvSpPr>
            <a:spLocks noGrp="1"/>
          </p:cNvSpPr>
          <p:nvPr>
            <p:ph type="ftr" sz="quarter" idx="16"/>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6" name="Footer Placeholder 7">
            <a:extLst>
              <a:ext uri="{FF2B5EF4-FFF2-40B4-BE49-F238E27FC236}">
                <a16:creationId xmlns:a16="http://schemas.microsoft.com/office/drawing/2014/main" id="{216FA602-6F23-44D9-B5B4-B9007DC91767}"/>
              </a:ext>
            </a:extLst>
          </p:cNvPr>
          <p:cNvSpPr>
            <a:spLocks noGrp="1"/>
          </p:cNvSpPr>
          <p:nvPr>
            <p:ph type="ftr" sz="quarter" idx="18"/>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Footer Placeholder 7">
            <a:extLst>
              <a:ext uri="{FF2B5EF4-FFF2-40B4-BE49-F238E27FC236}">
                <a16:creationId xmlns:a16="http://schemas.microsoft.com/office/drawing/2014/main" id="{974534B9-EC69-4B95-B023-352742EEEBFD}"/>
              </a:ext>
            </a:extLst>
          </p:cNvPr>
          <p:cNvSpPr>
            <a:spLocks noGrp="1"/>
          </p:cNvSpPr>
          <p:nvPr>
            <p:ph type="ftr" sz="quarter" idx="16"/>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Footer Placeholder 7">
            <a:extLst>
              <a:ext uri="{FF2B5EF4-FFF2-40B4-BE49-F238E27FC236}">
                <a16:creationId xmlns:a16="http://schemas.microsoft.com/office/drawing/2014/main" id="{8AF5FBF2-3A37-4662-9DA1-58160BC2B4ED}"/>
              </a:ext>
            </a:extLst>
          </p:cNvPr>
          <p:cNvSpPr>
            <a:spLocks noGrp="1"/>
          </p:cNvSpPr>
          <p:nvPr>
            <p:ph type="ftr" sz="quarter" idx="16"/>
          </p:nvPr>
        </p:nvSpPr>
        <p:spPr>
          <a:xfrm>
            <a:off x="628650" y="6218334"/>
            <a:ext cx="3086100" cy="365125"/>
          </a:xfrm>
        </p:spPr>
        <p:txBody>
          <a:bodyPr/>
          <a:lstStyle/>
          <a:p>
            <a:r>
              <a:rPr lang="en-US" dirty="0"/>
              <a:t>Module 3, Snippet 1</a:t>
            </a:r>
          </a:p>
        </p:txBody>
      </p:sp>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Module 3, Snippet 1</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19.mp3"/><Relationship Id="rId7" Type="http://schemas.openxmlformats.org/officeDocument/2006/relationships/slideLayout" Target="../slideLayouts/slideLayout5.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5" Type="http://schemas.microsoft.com/office/2007/relationships/media" Target="../media/media20.mp3"/><Relationship Id="rId10" Type="http://schemas.openxmlformats.org/officeDocument/2006/relationships/image" Target="../media/image8.png"/><Relationship Id="rId4" Type="http://schemas.openxmlformats.org/officeDocument/2006/relationships/audio" Target="../media/media19.mp3"/><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2.mp3"/><Relationship Id="rId7" Type="http://schemas.openxmlformats.org/officeDocument/2006/relationships/slideLayout" Target="../slideLayouts/slideLayout9.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audio" Target="../media/media23.mp3"/><Relationship Id="rId5" Type="http://schemas.microsoft.com/office/2007/relationships/media" Target="../media/media23.mp3"/><Relationship Id="rId4" Type="http://schemas.openxmlformats.org/officeDocument/2006/relationships/audio" Target="../media/media22.mp3"/><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5.mp3"/><Relationship Id="rId7" Type="http://schemas.openxmlformats.org/officeDocument/2006/relationships/slideLayout" Target="../slideLayouts/slideLayout6.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26.mp3"/><Relationship Id="rId11" Type="http://schemas.openxmlformats.org/officeDocument/2006/relationships/image" Target="../media/image8.png"/><Relationship Id="rId5" Type="http://schemas.microsoft.com/office/2007/relationships/media" Target="../media/media26.mp3"/><Relationship Id="rId10" Type="http://schemas.openxmlformats.org/officeDocument/2006/relationships/image" Target="../media/image14.jpeg"/><Relationship Id="rId4" Type="http://schemas.openxmlformats.org/officeDocument/2006/relationships/audio" Target="../media/media25.mp3"/><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29.mp3"/><Relationship Id="rId7" Type="http://schemas.openxmlformats.org/officeDocument/2006/relationships/slideLayout" Target="../slideLayouts/slideLayout6.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audio" Target="../media/media30.mp3"/><Relationship Id="rId11" Type="http://schemas.openxmlformats.org/officeDocument/2006/relationships/image" Target="../media/image8.png"/><Relationship Id="rId5" Type="http://schemas.microsoft.com/office/2007/relationships/media" Target="../media/media30.mp3"/><Relationship Id="rId10" Type="http://schemas.openxmlformats.org/officeDocument/2006/relationships/image" Target="../media/image16.png"/><Relationship Id="rId4" Type="http://schemas.openxmlformats.org/officeDocument/2006/relationships/audio" Target="../media/media29.mp3"/><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32.mp3"/><Relationship Id="rId7" Type="http://schemas.openxmlformats.org/officeDocument/2006/relationships/slideLayout" Target="../slideLayouts/slideLayout6.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audio" Target="../media/media33.mp3"/><Relationship Id="rId11" Type="http://schemas.openxmlformats.org/officeDocument/2006/relationships/image" Target="../media/image8.png"/><Relationship Id="rId5" Type="http://schemas.microsoft.com/office/2007/relationships/media" Target="../media/media33.mp3"/><Relationship Id="rId10" Type="http://schemas.openxmlformats.org/officeDocument/2006/relationships/image" Target="../media/image18.jpeg"/><Relationship Id="rId4" Type="http://schemas.openxmlformats.org/officeDocument/2006/relationships/audio" Target="../media/media32.mp3"/><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p3"/><Relationship Id="rId7"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p3"/><Relationship Id="rId5" Type="http://schemas.microsoft.com/office/2007/relationships/media" Target="../media/media6.mp3"/><Relationship Id="rId10" Type="http://schemas.openxmlformats.org/officeDocument/2006/relationships/image" Target="../media/image8.png"/><Relationship Id="rId4" Type="http://schemas.openxmlformats.org/officeDocument/2006/relationships/audio" Target="../media/media5.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8.mp3"/><Relationship Id="rId7"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9.mp3"/><Relationship Id="rId5" Type="http://schemas.microsoft.com/office/2007/relationships/media" Target="../media/media9.mp3"/><Relationship Id="rId4" Type="http://schemas.openxmlformats.org/officeDocument/2006/relationships/audio" Target="../media/media8.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2.mp3"/><Relationship Id="rId7"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8.png"/><Relationship Id="rId5" Type="http://schemas.microsoft.com/office/2007/relationships/media" Target="../media/media13.mp3"/><Relationship Id="rId10" Type="http://schemas.openxmlformats.org/officeDocument/2006/relationships/image" Target="../media/image11.jpeg"/><Relationship Id="rId4" Type="http://schemas.openxmlformats.org/officeDocument/2006/relationships/audio" Target="../media/media12.mp3"/><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5.mp3"/><Relationship Id="rId7" Type="http://schemas.openxmlformats.org/officeDocument/2006/relationships/slideLayout" Target="../slideLayouts/slideLayout5.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5" Type="http://schemas.microsoft.com/office/2007/relationships/media" Target="../media/media16.mp3"/><Relationship Id="rId4" Type="http://schemas.openxmlformats.org/officeDocument/2006/relationships/audio" Target="../media/media15.mp3"/><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Managing energy on our roads</a:t>
            </a:r>
          </a:p>
        </p:txBody>
      </p:sp>
      <p:pic>
        <p:nvPicPr>
          <p:cNvPr id="2" name="TAC_MOD3_SNIP1_SLIDE_01_PARA_A">
            <a:hlinkClick r:id="" action="ppaction://media"/>
            <a:extLst>
              <a:ext uri="{FF2B5EF4-FFF2-40B4-BE49-F238E27FC236}">
                <a16:creationId xmlns:a16="http://schemas.microsoft.com/office/drawing/2014/main" id="{D8D912A0-0F31-461B-91E5-9897A5CD57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0305"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4387" fill="hold"/>
                                        <p:tgtEl>
                                          <p:spTgt spid="2"/>
                                        </p:tgtEl>
                                      </p:cBhvr>
                                    </p:cmd>
                                  </p:childTnLst>
                                </p:cTn>
                              </p:par>
                            </p:childTnLst>
                          </p:cTn>
                        </p:par>
                        <p:par>
                          <p:cTn id="7" fill="hold">
                            <p:stCondLst>
                              <p:cond delay="25387"/>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465941B-08DE-40D1-B6E4-F43457A1F281}"/>
              </a:ext>
            </a:extLst>
          </p:cNvPr>
          <p:cNvSpPr>
            <a:spLocks noGrp="1"/>
          </p:cNvSpPr>
          <p:nvPr>
            <p:ph type="body" sz="quarter" idx="10"/>
          </p:nvPr>
        </p:nvSpPr>
        <p:spPr/>
        <p:txBody>
          <a:bodyPr/>
          <a:lstStyle/>
          <a:p>
            <a:r>
              <a:rPr lang="en-AU" dirty="0"/>
              <a:t>Focus on consequence</a:t>
            </a:r>
          </a:p>
        </p:txBody>
      </p:sp>
      <p:sp>
        <p:nvSpPr>
          <p:cNvPr id="7" name="Slide Number Placeholder 6">
            <a:extLst>
              <a:ext uri="{FF2B5EF4-FFF2-40B4-BE49-F238E27FC236}">
                <a16:creationId xmlns:a16="http://schemas.microsoft.com/office/drawing/2014/main" id="{586A160C-3088-4085-95A2-91B3C3F31CF4}"/>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9" name="Footer Placeholder 8">
            <a:extLst>
              <a:ext uri="{FF2B5EF4-FFF2-40B4-BE49-F238E27FC236}">
                <a16:creationId xmlns:a16="http://schemas.microsoft.com/office/drawing/2014/main" id="{7B7F64C1-DC96-443E-9379-E96E443C76B1}"/>
              </a:ext>
            </a:extLst>
          </p:cNvPr>
          <p:cNvSpPr>
            <a:spLocks noGrp="1"/>
          </p:cNvSpPr>
          <p:nvPr>
            <p:ph type="ftr" sz="quarter" idx="13"/>
          </p:nvPr>
        </p:nvSpPr>
        <p:spPr/>
        <p:txBody>
          <a:bodyPr/>
          <a:lstStyle/>
          <a:p>
            <a:r>
              <a:rPr lang="en-US" dirty="0"/>
              <a:t>Module 3, Snippet 1</a:t>
            </a:r>
          </a:p>
        </p:txBody>
      </p:sp>
      <p:pic>
        <p:nvPicPr>
          <p:cNvPr id="2" name="TAC_MOD3_SNIP1_SLIDE_10_PARA_A">
            <a:hlinkClick r:id="" action="ppaction://media"/>
            <a:extLst>
              <a:ext uri="{FF2B5EF4-FFF2-40B4-BE49-F238E27FC236}">
                <a16:creationId xmlns:a16="http://schemas.microsoft.com/office/drawing/2014/main" id="{F3F4397F-FFDC-46C7-AFAD-55809FA3C1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9393" y="0"/>
            <a:ext cx="609600" cy="609600"/>
          </a:xfrm>
          <a:prstGeom prst="rect">
            <a:avLst/>
          </a:prstGeom>
        </p:spPr>
      </p:pic>
    </p:spTree>
    <p:extLst>
      <p:ext uri="{BB962C8B-B14F-4D97-AF65-F5344CB8AC3E}">
        <p14:creationId xmlns:p14="http://schemas.microsoft.com/office/powerpoint/2010/main" val="2009032560"/>
      </p:ext>
    </p:extLst>
  </p:cSld>
  <p:clrMapOvr>
    <a:masterClrMapping/>
  </p:clrMapOvr>
  <mc:AlternateContent xmlns:mc="http://schemas.openxmlformats.org/markup-compatibility/2006" xmlns:p14="http://schemas.microsoft.com/office/powerpoint/2010/main">
    <mc:Choice Requires="p14">
      <p:transition spd="slow" p14:dur="2000" advTm="8580"/>
    </mc:Choice>
    <mc:Fallback xmlns="">
      <p:transition spd="slow" advTm="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095" fill="hold"/>
                                        <p:tgtEl>
                                          <p:spTgt spid="2"/>
                                        </p:tgtEl>
                                      </p:cBhvr>
                                    </p:cmd>
                                  </p:childTnLst>
                                </p:cTn>
                              </p:par>
                            </p:childTnLst>
                          </p:cTn>
                        </p:par>
                        <p:par>
                          <p:cTn id="7" fill="hold">
                            <p:stCondLst>
                              <p:cond delay="7095"/>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EBE2B9-2A09-4B4E-800A-AEF2CEA7F59A}"/>
              </a:ext>
            </a:extLst>
          </p:cNvPr>
          <p:cNvSpPr>
            <a:spLocks noGrp="1"/>
          </p:cNvSpPr>
          <p:nvPr>
            <p:ph idx="1"/>
          </p:nvPr>
        </p:nvSpPr>
        <p:spPr/>
        <p:txBody>
          <a:bodyPr/>
          <a:lstStyle/>
          <a:p>
            <a:pPr marL="285750" indent="-285750">
              <a:buFont typeface="Arial" panose="020B0604020202020204" pitchFamily="34" charset="0"/>
              <a:buChar char="•"/>
            </a:pPr>
            <a:r>
              <a:rPr lang="en-AU" dirty="0"/>
              <a:t>“It’s not the fall that will kill you…”</a:t>
            </a:r>
          </a:p>
          <a:p>
            <a:pPr marL="285750" indent="-285750">
              <a:buFont typeface="Arial" panose="020B0604020202020204" pitchFamily="34" charset="0"/>
              <a:buChar char="•"/>
            </a:pPr>
            <a:r>
              <a:rPr lang="en-AU" dirty="0"/>
              <a:t>Speed has a direct effect on survivability</a:t>
            </a:r>
          </a:p>
          <a:p>
            <a:pPr marL="285750" indent="-285750">
              <a:buFont typeface="Arial" panose="020B0604020202020204" pitchFamily="34" charset="0"/>
              <a:buChar char="•"/>
            </a:pPr>
            <a:r>
              <a:rPr lang="en-AU" dirty="0"/>
              <a:t>Speed managed to human biomechanical tolerance</a:t>
            </a:r>
          </a:p>
        </p:txBody>
      </p:sp>
      <p:sp>
        <p:nvSpPr>
          <p:cNvPr id="3" name="Title 2">
            <a:extLst>
              <a:ext uri="{FF2B5EF4-FFF2-40B4-BE49-F238E27FC236}">
                <a16:creationId xmlns:a16="http://schemas.microsoft.com/office/drawing/2014/main" id="{1519A2DF-7213-4823-BCAE-B8F296AB5202}"/>
              </a:ext>
            </a:extLst>
          </p:cNvPr>
          <p:cNvSpPr>
            <a:spLocks noGrp="1"/>
          </p:cNvSpPr>
          <p:nvPr>
            <p:ph type="title"/>
          </p:nvPr>
        </p:nvSpPr>
        <p:spPr/>
        <p:txBody>
          <a:bodyPr/>
          <a:lstStyle/>
          <a:p>
            <a:r>
              <a:rPr lang="en-AU" dirty="0"/>
              <a:t>The role of speed</a:t>
            </a:r>
          </a:p>
        </p:txBody>
      </p:sp>
      <p:pic>
        <p:nvPicPr>
          <p:cNvPr id="15" name="Picture Placeholder 14">
            <a:extLst>
              <a:ext uri="{FF2B5EF4-FFF2-40B4-BE49-F238E27FC236}">
                <a16:creationId xmlns:a16="http://schemas.microsoft.com/office/drawing/2014/main" id="{737D9ADD-57DC-4832-BCF9-9609309AE2A7}"/>
              </a:ext>
            </a:extLst>
          </p:cNvPr>
          <p:cNvPicPr>
            <a:picLocks noGrp="1" noChangeAspect="1"/>
          </p:cNvPicPr>
          <p:nvPr>
            <p:ph type="pic" sz="quarter" idx="12"/>
          </p:nvPr>
        </p:nvPicPr>
        <p:blipFill rotWithShape="1">
          <a:blip r:embed="rId9" cstate="screen">
            <a:extLst>
              <a:ext uri="{28A0092B-C50C-407E-A947-70E740481C1C}">
                <a14:useLocalDpi xmlns:a14="http://schemas.microsoft.com/office/drawing/2010/main"/>
              </a:ext>
            </a:extLst>
          </a:blip>
          <a:srcRect/>
          <a:stretch/>
        </p:blipFill>
        <p:spPr>
          <a:xfrm>
            <a:off x="4649788" y="1549593"/>
            <a:ext cx="4494212" cy="4351338"/>
          </a:xfrm>
          <a:prstGeom prst="rect">
            <a:avLst/>
          </a:prstGeom>
        </p:spPr>
      </p:pic>
      <p:sp>
        <p:nvSpPr>
          <p:cNvPr id="14" name="Text Placeholder 13">
            <a:extLst>
              <a:ext uri="{FF2B5EF4-FFF2-40B4-BE49-F238E27FC236}">
                <a16:creationId xmlns:a16="http://schemas.microsoft.com/office/drawing/2014/main" id="{8809E74D-6FF3-4E30-B671-D2FEB96CE469}"/>
              </a:ext>
            </a:extLst>
          </p:cNvPr>
          <p:cNvSpPr>
            <a:spLocks noGrp="1"/>
          </p:cNvSpPr>
          <p:nvPr>
            <p:ph type="body" sz="quarter" idx="13"/>
          </p:nvPr>
        </p:nvSpPr>
        <p:spPr/>
        <p:txBody>
          <a:bodyPr/>
          <a:lstStyle/>
          <a:p>
            <a:r>
              <a:rPr lang="en-AU" dirty="0"/>
              <a:t>Source: </a:t>
            </a:r>
            <a:r>
              <a:rPr lang="en-AU" dirty="0" err="1"/>
              <a:t>Claes</a:t>
            </a:r>
            <a:r>
              <a:rPr lang="en-AU" dirty="0"/>
              <a:t> </a:t>
            </a:r>
            <a:r>
              <a:rPr lang="en-AU" dirty="0" err="1"/>
              <a:t>Tingvall</a:t>
            </a:r>
            <a:r>
              <a:rPr lang="en-AU" dirty="0"/>
              <a:t>, Swedish Road Administration</a:t>
            </a:r>
          </a:p>
        </p:txBody>
      </p:sp>
      <p:sp>
        <p:nvSpPr>
          <p:cNvPr id="8" name="Slide Number Placeholder 7">
            <a:extLst>
              <a:ext uri="{FF2B5EF4-FFF2-40B4-BE49-F238E27FC236}">
                <a16:creationId xmlns:a16="http://schemas.microsoft.com/office/drawing/2014/main" id="{65931FC4-8207-4B1D-8D5D-A4C5A9B79E3C}"/>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4" name="Footer Placeholder 3">
            <a:extLst>
              <a:ext uri="{FF2B5EF4-FFF2-40B4-BE49-F238E27FC236}">
                <a16:creationId xmlns:a16="http://schemas.microsoft.com/office/drawing/2014/main" id="{3C223CB4-BEB5-433E-B304-8D109F6A2A58}"/>
              </a:ext>
            </a:extLst>
          </p:cNvPr>
          <p:cNvSpPr>
            <a:spLocks noGrp="1"/>
          </p:cNvSpPr>
          <p:nvPr>
            <p:ph type="ftr" sz="quarter" idx="14"/>
          </p:nvPr>
        </p:nvSpPr>
        <p:spPr/>
        <p:txBody>
          <a:bodyPr/>
          <a:lstStyle/>
          <a:p>
            <a:r>
              <a:rPr lang="en-US" dirty="0"/>
              <a:t>Module 3, Snippet 1</a:t>
            </a:r>
          </a:p>
        </p:txBody>
      </p:sp>
      <p:sp>
        <p:nvSpPr>
          <p:cNvPr id="9" name="Arrow: Chevron 8">
            <a:extLst>
              <a:ext uri="{FF2B5EF4-FFF2-40B4-BE49-F238E27FC236}">
                <a16:creationId xmlns:a16="http://schemas.microsoft.com/office/drawing/2014/main" id="{2416129C-2BB7-4256-8127-9CFE56466E8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1_SLIDE_11_PARA_A">
            <a:hlinkClick r:id="" action="ppaction://media"/>
            <a:extLst>
              <a:ext uri="{FF2B5EF4-FFF2-40B4-BE49-F238E27FC236}">
                <a16:creationId xmlns:a16="http://schemas.microsoft.com/office/drawing/2014/main" id="{56691646-CFD4-4AF6-88D8-A0B46141C4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50922" y="0"/>
            <a:ext cx="609600" cy="609600"/>
          </a:xfrm>
          <a:prstGeom prst="rect">
            <a:avLst/>
          </a:prstGeom>
        </p:spPr>
      </p:pic>
      <p:pic>
        <p:nvPicPr>
          <p:cNvPr id="6" name="TAC_MOD3_SNIP1_SLIDE_11_PARA_B">
            <a:hlinkClick r:id="" action="ppaction://media"/>
            <a:extLst>
              <a:ext uri="{FF2B5EF4-FFF2-40B4-BE49-F238E27FC236}">
                <a16:creationId xmlns:a16="http://schemas.microsoft.com/office/drawing/2014/main" id="{09E2B4C0-8469-4AAF-9FDB-52DEC6806F9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50922" y="656412"/>
            <a:ext cx="609600" cy="609600"/>
          </a:xfrm>
          <a:prstGeom prst="rect">
            <a:avLst/>
          </a:prstGeom>
        </p:spPr>
      </p:pic>
      <p:pic>
        <p:nvPicPr>
          <p:cNvPr id="7" name="TAC_MOD3_SNIP1_SLIDE_11_PARA_C">
            <a:hlinkClick r:id="" action="ppaction://media"/>
            <a:extLst>
              <a:ext uri="{FF2B5EF4-FFF2-40B4-BE49-F238E27FC236}">
                <a16:creationId xmlns:a16="http://schemas.microsoft.com/office/drawing/2014/main" id="{615FFD62-AA93-4205-99C6-2C27F6BAA0B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50922" y="1312824"/>
            <a:ext cx="609600" cy="609600"/>
          </a:xfrm>
          <a:prstGeom prst="rect">
            <a:avLst/>
          </a:prstGeom>
        </p:spPr>
      </p:pic>
    </p:spTree>
    <p:extLst>
      <p:ext uri="{BB962C8B-B14F-4D97-AF65-F5344CB8AC3E}">
        <p14:creationId xmlns:p14="http://schemas.microsoft.com/office/powerpoint/2010/main" val="366033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par>
                                <p:cTn id="14" presetID="1" presetClass="mediacall" presetSubtype="0" fill="hold" nodeType="withEffect">
                                  <p:stCondLst>
                                    <p:cond delay="1000"/>
                                  </p:stCondLst>
                                  <p:childTnLst>
                                    <p:cmd type="call" cmd="playFrom(0.0)">
                                      <p:cBhvr>
                                        <p:cTn id="15" dur="20527" fill="hold"/>
                                        <p:tgtEl>
                                          <p:spTgt spid="5"/>
                                        </p:tgtEl>
                                      </p:cBhvr>
                                    </p:cmd>
                                  </p:childTnLst>
                                </p:cTn>
                              </p:par>
                            </p:childTnLst>
                          </p:cTn>
                        </p:par>
                        <p:par>
                          <p:cTn id="16" fill="hold">
                            <p:stCondLst>
                              <p:cond delay="21527"/>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3057" fill="hold"/>
                                        <p:tgtEl>
                                          <p:spTgt spid="6"/>
                                        </p:tgtEl>
                                      </p:cBhvr>
                                    </p:cmd>
                                  </p:childTnLst>
                                </p:cTn>
                              </p:par>
                            </p:childTnLst>
                          </p:cTn>
                        </p:par>
                        <p:par>
                          <p:cTn id="32" fill="hold">
                            <p:stCondLst>
                              <p:cond delay="24057"/>
                            </p:stCondLst>
                            <p:childTnLst>
                              <p:par>
                                <p:cTn id="33" presetID="3" presetClass="mediacall" presetSubtype="0" fill="hold" nodeType="afterEffect">
                                  <p:stCondLst>
                                    <p:cond delay="500"/>
                                  </p:stCondLst>
                                  <p:childTnLst>
                                    <p:cmd type="call" cmd="stop">
                                      <p:cBhvr>
                                        <p:cTn id="34" dur="1" fill="hold"/>
                                        <p:tgtEl>
                                          <p:spTgt spid="6"/>
                                        </p:tgtEl>
                                      </p:cBhvr>
                                    </p:cmd>
                                  </p:childTnLst>
                                </p:cTn>
                              </p:par>
                              <p:par>
                                <p:cTn id="35" presetID="10" presetClass="entr" presetSubtype="0" fill="hold" grpId="2" nodeType="with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30048" fill="hold"/>
                                        <p:tgtEl>
                                          <p:spTgt spid="7"/>
                                        </p:tgtEl>
                                      </p:cBhvr>
                                    </p:cmd>
                                  </p:childTnLst>
                                </p:cTn>
                              </p:par>
                            </p:childTnLst>
                          </p:cTn>
                        </p:par>
                        <p:par>
                          <p:cTn id="48" fill="hold">
                            <p:stCondLst>
                              <p:cond delay="31048"/>
                            </p:stCondLst>
                            <p:childTnLst>
                              <p:par>
                                <p:cTn id="49" presetID="3" presetClass="mediacall" presetSubtype="0" fill="hold" nodeType="afterEffect">
                                  <p:stCondLst>
                                    <p:cond delay="500"/>
                                  </p:stCondLst>
                                  <p:childTnLst>
                                    <p:cmd type="call" cmd="stop">
                                      <p:cBhvr>
                                        <p:cTn id="50" dur="1" fill="hold"/>
                                        <p:tgtEl>
                                          <p:spTgt spid="7"/>
                                        </p:tgtEl>
                                      </p:cBhvr>
                                    </p:cmd>
                                  </p:childTnLst>
                                </p:cTn>
                              </p:par>
                              <p:par>
                                <p:cTn id="51" presetID="10" presetClass="entr" presetSubtype="0" fill="hold" grpId="4" nodeType="withEffect">
                                  <p:stCondLst>
                                    <p:cond delay="5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
                </p:tgtEl>
              </p:cMediaNode>
            </p:audio>
            <p:audio>
              <p:cMediaNode vol="80000">
                <p:cTn id="55" fill="hold" display="0">
                  <p:stCondLst>
                    <p:cond delay="indefinite"/>
                  </p:stCondLst>
                  <p:endCondLst>
                    <p:cond evt="onStopAudio" delay="0">
                      <p:tgtEl>
                        <p:sldTgt/>
                      </p:tgtEl>
                    </p:cond>
                  </p:endCondLst>
                </p:cTn>
                <p:tgtEl>
                  <p:spTgt spid="6"/>
                </p:tgtEl>
              </p:cMediaNode>
            </p:audio>
            <p:audio>
              <p:cMediaNode vol="80000">
                <p:cTn id="56" fill="hold" display="0">
                  <p:stCondLst>
                    <p:cond delay="indefinite"/>
                  </p:stCondLst>
                  <p:endCondLst>
                    <p:cond evt="onStopAudio" delay="0">
                      <p:tgtEl>
                        <p:sldTgt/>
                      </p:tgtEl>
                    </p:cond>
                  </p:endCondLst>
                </p:cTn>
                <p:tgtEl>
                  <p:spTgt spid="7"/>
                </p:tgtEl>
              </p:cMediaNode>
            </p:audio>
          </p:childTnLst>
        </p:cTn>
      </p:par>
    </p:tnLst>
    <p:bldLst>
      <p:bldP spid="2" grpId="0" uiExpand="1" build="p"/>
      <p:bldP spid="14" grpId="0" build="p"/>
      <p:bldP spid="9" grpId="0" animBg="1"/>
      <p:bldP spid="9" grpId="1" animBg="1"/>
      <p:bldP spid="9" grpId="2" animBg="1"/>
      <p:bldP spid="9" grpId="3" animBg="1"/>
      <p:bldP spid="9"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997349-5533-4F62-BBAF-91512F88EF78}"/>
              </a:ext>
            </a:extLst>
          </p:cNvPr>
          <p:cNvSpPr>
            <a:spLocks noGrp="1"/>
          </p:cNvSpPr>
          <p:nvPr>
            <p:ph idx="1"/>
          </p:nvPr>
        </p:nvSpPr>
        <p:spPr/>
        <p:txBody>
          <a:bodyPr/>
          <a:lstStyle/>
          <a:p>
            <a:pPr marL="285750" indent="-285750">
              <a:buFont typeface="Arial" panose="020B0604020202020204" pitchFamily="34" charset="0"/>
              <a:buChar char="•"/>
            </a:pPr>
            <a:r>
              <a:rPr lang="en-AU" dirty="0"/>
              <a:t>Increased angle of impact increases severity of injuries</a:t>
            </a:r>
          </a:p>
          <a:p>
            <a:pPr marL="285750" indent="-285750">
              <a:buFont typeface="Arial" panose="020B0604020202020204" pitchFamily="34" charset="0"/>
              <a:buChar char="•"/>
            </a:pPr>
            <a:r>
              <a:rPr lang="en-AU" dirty="0"/>
              <a:t>Greater acceleration</a:t>
            </a:r>
          </a:p>
          <a:p>
            <a:pPr marL="285750" indent="-285750">
              <a:buFont typeface="Arial" panose="020B0604020202020204" pitchFamily="34" charset="0"/>
              <a:buChar char="•"/>
            </a:pPr>
            <a:r>
              <a:rPr lang="en-AU" dirty="0"/>
              <a:t>Vulnerability of right angle collisions</a:t>
            </a:r>
          </a:p>
        </p:txBody>
      </p:sp>
      <p:sp>
        <p:nvSpPr>
          <p:cNvPr id="3" name="Title 2">
            <a:extLst>
              <a:ext uri="{FF2B5EF4-FFF2-40B4-BE49-F238E27FC236}">
                <a16:creationId xmlns:a16="http://schemas.microsoft.com/office/drawing/2014/main" id="{DBAF2123-086D-4CEE-A31B-08C4B622DC26}"/>
              </a:ext>
            </a:extLst>
          </p:cNvPr>
          <p:cNvSpPr>
            <a:spLocks noGrp="1"/>
          </p:cNvSpPr>
          <p:nvPr>
            <p:ph type="title"/>
          </p:nvPr>
        </p:nvSpPr>
        <p:spPr/>
        <p:txBody>
          <a:bodyPr/>
          <a:lstStyle/>
          <a:p>
            <a:r>
              <a:rPr lang="en-AU" dirty="0"/>
              <a:t>Impact angle</a:t>
            </a:r>
          </a:p>
        </p:txBody>
      </p:sp>
      <p:sp>
        <p:nvSpPr>
          <p:cNvPr id="8" name="Slide Number Placeholder 7">
            <a:extLst>
              <a:ext uri="{FF2B5EF4-FFF2-40B4-BE49-F238E27FC236}">
                <a16:creationId xmlns:a16="http://schemas.microsoft.com/office/drawing/2014/main" id="{4C1DA054-5E0B-4178-A5B7-CB93F6E93B0A}"/>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4" name="Footer Placeholder 3">
            <a:extLst>
              <a:ext uri="{FF2B5EF4-FFF2-40B4-BE49-F238E27FC236}">
                <a16:creationId xmlns:a16="http://schemas.microsoft.com/office/drawing/2014/main" id="{1F481B5F-B3EF-4012-AE0F-F9AED6915EDD}"/>
              </a:ext>
            </a:extLst>
          </p:cNvPr>
          <p:cNvSpPr>
            <a:spLocks noGrp="1"/>
          </p:cNvSpPr>
          <p:nvPr>
            <p:ph type="ftr" sz="quarter" idx="16"/>
          </p:nvPr>
        </p:nvSpPr>
        <p:spPr/>
        <p:txBody>
          <a:bodyPr/>
          <a:lstStyle/>
          <a:p>
            <a:r>
              <a:rPr lang="en-US" dirty="0"/>
              <a:t>Module 3, Snippet 1</a:t>
            </a:r>
          </a:p>
        </p:txBody>
      </p:sp>
      <p:grpSp>
        <p:nvGrpSpPr>
          <p:cNvPr id="95" name="Group 94">
            <a:extLst>
              <a:ext uri="{FF2B5EF4-FFF2-40B4-BE49-F238E27FC236}">
                <a16:creationId xmlns:a16="http://schemas.microsoft.com/office/drawing/2014/main" id="{3DB9AA78-B51A-4690-8140-F884AB4DB923}"/>
              </a:ext>
            </a:extLst>
          </p:cNvPr>
          <p:cNvGrpSpPr/>
          <p:nvPr/>
        </p:nvGrpSpPr>
        <p:grpSpPr>
          <a:xfrm>
            <a:off x="1785579" y="3447065"/>
            <a:ext cx="2725869" cy="2448253"/>
            <a:chOff x="1620479" y="3256565"/>
            <a:chExt cx="2725869" cy="2448253"/>
          </a:xfrm>
        </p:grpSpPr>
        <p:grpSp>
          <p:nvGrpSpPr>
            <p:cNvPr id="12" name="Group 11">
              <a:extLst>
                <a:ext uri="{FF2B5EF4-FFF2-40B4-BE49-F238E27FC236}">
                  <a16:creationId xmlns:a16="http://schemas.microsoft.com/office/drawing/2014/main" id="{F6F877FE-EE7D-41C7-8D40-AD7775B00F1E}"/>
                </a:ext>
              </a:extLst>
            </p:cNvPr>
            <p:cNvGrpSpPr>
              <a:grpSpLocks noChangeAspect="1"/>
            </p:cNvGrpSpPr>
            <p:nvPr/>
          </p:nvGrpSpPr>
          <p:grpSpPr>
            <a:xfrm rot="16200000">
              <a:off x="3833954" y="4077094"/>
              <a:ext cx="304788" cy="720000"/>
              <a:chOff x="6402587" y="4701874"/>
              <a:chExt cx="455103" cy="1075089"/>
            </a:xfrm>
          </p:grpSpPr>
          <p:sp>
            <p:nvSpPr>
              <p:cNvPr id="13" name="Freeform: Shape 12">
                <a:extLst>
                  <a:ext uri="{FF2B5EF4-FFF2-40B4-BE49-F238E27FC236}">
                    <a16:creationId xmlns:a16="http://schemas.microsoft.com/office/drawing/2014/main" id="{65B07AC8-1771-4E36-883E-F42582AED840}"/>
                  </a:ext>
                </a:extLst>
              </p:cNvPr>
              <p:cNvSpPr/>
              <p:nvPr/>
            </p:nvSpPr>
            <p:spPr>
              <a:xfrm>
                <a:off x="6402587"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Shape 13">
                <a:extLst>
                  <a:ext uri="{FF2B5EF4-FFF2-40B4-BE49-F238E27FC236}">
                    <a16:creationId xmlns:a16="http://schemas.microsoft.com/office/drawing/2014/main" id="{38FAA552-734A-487B-BED5-85D0412446CC}"/>
                  </a:ext>
                </a:extLst>
              </p:cNvPr>
              <p:cNvSpPr/>
              <p:nvPr/>
            </p:nvSpPr>
            <p:spPr>
              <a:xfrm>
                <a:off x="6429395"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57383C07-507C-4C0F-91B2-3A56E07D89DC}"/>
                  </a:ext>
                </a:extLst>
              </p:cNvPr>
              <p:cNvSpPr/>
              <p:nvPr/>
            </p:nvSpPr>
            <p:spPr>
              <a:xfrm>
                <a:off x="6420544"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Shape 15">
                <a:extLst>
                  <a:ext uri="{FF2B5EF4-FFF2-40B4-BE49-F238E27FC236}">
                    <a16:creationId xmlns:a16="http://schemas.microsoft.com/office/drawing/2014/main" id="{42245CD3-08CF-4AB1-8E95-D79A46439B88}"/>
                  </a:ext>
                </a:extLst>
              </p:cNvPr>
              <p:cNvSpPr/>
              <p:nvPr/>
            </p:nvSpPr>
            <p:spPr>
              <a:xfrm>
                <a:off x="6421450"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Shape 16">
                <a:extLst>
                  <a:ext uri="{FF2B5EF4-FFF2-40B4-BE49-F238E27FC236}">
                    <a16:creationId xmlns:a16="http://schemas.microsoft.com/office/drawing/2014/main" id="{95D3FCB2-676E-42A6-A33A-B917443199A0}"/>
                  </a:ext>
                </a:extLst>
              </p:cNvPr>
              <p:cNvSpPr/>
              <p:nvPr/>
            </p:nvSpPr>
            <p:spPr>
              <a:xfrm>
                <a:off x="644395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Shape 17">
                <a:extLst>
                  <a:ext uri="{FF2B5EF4-FFF2-40B4-BE49-F238E27FC236}">
                    <a16:creationId xmlns:a16="http://schemas.microsoft.com/office/drawing/2014/main" id="{50BC69F3-E629-49AC-99B2-344E13A13BD0}"/>
                  </a:ext>
                </a:extLst>
              </p:cNvPr>
              <p:cNvSpPr/>
              <p:nvPr/>
            </p:nvSpPr>
            <p:spPr>
              <a:xfrm flipH="1">
                <a:off x="6627291"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Shape 18">
                <a:extLst>
                  <a:ext uri="{FF2B5EF4-FFF2-40B4-BE49-F238E27FC236}">
                    <a16:creationId xmlns:a16="http://schemas.microsoft.com/office/drawing/2014/main" id="{3BF875AF-C643-4FF0-B190-15EC3CBECCFD}"/>
                  </a:ext>
                </a:extLst>
              </p:cNvPr>
              <p:cNvSpPr/>
              <p:nvPr/>
            </p:nvSpPr>
            <p:spPr>
              <a:xfrm flipH="1">
                <a:off x="6754073"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Shape 19">
                <a:extLst>
                  <a:ext uri="{FF2B5EF4-FFF2-40B4-BE49-F238E27FC236}">
                    <a16:creationId xmlns:a16="http://schemas.microsoft.com/office/drawing/2014/main" id="{E6188C36-0B67-4A20-84F0-2A31B7DA3FE8}"/>
                  </a:ext>
                </a:extLst>
              </p:cNvPr>
              <p:cNvSpPr/>
              <p:nvPr/>
            </p:nvSpPr>
            <p:spPr>
              <a:xfrm flipH="1">
                <a:off x="6624910"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Shape 20">
                <a:extLst>
                  <a:ext uri="{FF2B5EF4-FFF2-40B4-BE49-F238E27FC236}">
                    <a16:creationId xmlns:a16="http://schemas.microsoft.com/office/drawing/2014/main" id="{666B3E34-0263-4450-BA49-7F829373C03E}"/>
                  </a:ext>
                </a:extLst>
              </p:cNvPr>
              <p:cNvSpPr/>
              <p:nvPr/>
            </p:nvSpPr>
            <p:spPr>
              <a:xfrm flipH="1">
                <a:off x="6791219"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02FDDF69-1971-4794-BA59-C5FF221CBF74}"/>
                  </a:ext>
                </a:extLst>
              </p:cNvPr>
              <p:cNvSpPr/>
              <p:nvPr/>
            </p:nvSpPr>
            <p:spPr>
              <a:xfrm flipH="1">
                <a:off x="662490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3" name="Group 22">
              <a:extLst>
                <a:ext uri="{FF2B5EF4-FFF2-40B4-BE49-F238E27FC236}">
                  <a16:creationId xmlns:a16="http://schemas.microsoft.com/office/drawing/2014/main" id="{3919DF0A-97A7-467B-B1A6-57B026A6C552}"/>
                </a:ext>
              </a:extLst>
            </p:cNvPr>
            <p:cNvGrpSpPr>
              <a:grpSpLocks noChangeAspect="1"/>
            </p:cNvGrpSpPr>
            <p:nvPr/>
          </p:nvGrpSpPr>
          <p:grpSpPr>
            <a:xfrm>
              <a:off x="2409036" y="4984818"/>
              <a:ext cx="304788" cy="720000"/>
              <a:chOff x="5709707" y="4545807"/>
              <a:chExt cx="455103" cy="1075089"/>
            </a:xfrm>
          </p:grpSpPr>
          <p:sp>
            <p:nvSpPr>
              <p:cNvPr id="24" name="Freeform: Shape 23">
                <a:extLst>
                  <a:ext uri="{FF2B5EF4-FFF2-40B4-BE49-F238E27FC236}">
                    <a16:creationId xmlns:a16="http://schemas.microsoft.com/office/drawing/2014/main" id="{C1CE2565-D427-4873-9423-DF5064CDE090}"/>
                  </a:ext>
                </a:extLst>
              </p:cNvPr>
              <p:cNvSpPr/>
              <p:nvPr/>
            </p:nvSpPr>
            <p:spPr>
              <a:xfrm>
                <a:off x="5709707"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Freeform: Shape 24">
                <a:extLst>
                  <a:ext uri="{FF2B5EF4-FFF2-40B4-BE49-F238E27FC236}">
                    <a16:creationId xmlns:a16="http://schemas.microsoft.com/office/drawing/2014/main" id="{9B268A61-8036-48D1-BCC4-BF86B7C04C0E}"/>
                  </a:ext>
                </a:extLst>
              </p:cNvPr>
              <p:cNvSpPr/>
              <p:nvPr/>
            </p:nvSpPr>
            <p:spPr>
              <a:xfrm>
                <a:off x="5736515"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Shape 25">
                <a:extLst>
                  <a:ext uri="{FF2B5EF4-FFF2-40B4-BE49-F238E27FC236}">
                    <a16:creationId xmlns:a16="http://schemas.microsoft.com/office/drawing/2014/main" id="{EBA2A0C3-AE68-49EE-B913-5862B98598C3}"/>
                  </a:ext>
                </a:extLst>
              </p:cNvPr>
              <p:cNvSpPr/>
              <p:nvPr/>
            </p:nvSpPr>
            <p:spPr>
              <a:xfrm>
                <a:off x="5727664"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Shape 26">
                <a:extLst>
                  <a:ext uri="{FF2B5EF4-FFF2-40B4-BE49-F238E27FC236}">
                    <a16:creationId xmlns:a16="http://schemas.microsoft.com/office/drawing/2014/main" id="{CB3ADC62-07E8-49D3-A299-1EAC427D874A}"/>
                  </a:ext>
                </a:extLst>
              </p:cNvPr>
              <p:cNvSpPr/>
              <p:nvPr/>
            </p:nvSpPr>
            <p:spPr>
              <a:xfrm>
                <a:off x="5728570"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Shape 27">
                <a:extLst>
                  <a:ext uri="{FF2B5EF4-FFF2-40B4-BE49-F238E27FC236}">
                    <a16:creationId xmlns:a16="http://schemas.microsoft.com/office/drawing/2014/main" id="{A06A381F-70B2-4306-AEB5-206D15DA7F18}"/>
                  </a:ext>
                </a:extLst>
              </p:cNvPr>
              <p:cNvSpPr/>
              <p:nvPr/>
            </p:nvSpPr>
            <p:spPr>
              <a:xfrm>
                <a:off x="575107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E5D804C6-05CC-4AB0-93A4-810CB276C388}"/>
                  </a:ext>
                </a:extLst>
              </p:cNvPr>
              <p:cNvSpPr/>
              <p:nvPr/>
            </p:nvSpPr>
            <p:spPr>
              <a:xfrm flipH="1">
                <a:off x="5934411"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A1DBF0AD-1302-4533-A78F-F545C30A4C8D}"/>
                  </a:ext>
                </a:extLst>
              </p:cNvPr>
              <p:cNvSpPr/>
              <p:nvPr/>
            </p:nvSpPr>
            <p:spPr>
              <a:xfrm flipH="1">
                <a:off x="6061193"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931D66FD-48CB-4714-9038-4A50E7506FC5}"/>
                  </a:ext>
                </a:extLst>
              </p:cNvPr>
              <p:cNvSpPr/>
              <p:nvPr/>
            </p:nvSpPr>
            <p:spPr>
              <a:xfrm flipH="1">
                <a:off x="5932030"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A6EE9CC0-BE69-406E-A9F1-F1B4919A3793}"/>
                  </a:ext>
                </a:extLst>
              </p:cNvPr>
              <p:cNvSpPr/>
              <p:nvPr/>
            </p:nvSpPr>
            <p:spPr>
              <a:xfrm flipH="1">
                <a:off x="6098339"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Shape 32">
                <a:extLst>
                  <a:ext uri="{FF2B5EF4-FFF2-40B4-BE49-F238E27FC236}">
                    <a16:creationId xmlns:a16="http://schemas.microsoft.com/office/drawing/2014/main" id="{D719B976-7C81-400E-AEB0-43F30396F1E9}"/>
                  </a:ext>
                </a:extLst>
              </p:cNvPr>
              <p:cNvSpPr/>
              <p:nvPr/>
            </p:nvSpPr>
            <p:spPr>
              <a:xfrm flipH="1">
                <a:off x="593202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39" name="Straight Arrow Connector 38">
              <a:extLst>
                <a:ext uri="{FF2B5EF4-FFF2-40B4-BE49-F238E27FC236}">
                  <a16:creationId xmlns:a16="http://schemas.microsoft.com/office/drawing/2014/main" id="{35BD7527-0889-4CB9-A70D-AFE12AE57A7F}"/>
                </a:ext>
              </a:extLst>
            </p:cNvPr>
            <p:cNvCxnSpPr/>
            <p:nvPr/>
          </p:nvCxnSpPr>
          <p:spPr>
            <a:xfrm flipH="1" flipV="1">
              <a:off x="2557928" y="3256565"/>
              <a:ext cx="7004" cy="1623907"/>
            </a:xfrm>
            <a:prstGeom prst="straightConnector1">
              <a:avLst/>
            </a:prstGeom>
            <a:ln w="25400">
              <a:solidFill>
                <a:srgbClr val="01A0DF"/>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9E64325-8CA0-4887-8087-AA8646D60E5D}"/>
                </a:ext>
              </a:extLst>
            </p:cNvPr>
            <p:cNvCxnSpPr>
              <a:cxnSpLocks/>
            </p:cNvCxnSpPr>
            <p:nvPr/>
          </p:nvCxnSpPr>
          <p:spPr>
            <a:xfrm flipH="1">
              <a:off x="1620479" y="4432544"/>
              <a:ext cx="1903333" cy="9099"/>
            </a:xfrm>
            <a:prstGeom prst="straightConnector1">
              <a:avLst/>
            </a:prstGeom>
            <a:ln w="25400">
              <a:solidFill>
                <a:srgbClr val="F8801C"/>
              </a:solidFill>
              <a:headEnd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519D8E37-CC6E-446E-8F0F-5F71692E34DB}"/>
              </a:ext>
            </a:extLst>
          </p:cNvPr>
          <p:cNvGrpSpPr/>
          <p:nvPr/>
        </p:nvGrpSpPr>
        <p:grpSpPr>
          <a:xfrm>
            <a:off x="5514340" y="3483522"/>
            <a:ext cx="2343064" cy="2411796"/>
            <a:chOff x="5349240" y="3293022"/>
            <a:chExt cx="2343064" cy="2411796"/>
          </a:xfrm>
        </p:grpSpPr>
        <p:grpSp>
          <p:nvGrpSpPr>
            <p:cNvPr id="44" name="Group 43">
              <a:extLst>
                <a:ext uri="{FF2B5EF4-FFF2-40B4-BE49-F238E27FC236}">
                  <a16:creationId xmlns:a16="http://schemas.microsoft.com/office/drawing/2014/main" id="{5281DC8E-22A4-499B-8301-A255B4F96FD6}"/>
                </a:ext>
              </a:extLst>
            </p:cNvPr>
            <p:cNvGrpSpPr>
              <a:grpSpLocks noChangeAspect="1"/>
            </p:cNvGrpSpPr>
            <p:nvPr/>
          </p:nvGrpSpPr>
          <p:grpSpPr>
            <a:xfrm rot="17723212">
              <a:off x="7179910" y="4585407"/>
              <a:ext cx="304788" cy="720000"/>
              <a:chOff x="6402587" y="4701874"/>
              <a:chExt cx="455103" cy="1075089"/>
            </a:xfrm>
          </p:grpSpPr>
          <p:sp>
            <p:nvSpPr>
              <p:cNvPr id="45" name="Freeform: Shape 44">
                <a:extLst>
                  <a:ext uri="{FF2B5EF4-FFF2-40B4-BE49-F238E27FC236}">
                    <a16:creationId xmlns:a16="http://schemas.microsoft.com/office/drawing/2014/main" id="{AD9B480D-0C35-4785-ABB4-347D53D17409}"/>
                  </a:ext>
                </a:extLst>
              </p:cNvPr>
              <p:cNvSpPr/>
              <p:nvPr/>
            </p:nvSpPr>
            <p:spPr>
              <a:xfrm>
                <a:off x="6402587"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Shape 45">
                <a:extLst>
                  <a:ext uri="{FF2B5EF4-FFF2-40B4-BE49-F238E27FC236}">
                    <a16:creationId xmlns:a16="http://schemas.microsoft.com/office/drawing/2014/main" id="{8104C615-C00E-41B8-B646-93D0891E34A9}"/>
                  </a:ext>
                </a:extLst>
              </p:cNvPr>
              <p:cNvSpPr/>
              <p:nvPr/>
            </p:nvSpPr>
            <p:spPr>
              <a:xfrm>
                <a:off x="6429395"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Shape 46">
                <a:extLst>
                  <a:ext uri="{FF2B5EF4-FFF2-40B4-BE49-F238E27FC236}">
                    <a16:creationId xmlns:a16="http://schemas.microsoft.com/office/drawing/2014/main" id="{80564DF7-42B0-49D2-AF33-0856B611F5E7}"/>
                  </a:ext>
                </a:extLst>
              </p:cNvPr>
              <p:cNvSpPr/>
              <p:nvPr/>
            </p:nvSpPr>
            <p:spPr>
              <a:xfrm>
                <a:off x="6420544"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Shape 47">
                <a:extLst>
                  <a:ext uri="{FF2B5EF4-FFF2-40B4-BE49-F238E27FC236}">
                    <a16:creationId xmlns:a16="http://schemas.microsoft.com/office/drawing/2014/main" id="{1193F25B-BD6B-470D-B39B-88AC773DE002}"/>
                  </a:ext>
                </a:extLst>
              </p:cNvPr>
              <p:cNvSpPr/>
              <p:nvPr/>
            </p:nvSpPr>
            <p:spPr>
              <a:xfrm>
                <a:off x="6421450"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6D2318E9-D3FF-4F0C-8158-F8E633678CC0}"/>
                  </a:ext>
                </a:extLst>
              </p:cNvPr>
              <p:cNvSpPr/>
              <p:nvPr/>
            </p:nvSpPr>
            <p:spPr>
              <a:xfrm>
                <a:off x="644395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Shape 49">
                <a:extLst>
                  <a:ext uri="{FF2B5EF4-FFF2-40B4-BE49-F238E27FC236}">
                    <a16:creationId xmlns:a16="http://schemas.microsoft.com/office/drawing/2014/main" id="{71E201EC-AA22-44CA-8496-7DABDAE6A166}"/>
                  </a:ext>
                </a:extLst>
              </p:cNvPr>
              <p:cNvSpPr/>
              <p:nvPr/>
            </p:nvSpPr>
            <p:spPr>
              <a:xfrm flipH="1">
                <a:off x="6627291" y="470187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88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1685DC5D-CE55-458C-A101-FAAD4E0DCA59}"/>
                  </a:ext>
                </a:extLst>
              </p:cNvPr>
              <p:cNvSpPr/>
              <p:nvPr/>
            </p:nvSpPr>
            <p:spPr>
              <a:xfrm flipH="1">
                <a:off x="6754073" y="473256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61972550-45B7-4AAE-92DD-A68AF81B04B4}"/>
                  </a:ext>
                </a:extLst>
              </p:cNvPr>
              <p:cNvSpPr/>
              <p:nvPr/>
            </p:nvSpPr>
            <p:spPr>
              <a:xfrm flipH="1">
                <a:off x="6624910" y="498762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B704462D-FB08-43EB-A34C-611346BD34BA}"/>
                  </a:ext>
                </a:extLst>
              </p:cNvPr>
              <p:cNvSpPr/>
              <p:nvPr/>
            </p:nvSpPr>
            <p:spPr>
              <a:xfrm flipH="1">
                <a:off x="6791219" y="509239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Shape 53">
                <a:extLst>
                  <a:ext uri="{FF2B5EF4-FFF2-40B4-BE49-F238E27FC236}">
                    <a16:creationId xmlns:a16="http://schemas.microsoft.com/office/drawing/2014/main" id="{A061FFDB-3170-4D6E-A3FE-F41A92433277}"/>
                  </a:ext>
                </a:extLst>
              </p:cNvPr>
              <p:cNvSpPr/>
              <p:nvPr/>
            </p:nvSpPr>
            <p:spPr>
              <a:xfrm flipH="1">
                <a:off x="6624909" y="544002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5" name="Group 54">
              <a:extLst>
                <a:ext uri="{FF2B5EF4-FFF2-40B4-BE49-F238E27FC236}">
                  <a16:creationId xmlns:a16="http://schemas.microsoft.com/office/drawing/2014/main" id="{BBE983EA-42B2-4500-8AC7-167A8CF22BBF}"/>
                </a:ext>
              </a:extLst>
            </p:cNvPr>
            <p:cNvGrpSpPr>
              <a:grpSpLocks noChangeAspect="1"/>
            </p:cNvGrpSpPr>
            <p:nvPr/>
          </p:nvGrpSpPr>
          <p:grpSpPr>
            <a:xfrm rot="20824901">
              <a:off x="6423186" y="4984818"/>
              <a:ext cx="304788" cy="720000"/>
              <a:chOff x="5709707" y="4545807"/>
              <a:chExt cx="455103" cy="1075089"/>
            </a:xfrm>
          </p:grpSpPr>
          <p:sp>
            <p:nvSpPr>
              <p:cNvPr id="56" name="Freeform: Shape 55">
                <a:extLst>
                  <a:ext uri="{FF2B5EF4-FFF2-40B4-BE49-F238E27FC236}">
                    <a16:creationId xmlns:a16="http://schemas.microsoft.com/office/drawing/2014/main" id="{E12E355E-7F3E-4135-95A6-8FF974D2005E}"/>
                  </a:ext>
                </a:extLst>
              </p:cNvPr>
              <p:cNvSpPr/>
              <p:nvPr/>
            </p:nvSpPr>
            <p:spPr>
              <a:xfrm>
                <a:off x="5709707"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7" name="Freeform: Shape 56">
                <a:extLst>
                  <a:ext uri="{FF2B5EF4-FFF2-40B4-BE49-F238E27FC236}">
                    <a16:creationId xmlns:a16="http://schemas.microsoft.com/office/drawing/2014/main" id="{E5D624AC-359F-4BDF-86D3-0DDB49D87E1E}"/>
                  </a:ext>
                </a:extLst>
              </p:cNvPr>
              <p:cNvSpPr/>
              <p:nvPr/>
            </p:nvSpPr>
            <p:spPr>
              <a:xfrm>
                <a:off x="5736515"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7F2935F2-EE38-4A52-A1A3-15F68524A613}"/>
                  </a:ext>
                </a:extLst>
              </p:cNvPr>
              <p:cNvSpPr/>
              <p:nvPr/>
            </p:nvSpPr>
            <p:spPr>
              <a:xfrm>
                <a:off x="5727664"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Freeform: Shape 58">
                <a:extLst>
                  <a:ext uri="{FF2B5EF4-FFF2-40B4-BE49-F238E27FC236}">
                    <a16:creationId xmlns:a16="http://schemas.microsoft.com/office/drawing/2014/main" id="{8AD2D5AE-A81B-411A-933F-C61CB11459E2}"/>
                  </a:ext>
                </a:extLst>
              </p:cNvPr>
              <p:cNvSpPr/>
              <p:nvPr/>
            </p:nvSpPr>
            <p:spPr>
              <a:xfrm>
                <a:off x="5728570"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Freeform: Shape 59">
                <a:extLst>
                  <a:ext uri="{FF2B5EF4-FFF2-40B4-BE49-F238E27FC236}">
                    <a16:creationId xmlns:a16="http://schemas.microsoft.com/office/drawing/2014/main" id="{C4103A6F-F390-4AF6-A0CD-3BB41A1443C9}"/>
                  </a:ext>
                </a:extLst>
              </p:cNvPr>
              <p:cNvSpPr/>
              <p:nvPr/>
            </p:nvSpPr>
            <p:spPr>
              <a:xfrm>
                <a:off x="575107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reeform: Shape 60">
                <a:extLst>
                  <a:ext uri="{FF2B5EF4-FFF2-40B4-BE49-F238E27FC236}">
                    <a16:creationId xmlns:a16="http://schemas.microsoft.com/office/drawing/2014/main" id="{DC4CAE47-4487-435B-8385-536C5A29ECA2}"/>
                  </a:ext>
                </a:extLst>
              </p:cNvPr>
              <p:cNvSpPr/>
              <p:nvPr/>
            </p:nvSpPr>
            <p:spPr>
              <a:xfrm flipH="1">
                <a:off x="5934411"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Shape 61">
                <a:extLst>
                  <a:ext uri="{FF2B5EF4-FFF2-40B4-BE49-F238E27FC236}">
                    <a16:creationId xmlns:a16="http://schemas.microsoft.com/office/drawing/2014/main" id="{0B07335B-EEFD-44D0-A104-708E3109F469}"/>
                  </a:ext>
                </a:extLst>
              </p:cNvPr>
              <p:cNvSpPr/>
              <p:nvPr/>
            </p:nvSpPr>
            <p:spPr>
              <a:xfrm flipH="1">
                <a:off x="6061193"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Shape 62">
                <a:extLst>
                  <a:ext uri="{FF2B5EF4-FFF2-40B4-BE49-F238E27FC236}">
                    <a16:creationId xmlns:a16="http://schemas.microsoft.com/office/drawing/2014/main" id="{6C33EA2D-9B63-4A19-9DB5-498565FD0AD7}"/>
                  </a:ext>
                </a:extLst>
              </p:cNvPr>
              <p:cNvSpPr/>
              <p:nvPr/>
            </p:nvSpPr>
            <p:spPr>
              <a:xfrm flipH="1">
                <a:off x="5932030"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7B76BDAC-790B-42B2-A622-23A0AEE671B0}"/>
                  </a:ext>
                </a:extLst>
              </p:cNvPr>
              <p:cNvSpPr/>
              <p:nvPr/>
            </p:nvSpPr>
            <p:spPr>
              <a:xfrm flipH="1">
                <a:off x="6098339"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Shape 64">
                <a:extLst>
                  <a:ext uri="{FF2B5EF4-FFF2-40B4-BE49-F238E27FC236}">
                    <a16:creationId xmlns:a16="http://schemas.microsoft.com/office/drawing/2014/main" id="{F0C0B2E9-F156-4CF4-A199-F19F683B4E58}"/>
                  </a:ext>
                </a:extLst>
              </p:cNvPr>
              <p:cNvSpPr/>
              <p:nvPr/>
            </p:nvSpPr>
            <p:spPr>
              <a:xfrm flipH="1">
                <a:off x="593202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91" name="Straight Arrow Connector 90">
              <a:extLst>
                <a:ext uri="{FF2B5EF4-FFF2-40B4-BE49-F238E27FC236}">
                  <a16:creationId xmlns:a16="http://schemas.microsoft.com/office/drawing/2014/main" id="{F10A188B-0FB1-472D-9F85-E04E0F3666A8}"/>
                </a:ext>
              </a:extLst>
            </p:cNvPr>
            <p:cNvCxnSpPr>
              <a:cxnSpLocks/>
            </p:cNvCxnSpPr>
            <p:nvPr/>
          </p:nvCxnSpPr>
          <p:spPr>
            <a:xfrm flipH="1" flipV="1">
              <a:off x="5349240" y="3945615"/>
              <a:ext cx="1579221" cy="790408"/>
            </a:xfrm>
            <a:prstGeom prst="straightConnector1">
              <a:avLst/>
            </a:prstGeom>
            <a:ln w="25400">
              <a:solidFill>
                <a:srgbClr val="F8801C"/>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2B0DD262-8372-4771-9464-E72F9F35CF9A}"/>
                </a:ext>
              </a:extLst>
            </p:cNvPr>
            <p:cNvCxnSpPr>
              <a:cxnSpLocks/>
            </p:cNvCxnSpPr>
            <p:nvPr/>
          </p:nvCxnSpPr>
          <p:spPr>
            <a:xfrm flipH="1" flipV="1">
              <a:off x="6138850" y="3293022"/>
              <a:ext cx="327367" cy="1607397"/>
            </a:xfrm>
            <a:prstGeom prst="straightConnector1">
              <a:avLst/>
            </a:prstGeom>
            <a:ln w="25400">
              <a:solidFill>
                <a:srgbClr val="01A0DF"/>
              </a:solidFill>
              <a:headEnd w="lg" len="lg"/>
              <a:tailEnd type="stealth" w="lg" len="lg"/>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74979FB3-93A4-4263-82DA-6B244D25562B}"/>
              </a:ext>
            </a:extLst>
          </p:cNvPr>
          <p:cNvCxnSpPr/>
          <p:nvPr/>
        </p:nvCxnSpPr>
        <p:spPr>
          <a:xfrm flipV="1">
            <a:off x="2728437" y="3190865"/>
            <a:ext cx="0" cy="1440000"/>
          </a:xfrm>
          <a:prstGeom prst="straightConnector1">
            <a:avLst/>
          </a:prstGeom>
          <a:ln w="38100">
            <a:solidFill>
              <a:srgbClr val="01A0DF"/>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AA071D0-A8C8-472E-A1C9-F385018C572C}"/>
              </a:ext>
            </a:extLst>
          </p:cNvPr>
          <p:cNvCxnSpPr>
            <a:cxnSpLocks/>
          </p:cNvCxnSpPr>
          <p:nvPr/>
        </p:nvCxnSpPr>
        <p:spPr>
          <a:xfrm flipH="1">
            <a:off x="1283885" y="4629502"/>
            <a:ext cx="1440000" cy="0"/>
          </a:xfrm>
          <a:prstGeom prst="straightConnector1">
            <a:avLst/>
          </a:prstGeom>
          <a:ln w="38100">
            <a:solidFill>
              <a:srgbClr val="F8801C"/>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0B6BA6F-D6CD-434A-B7FA-B592A00BF821}"/>
              </a:ext>
            </a:extLst>
          </p:cNvPr>
          <p:cNvSpPr txBox="1"/>
          <p:nvPr/>
        </p:nvSpPr>
        <p:spPr>
          <a:xfrm>
            <a:off x="1622910" y="4597634"/>
            <a:ext cx="891176" cy="369332"/>
          </a:xfrm>
          <a:prstGeom prst="rect">
            <a:avLst/>
          </a:prstGeom>
          <a:noFill/>
        </p:spPr>
        <p:txBody>
          <a:bodyPr wrap="square" rtlCol="0">
            <a:spAutoFit/>
          </a:bodyPr>
          <a:lstStyle/>
          <a:p>
            <a:pPr algn="ctr"/>
            <a:r>
              <a:rPr lang="en-AU" b="1" dirty="0">
                <a:solidFill>
                  <a:srgbClr val="F8801C"/>
                </a:solidFill>
              </a:rPr>
              <a:t>V2</a:t>
            </a:r>
            <a:r>
              <a:rPr lang="en-AU" b="1" baseline="-25000" dirty="0">
                <a:solidFill>
                  <a:srgbClr val="F8801C"/>
                </a:solidFill>
              </a:rPr>
              <a:t>before</a:t>
            </a:r>
          </a:p>
        </p:txBody>
      </p:sp>
      <p:sp>
        <p:nvSpPr>
          <p:cNvPr id="82" name="TextBox 81">
            <a:extLst>
              <a:ext uri="{FF2B5EF4-FFF2-40B4-BE49-F238E27FC236}">
                <a16:creationId xmlns:a16="http://schemas.microsoft.com/office/drawing/2014/main" id="{99AFA6E6-B1EA-484F-AE15-A3F08985F128}"/>
              </a:ext>
            </a:extLst>
          </p:cNvPr>
          <p:cNvSpPr txBox="1"/>
          <p:nvPr/>
        </p:nvSpPr>
        <p:spPr>
          <a:xfrm rot="5400000">
            <a:off x="2469028" y="3753009"/>
            <a:ext cx="891176" cy="369332"/>
          </a:xfrm>
          <a:prstGeom prst="rect">
            <a:avLst/>
          </a:prstGeom>
          <a:noFill/>
        </p:spPr>
        <p:txBody>
          <a:bodyPr wrap="square" rtlCol="0">
            <a:spAutoFit/>
          </a:bodyPr>
          <a:lstStyle/>
          <a:p>
            <a:pPr algn="ctr"/>
            <a:r>
              <a:rPr lang="en-AU" b="1" dirty="0">
                <a:solidFill>
                  <a:srgbClr val="009EE3"/>
                </a:solidFill>
              </a:rPr>
              <a:t>V1</a:t>
            </a:r>
            <a:r>
              <a:rPr lang="en-AU" b="1" baseline="-25000" dirty="0">
                <a:solidFill>
                  <a:srgbClr val="009EE3"/>
                </a:solidFill>
              </a:rPr>
              <a:t>before</a:t>
            </a:r>
          </a:p>
        </p:txBody>
      </p:sp>
      <p:cxnSp>
        <p:nvCxnSpPr>
          <p:cNvPr id="83" name="Straight Arrow Connector 82">
            <a:extLst>
              <a:ext uri="{FF2B5EF4-FFF2-40B4-BE49-F238E27FC236}">
                <a16:creationId xmlns:a16="http://schemas.microsoft.com/office/drawing/2014/main" id="{8221157C-B681-4688-A40C-414B9AC4EDC8}"/>
              </a:ext>
            </a:extLst>
          </p:cNvPr>
          <p:cNvCxnSpPr>
            <a:cxnSpLocks/>
          </p:cNvCxnSpPr>
          <p:nvPr/>
        </p:nvCxnSpPr>
        <p:spPr>
          <a:xfrm flipH="1" flipV="1">
            <a:off x="1651483" y="3616477"/>
            <a:ext cx="1015200" cy="1015200"/>
          </a:xfrm>
          <a:prstGeom prst="straightConnector1">
            <a:avLst/>
          </a:prstGeom>
          <a:ln w="38100">
            <a:solidFill>
              <a:srgbClr val="F8801C"/>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F399539-FBD9-46BF-82A1-67A55DD92220}"/>
              </a:ext>
            </a:extLst>
          </p:cNvPr>
          <p:cNvCxnSpPr>
            <a:cxnSpLocks/>
          </p:cNvCxnSpPr>
          <p:nvPr/>
        </p:nvCxnSpPr>
        <p:spPr>
          <a:xfrm flipH="1" flipV="1">
            <a:off x="1713394" y="3535513"/>
            <a:ext cx="1015200" cy="1015200"/>
          </a:xfrm>
          <a:prstGeom prst="straightConnector1">
            <a:avLst/>
          </a:prstGeom>
          <a:ln w="38100">
            <a:solidFill>
              <a:srgbClr val="009EE3"/>
            </a:solidFill>
            <a:prstDash val="sysDot"/>
            <a:tailEnd type="stealth" w="med" len="lg"/>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E097B8C3-B0A0-47CF-A351-98D32BCE07B5}"/>
              </a:ext>
            </a:extLst>
          </p:cNvPr>
          <p:cNvSpPr txBox="1"/>
          <p:nvPr/>
        </p:nvSpPr>
        <p:spPr>
          <a:xfrm rot="2666705">
            <a:off x="1874579" y="3673731"/>
            <a:ext cx="891176" cy="369332"/>
          </a:xfrm>
          <a:prstGeom prst="rect">
            <a:avLst/>
          </a:prstGeom>
          <a:noFill/>
        </p:spPr>
        <p:txBody>
          <a:bodyPr wrap="square" rtlCol="0">
            <a:spAutoFit/>
          </a:bodyPr>
          <a:lstStyle/>
          <a:p>
            <a:pPr algn="ctr"/>
            <a:r>
              <a:rPr lang="en-AU" b="1" dirty="0">
                <a:solidFill>
                  <a:srgbClr val="009EE3"/>
                </a:solidFill>
              </a:rPr>
              <a:t>V1</a:t>
            </a:r>
            <a:r>
              <a:rPr lang="en-AU" b="1" baseline="-25000" dirty="0">
                <a:solidFill>
                  <a:srgbClr val="009EE3"/>
                </a:solidFill>
              </a:rPr>
              <a:t>after</a:t>
            </a:r>
          </a:p>
        </p:txBody>
      </p:sp>
      <p:sp>
        <p:nvSpPr>
          <p:cNvPr id="87" name="TextBox 86">
            <a:extLst>
              <a:ext uri="{FF2B5EF4-FFF2-40B4-BE49-F238E27FC236}">
                <a16:creationId xmlns:a16="http://schemas.microsoft.com/office/drawing/2014/main" id="{AD859DD8-A491-47EA-A269-1297B968F0CE}"/>
              </a:ext>
            </a:extLst>
          </p:cNvPr>
          <p:cNvSpPr txBox="1"/>
          <p:nvPr/>
        </p:nvSpPr>
        <p:spPr>
          <a:xfrm rot="2674232">
            <a:off x="1573741" y="4010019"/>
            <a:ext cx="891176" cy="369332"/>
          </a:xfrm>
          <a:prstGeom prst="rect">
            <a:avLst/>
          </a:prstGeom>
          <a:noFill/>
        </p:spPr>
        <p:txBody>
          <a:bodyPr wrap="square" rtlCol="0">
            <a:spAutoFit/>
          </a:bodyPr>
          <a:lstStyle/>
          <a:p>
            <a:pPr algn="ctr"/>
            <a:r>
              <a:rPr lang="en-AU" b="1" dirty="0">
                <a:solidFill>
                  <a:srgbClr val="F8801C"/>
                </a:solidFill>
              </a:rPr>
              <a:t>V2</a:t>
            </a:r>
            <a:r>
              <a:rPr lang="en-AU" b="1" baseline="-25000" dirty="0">
                <a:solidFill>
                  <a:srgbClr val="F8801C"/>
                </a:solidFill>
              </a:rPr>
              <a:t>after</a:t>
            </a:r>
          </a:p>
        </p:txBody>
      </p:sp>
      <p:cxnSp>
        <p:nvCxnSpPr>
          <p:cNvPr id="88" name="Straight Arrow Connector 87">
            <a:extLst>
              <a:ext uri="{FF2B5EF4-FFF2-40B4-BE49-F238E27FC236}">
                <a16:creationId xmlns:a16="http://schemas.microsoft.com/office/drawing/2014/main" id="{859DA423-96A7-48A2-A5F5-21C6C76EA83F}"/>
              </a:ext>
            </a:extLst>
          </p:cNvPr>
          <p:cNvCxnSpPr>
            <a:cxnSpLocks/>
          </p:cNvCxnSpPr>
          <p:nvPr/>
        </p:nvCxnSpPr>
        <p:spPr>
          <a:xfrm flipH="1">
            <a:off x="1713394" y="3177108"/>
            <a:ext cx="1013136" cy="378149"/>
          </a:xfrm>
          <a:prstGeom prst="straightConnector1">
            <a:avLst/>
          </a:prstGeom>
          <a:ln w="38100">
            <a:solidFill>
              <a:srgbClr val="009EE3"/>
            </a:solidFill>
            <a:prstDash val="solid"/>
            <a:tailEnd type="stealth" w="med" len="lg"/>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4C58D053-6A77-4A8D-8AD6-4C640BA2DCEE}"/>
              </a:ext>
            </a:extLst>
          </p:cNvPr>
          <p:cNvSpPr txBox="1"/>
          <p:nvPr/>
        </p:nvSpPr>
        <p:spPr>
          <a:xfrm>
            <a:off x="1721091" y="2965456"/>
            <a:ext cx="891176" cy="369332"/>
          </a:xfrm>
          <a:prstGeom prst="rect">
            <a:avLst/>
          </a:prstGeom>
          <a:noFill/>
        </p:spPr>
        <p:txBody>
          <a:bodyPr wrap="square" rtlCol="0">
            <a:spAutoFit/>
          </a:bodyPr>
          <a:lstStyle/>
          <a:p>
            <a:pPr algn="ctr"/>
            <a:r>
              <a:rPr lang="el-GR" b="1" dirty="0">
                <a:solidFill>
                  <a:srgbClr val="009EE3"/>
                </a:solidFill>
              </a:rPr>
              <a:t>Δ</a:t>
            </a:r>
            <a:r>
              <a:rPr lang="en-AU" b="1" dirty="0">
                <a:solidFill>
                  <a:srgbClr val="009EE3"/>
                </a:solidFill>
              </a:rPr>
              <a:t>V1</a:t>
            </a:r>
            <a:endParaRPr lang="en-AU" b="1" baseline="-25000" dirty="0">
              <a:solidFill>
                <a:srgbClr val="009EE3"/>
              </a:solidFill>
            </a:endParaRPr>
          </a:p>
        </p:txBody>
      </p:sp>
      <p:sp>
        <p:nvSpPr>
          <p:cNvPr id="94" name="TextBox 93">
            <a:extLst>
              <a:ext uri="{FF2B5EF4-FFF2-40B4-BE49-F238E27FC236}">
                <a16:creationId xmlns:a16="http://schemas.microsoft.com/office/drawing/2014/main" id="{14CEC4CC-A1C1-4453-BCB7-1860E1581D5A}"/>
              </a:ext>
            </a:extLst>
          </p:cNvPr>
          <p:cNvSpPr txBox="1"/>
          <p:nvPr/>
        </p:nvSpPr>
        <p:spPr>
          <a:xfrm>
            <a:off x="744430" y="3856738"/>
            <a:ext cx="891176" cy="369332"/>
          </a:xfrm>
          <a:prstGeom prst="rect">
            <a:avLst/>
          </a:prstGeom>
          <a:noFill/>
        </p:spPr>
        <p:txBody>
          <a:bodyPr wrap="square" rtlCol="0">
            <a:spAutoFit/>
          </a:bodyPr>
          <a:lstStyle/>
          <a:p>
            <a:pPr algn="ctr"/>
            <a:r>
              <a:rPr lang="el-GR" b="1" dirty="0">
                <a:solidFill>
                  <a:srgbClr val="F8801C"/>
                </a:solidFill>
              </a:rPr>
              <a:t>Δ</a:t>
            </a:r>
            <a:r>
              <a:rPr lang="en-AU" b="1" dirty="0">
                <a:solidFill>
                  <a:srgbClr val="F8801C"/>
                </a:solidFill>
              </a:rPr>
              <a:t>V2</a:t>
            </a:r>
            <a:endParaRPr lang="en-AU" b="1" baseline="-25000" dirty="0">
              <a:solidFill>
                <a:srgbClr val="F8801C"/>
              </a:solidFill>
            </a:endParaRPr>
          </a:p>
        </p:txBody>
      </p:sp>
      <p:cxnSp>
        <p:nvCxnSpPr>
          <p:cNvPr id="97" name="Straight Arrow Connector 96">
            <a:extLst>
              <a:ext uri="{FF2B5EF4-FFF2-40B4-BE49-F238E27FC236}">
                <a16:creationId xmlns:a16="http://schemas.microsoft.com/office/drawing/2014/main" id="{07A95BEC-1696-473B-B791-518E57DA9CEC}"/>
              </a:ext>
            </a:extLst>
          </p:cNvPr>
          <p:cNvCxnSpPr>
            <a:cxnSpLocks/>
          </p:cNvCxnSpPr>
          <p:nvPr/>
        </p:nvCxnSpPr>
        <p:spPr>
          <a:xfrm flipV="1">
            <a:off x="1298723" y="3616477"/>
            <a:ext cx="362890" cy="1006567"/>
          </a:xfrm>
          <a:prstGeom prst="straightConnector1">
            <a:avLst/>
          </a:prstGeom>
          <a:ln w="38100">
            <a:solidFill>
              <a:srgbClr val="F8801C"/>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E04F88E5-3F1F-4F32-B22E-BE4D7B9240C4}"/>
              </a:ext>
            </a:extLst>
          </p:cNvPr>
          <p:cNvCxnSpPr>
            <a:cxnSpLocks/>
          </p:cNvCxnSpPr>
          <p:nvPr/>
        </p:nvCxnSpPr>
        <p:spPr>
          <a:xfrm flipH="1" flipV="1">
            <a:off x="6254750" y="3202413"/>
            <a:ext cx="279005" cy="1440000"/>
          </a:xfrm>
          <a:prstGeom prst="straightConnector1">
            <a:avLst/>
          </a:prstGeom>
          <a:ln w="38100">
            <a:solidFill>
              <a:srgbClr val="01A0DF"/>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ABB80377-9FD7-487C-BC8A-0234C14280C1}"/>
              </a:ext>
            </a:extLst>
          </p:cNvPr>
          <p:cNvCxnSpPr>
            <a:cxnSpLocks/>
          </p:cNvCxnSpPr>
          <p:nvPr/>
        </p:nvCxnSpPr>
        <p:spPr>
          <a:xfrm flipH="1" flipV="1">
            <a:off x="5213350" y="3982125"/>
            <a:ext cx="1320405" cy="666990"/>
          </a:xfrm>
          <a:prstGeom prst="straightConnector1">
            <a:avLst/>
          </a:prstGeom>
          <a:ln w="38100">
            <a:solidFill>
              <a:srgbClr val="F8801C"/>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7BEE72D-8235-40D6-BFD9-6DDC8344E023}"/>
              </a:ext>
            </a:extLst>
          </p:cNvPr>
          <p:cNvCxnSpPr>
            <a:cxnSpLocks/>
          </p:cNvCxnSpPr>
          <p:nvPr/>
        </p:nvCxnSpPr>
        <p:spPr>
          <a:xfrm flipH="1" flipV="1">
            <a:off x="5578956" y="3491217"/>
            <a:ext cx="886616" cy="1128111"/>
          </a:xfrm>
          <a:prstGeom prst="straightConnector1">
            <a:avLst/>
          </a:prstGeom>
          <a:ln w="38100">
            <a:solidFill>
              <a:srgbClr val="F8801C"/>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F7555D3-6DEF-40CC-B5D8-76A4B37F15EC}"/>
              </a:ext>
            </a:extLst>
          </p:cNvPr>
          <p:cNvCxnSpPr>
            <a:cxnSpLocks/>
          </p:cNvCxnSpPr>
          <p:nvPr/>
        </p:nvCxnSpPr>
        <p:spPr>
          <a:xfrm flipH="1" flipV="1">
            <a:off x="5668945" y="3439484"/>
            <a:ext cx="851638" cy="1126026"/>
          </a:xfrm>
          <a:prstGeom prst="straightConnector1">
            <a:avLst/>
          </a:prstGeom>
          <a:ln w="38100">
            <a:solidFill>
              <a:srgbClr val="009EE3"/>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ED774E47-6963-4122-85C1-84A7A7BAF5D3}"/>
              </a:ext>
            </a:extLst>
          </p:cNvPr>
          <p:cNvCxnSpPr>
            <a:cxnSpLocks/>
          </p:cNvCxnSpPr>
          <p:nvPr/>
        </p:nvCxnSpPr>
        <p:spPr>
          <a:xfrm flipH="1">
            <a:off x="5668945" y="3233282"/>
            <a:ext cx="589307" cy="220388"/>
          </a:xfrm>
          <a:prstGeom prst="straightConnector1">
            <a:avLst/>
          </a:prstGeom>
          <a:ln w="38100">
            <a:solidFill>
              <a:srgbClr val="009EE3"/>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74BAEF2C-29E6-4EB2-8E31-74060AFD0457}"/>
              </a:ext>
            </a:extLst>
          </p:cNvPr>
          <p:cNvCxnSpPr>
            <a:cxnSpLocks/>
          </p:cNvCxnSpPr>
          <p:nvPr/>
        </p:nvCxnSpPr>
        <p:spPr>
          <a:xfrm flipV="1">
            <a:off x="5216066" y="3491217"/>
            <a:ext cx="362890" cy="511281"/>
          </a:xfrm>
          <a:prstGeom prst="straightConnector1">
            <a:avLst/>
          </a:prstGeom>
          <a:ln w="38100">
            <a:solidFill>
              <a:srgbClr val="F8801C"/>
            </a:solidFill>
            <a:prstDash val="solid"/>
            <a:tailEnd type="stealth" w="med" len="lg"/>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77590EA-A24A-4600-80AE-5B6C4AB637BB}"/>
              </a:ext>
            </a:extLst>
          </p:cNvPr>
          <p:cNvSpPr txBox="1"/>
          <p:nvPr/>
        </p:nvSpPr>
        <p:spPr>
          <a:xfrm>
            <a:off x="4663180" y="3471163"/>
            <a:ext cx="891176" cy="369332"/>
          </a:xfrm>
          <a:prstGeom prst="rect">
            <a:avLst/>
          </a:prstGeom>
          <a:noFill/>
        </p:spPr>
        <p:txBody>
          <a:bodyPr wrap="square" rtlCol="0">
            <a:spAutoFit/>
          </a:bodyPr>
          <a:lstStyle/>
          <a:p>
            <a:pPr algn="ctr"/>
            <a:r>
              <a:rPr lang="el-GR" b="1" dirty="0">
                <a:solidFill>
                  <a:srgbClr val="F8801C"/>
                </a:solidFill>
              </a:rPr>
              <a:t>Δ</a:t>
            </a:r>
            <a:r>
              <a:rPr lang="en-AU" b="1" dirty="0">
                <a:solidFill>
                  <a:srgbClr val="F8801C"/>
                </a:solidFill>
              </a:rPr>
              <a:t>V2</a:t>
            </a:r>
            <a:endParaRPr lang="en-AU" b="1" baseline="-25000" dirty="0">
              <a:solidFill>
                <a:srgbClr val="F8801C"/>
              </a:solidFill>
            </a:endParaRPr>
          </a:p>
        </p:txBody>
      </p:sp>
      <p:sp>
        <p:nvSpPr>
          <p:cNvPr id="109" name="TextBox 108">
            <a:extLst>
              <a:ext uri="{FF2B5EF4-FFF2-40B4-BE49-F238E27FC236}">
                <a16:creationId xmlns:a16="http://schemas.microsoft.com/office/drawing/2014/main" id="{AF6AC9F6-25B5-4965-BB69-81A3B38B8648}"/>
              </a:ext>
            </a:extLst>
          </p:cNvPr>
          <p:cNvSpPr txBox="1"/>
          <p:nvPr/>
        </p:nvSpPr>
        <p:spPr>
          <a:xfrm>
            <a:off x="5445596" y="2948744"/>
            <a:ext cx="891176" cy="369332"/>
          </a:xfrm>
          <a:prstGeom prst="rect">
            <a:avLst/>
          </a:prstGeom>
          <a:noFill/>
        </p:spPr>
        <p:txBody>
          <a:bodyPr wrap="square" rtlCol="0">
            <a:spAutoFit/>
          </a:bodyPr>
          <a:lstStyle/>
          <a:p>
            <a:pPr algn="ctr"/>
            <a:r>
              <a:rPr lang="el-GR" b="1" dirty="0">
                <a:solidFill>
                  <a:srgbClr val="009EE3"/>
                </a:solidFill>
              </a:rPr>
              <a:t>Δ</a:t>
            </a:r>
            <a:r>
              <a:rPr lang="en-AU" b="1" dirty="0">
                <a:solidFill>
                  <a:srgbClr val="009EE3"/>
                </a:solidFill>
              </a:rPr>
              <a:t>V1</a:t>
            </a:r>
            <a:endParaRPr lang="en-AU" b="1" baseline="-25000" dirty="0">
              <a:solidFill>
                <a:srgbClr val="009EE3"/>
              </a:solidFill>
            </a:endParaRPr>
          </a:p>
        </p:txBody>
      </p:sp>
      <p:sp>
        <p:nvSpPr>
          <p:cNvPr id="110" name="TextBox 109">
            <a:extLst>
              <a:ext uri="{FF2B5EF4-FFF2-40B4-BE49-F238E27FC236}">
                <a16:creationId xmlns:a16="http://schemas.microsoft.com/office/drawing/2014/main" id="{0E6FFDCA-C6F9-41D9-8294-22771C144F60}"/>
              </a:ext>
            </a:extLst>
          </p:cNvPr>
          <p:cNvSpPr txBox="1"/>
          <p:nvPr/>
        </p:nvSpPr>
        <p:spPr>
          <a:xfrm rot="2983616">
            <a:off x="5394796" y="3821184"/>
            <a:ext cx="891176" cy="369332"/>
          </a:xfrm>
          <a:prstGeom prst="rect">
            <a:avLst/>
          </a:prstGeom>
          <a:noFill/>
        </p:spPr>
        <p:txBody>
          <a:bodyPr wrap="square" rtlCol="0">
            <a:spAutoFit/>
          </a:bodyPr>
          <a:lstStyle/>
          <a:p>
            <a:pPr algn="ctr"/>
            <a:r>
              <a:rPr lang="en-AU" b="1" dirty="0">
                <a:solidFill>
                  <a:srgbClr val="F8801C"/>
                </a:solidFill>
              </a:rPr>
              <a:t>V2</a:t>
            </a:r>
            <a:r>
              <a:rPr lang="en-AU" b="1" baseline="-25000" dirty="0">
                <a:solidFill>
                  <a:srgbClr val="F8801C"/>
                </a:solidFill>
              </a:rPr>
              <a:t>after</a:t>
            </a:r>
          </a:p>
        </p:txBody>
      </p:sp>
      <p:sp>
        <p:nvSpPr>
          <p:cNvPr id="111" name="TextBox 110">
            <a:extLst>
              <a:ext uri="{FF2B5EF4-FFF2-40B4-BE49-F238E27FC236}">
                <a16:creationId xmlns:a16="http://schemas.microsoft.com/office/drawing/2014/main" id="{371BE228-AB43-4386-BE31-BB90E5B1CC90}"/>
              </a:ext>
            </a:extLst>
          </p:cNvPr>
          <p:cNvSpPr txBox="1"/>
          <p:nvPr/>
        </p:nvSpPr>
        <p:spPr>
          <a:xfrm rot="3141135">
            <a:off x="5728666" y="3615784"/>
            <a:ext cx="891176" cy="369332"/>
          </a:xfrm>
          <a:prstGeom prst="rect">
            <a:avLst/>
          </a:prstGeom>
          <a:noFill/>
        </p:spPr>
        <p:txBody>
          <a:bodyPr wrap="square" rtlCol="0">
            <a:spAutoFit/>
          </a:bodyPr>
          <a:lstStyle/>
          <a:p>
            <a:pPr algn="ctr"/>
            <a:r>
              <a:rPr lang="en-AU" b="1" dirty="0">
                <a:solidFill>
                  <a:srgbClr val="009EE3"/>
                </a:solidFill>
              </a:rPr>
              <a:t>V1</a:t>
            </a:r>
            <a:r>
              <a:rPr lang="en-AU" b="1" baseline="-25000" dirty="0">
                <a:solidFill>
                  <a:srgbClr val="009EE3"/>
                </a:solidFill>
              </a:rPr>
              <a:t>after</a:t>
            </a:r>
          </a:p>
        </p:txBody>
      </p:sp>
      <p:sp>
        <p:nvSpPr>
          <p:cNvPr id="112" name="TextBox 111">
            <a:extLst>
              <a:ext uri="{FF2B5EF4-FFF2-40B4-BE49-F238E27FC236}">
                <a16:creationId xmlns:a16="http://schemas.microsoft.com/office/drawing/2014/main" id="{C3DE97F3-A8DB-4C60-8330-E92E2F30E86A}"/>
              </a:ext>
            </a:extLst>
          </p:cNvPr>
          <p:cNvSpPr txBox="1"/>
          <p:nvPr/>
        </p:nvSpPr>
        <p:spPr>
          <a:xfrm rot="1657581">
            <a:off x="5343884" y="4247145"/>
            <a:ext cx="891176" cy="369332"/>
          </a:xfrm>
          <a:prstGeom prst="rect">
            <a:avLst/>
          </a:prstGeom>
          <a:noFill/>
        </p:spPr>
        <p:txBody>
          <a:bodyPr wrap="square" rtlCol="0">
            <a:spAutoFit/>
          </a:bodyPr>
          <a:lstStyle/>
          <a:p>
            <a:pPr algn="ctr"/>
            <a:r>
              <a:rPr lang="en-AU" b="1" dirty="0">
                <a:solidFill>
                  <a:srgbClr val="F8801C"/>
                </a:solidFill>
              </a:rPr>
              <a:t>V2</a:t>
            </a:r>
            <a:r>
              <a:rPr lang="en-AU" b="1" baseline="-25000" dirty="0">
                <a:solidFill>
                  <a:srgbClr val="F8801C"/>
                </a:solidFill>
              </a:rPr>
              <a:t>before</a:t>
            </a:r>
          </a:p>
        </p:txBody>
      </p:sp>
      <p:sp>
        <p:nvSpPr>
          <p:cNvPr id="113" name="TextBox 112">
            <a:extLst>
              <a:ext uri="{FF2B5EF4-FFF2-40B4-BE49-F238E27FC236}">
                <a16:creationId xmlns:a16="http://schemas.microsoft.com/office/drawing/2014/main" id="{200CAC9E-066E-4FD5-AA12-50E484AB7CAE}"/>
              </a:ext>
            </a:extLst>
          </p:cNvPr>
          <p:cNvSpPr txBox="1"/>
          <p:nvPr/>
        </p:nvSpPr>
        <p:spPr>
          <a:xfrm rot="4761105">
            <a:off x="6145927" y="3663762"/>
            <a:ext cx="891176" cy="369332"/>
          </a:xfrm>
          <a:prstGeom prst="rect">
            <a:avLst/>
          </a:prstGeom>
          <a:noFill/>
        </p:spPr>
        <p:txBody>
          <a:bodyPr wrap="square" rtlCol="0">
            <a:spAutoFit/>
          </a:bodyPr>
          <a:lstStyle/>
          <a:p>
            <a:pPr algn="ctr"/>
            <a:r>
              <a:rPr lang="en-AU" b="1" dirty="0">
                <a:solidFill>
                  <a:srgbClr val="009EE3"/>
                </a:solidFill>
              </a:rPr>
              <a:t>V1</a:t>
            </a:r>
            <a:r>
              <a:rPr lang="en-AU" b="1" baseline="-25000" dirty="0">
                <a:solidFill>
                  <a:srgbClr val="009EE3"/>
                </a:solidFill>
              </a:rPr>
              <a:t>before</a:t>
            </a:r>
          </a:p>
        </p:txBody>
      </p:sp>
      <p:sp>
        <p:nvSpPr>
          <p:cNvPr id="81" name="Arrow: Chevron 80">
            <a:extLst>
              <a:ext uri="{FF2B5EF4-FFF2-40B4-BE49-F238E27FC236}">
                <a16:creationId xmlns:a16="http://schemas.microsoft.com/office/drawing/2014/main" id="{BC08D877-C3DF-4D06-A250-94BAF250A74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1_SLIDE_12_PARA_A">
            <a:hlinkClick r:id="" action="ppaction://media"/>
            <a:extLst>
              <a:ext uri="{FF2B5EF4-FFF2-40B4-BE49-F238E27FC236}">
                <a16:creationId xmlns:a16="http://schemas.microsoft.com/office/drawing/2014/main" id="{6A685114-3277-4D08-A845-796FF4B94F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31270" y="0"/>
            <a:ext cx="609600" cy="609600"/>
          </a:xfrm>
          <a:prstGeom prst="rect">
            <a:avLst/>
          </a:prstGeom>
        </p:spPr>
      </p:pic>
      <p:pic>
        <p:nvPicPr>
          <p:cNvPr id="7" name="TAC_MOD3_SNIP1_SLIDE_12_PARA_B">
            <a:hlinkClick r:id="" action="ppaction://media"/>
            <a:extLst>
              <a:ext uri="{FF2B5EF4-FFF2-40B4-BE49-F238E27FC236}">
                <a16:creationId xmlns:a16="http://schemas.microsoft.com/office/drawing/2014/main" id="{60B0A7AA-CC25-4DCD-87BB-B410DC0CEFD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1270" y="656412"/>
            <a:ext cx="609600" cy="609600"/>
          </a:xfrm>
          <a:prstGeom prst="rect">
            <a:avLst/>
          </a:prstGeom>
        </p:spPr>
      </p:pic>
      <p:pic>
        <p:nvPicPr>
          <p:cNvPr id="9" name="TAC_MOD3_SNIP1_SLIDE_12_PARA_C">
            <a:hlinkClick r:id="" action="ppaction://media"/>
            <a:extLst>
              <a:ext uri="{FF2B5EF4-FFF2-40B4-BE49-F238E27FC236}">
                <a16:creationId xmlns:a16="http://schemas.microsoft.com/office/drawing/2014/main" id="{8B21A0D4-2BA0-4693-A111-40E6F68AA9AC}"/>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31270" y="1312824"/>
            <a:ext cx="609600" cy="609600"/>
          </a:xfrm>
          <a:prstGeom prst="rect">
            <a:avLst/>
          </a:prstGeom>
        </p:spPr>
      </p:pic>
    </p:spTree>
    <p:extLst>
      <p:ext uri="{BB962C8B-B14F-4D97-AF65-F5344CB8AC3E}">
        <p14:creationId xmlns:p14="http://schemas.microsoft.com/office/powerpoint/2010/main" val="61897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par>
                                <p:cTn id="11" presetID="10" presetClass="entr" presetSubtype="0" fill="hold" nodeType="withEffect">
                                  <p:stCondLst>
                                    <p:cond delay="100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 presetClass="mediacall" presetSubtype="0" fill="hold" nodeType="withEffect">
                                  <p:stCondLst>
                                    <p:cond delay="1000"/>
                                  </p:stCondLst>
                                  <p:childTnLst>
                                    <p:cmd type="call" cmd="playFrom(0.0)">
                                      <p:cBhvr>
                                        <p:cTn id="15" dur="23553" fill="hold"/>
                                        <p:tgtEl>
                                          <p:spTgt spid="5"/>
                                        </p:tgtEl>
                                      </p:cBhvr>
                                    </p:cmd>
                                  </p:childTnLst>
                                </p:cTn>
                              </p:par>
                            </p:childTnLst>
                          </p:cTn>
                        </p:par>
                        <p:par>
                          <p:cTn id="16" fill="hold">
                            <p:stCondLst>
                              <p:cond delay="24553"/>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81"/>
                                        </p:tgtEl>
                                        <p:attrNameLst>
                                          <p:attrName>style.visibility</p:attrName>
                                        </p:attrNameLst>
                                      </p:cBhvr>
                                      <p:to>
                                        <p:strVal val="visible"/>
                                      </p:to>
                                    </p:set>
                                    <p:animEffect transition="in" filter="fade">
                                      <p:cBhvr>
                                        <p:cTn id="21" dur="500"/>
                                        <p:tgtEl>
                                          <p:spTgt spid="8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81"/>
                                        </p:tgtEl>
                                      </p:cBhvr>
                                    </p:animEffect>
                                    <p:set>
                                      <p:cBhvr>
                                        <p:cTn id="29" dur="1" fill="hold">
                                          <p:stCondLst>
                                            <p:cond delay="499"/>
                                          </p:stCondLst>
                                        </p:cTn>
                                        <p:tgtEl>
                                          <p:spTgt spid="81"/>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500"/>
                                        <p:tgtEl>
                                          <p:spTgt spid="95"/>
                                        </p:tgtEl>
                                      </p:cBhvr>
                                    </p:animEffect>
                                    <p:set>
                                      <p:cBhvr>
                                        <p:cTn id="32" dur="1" fill="hold">
                                          <p:stCondLst>
                                            <p:cond delay="499"/>
                                          </p:stCondLst>
                                        </p:cTn>
                                        <p:tgtEl>
                                          <p:spTgt spid="95"/>
                                        </p:tgtEl>
                                        <p:attrNameLst>
                                          <p:attrName>style.visibility</p:attrName>
                                        </p:attrNameLst>
                                      </p:cBhvr>
                                      <p:to>
                                        <p:strVal val="hidden"/>
                                      </p:to>
                                    </p:set>
                                  </p:childTnLst>
                                </p:cTn>
                              </p:par>
                              <p:par>
                                <p:cTn id="33" presetID="10" presetClass="entr" presetSubtype="0" fill="hold" grpId="0" nodeType="withEffect">
                                  <p:stCondLst>
                                    <p:cond delay="100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par>
                                <p:cTn id="36" presetID="10" presetClass="entr" presetSubtype="0" fill="hold" nodeType="withEffect">
                                  <p:stCondLst>
                                    <p:cond delay="10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94"/>
                                        </p:tgtEl>
                                        <p:attrNameLst>
                                          <p:attrName>style.visibility</p:attrName>
                                        </p:attrNameLst>
                                      </p:cBhvr>
                                      <p:to>
                                        <p:strVal val="visible"/>
                                      </p:to>
                                    </p:set>
                                    <p:animEffect transition="in" filter="fade">
                                      <p:cBhvr>
                                        <p:cTn id="41" dur="500"/>
                                        <p:tgtEl>
                                          <p:spTgt spid="94"/>
                                        </p:tgtEl>
                                      </p:cBhvr>
                                    </p:animEffect>
                                  </p:childTnLst>
                                </p:cTn>
                              </p:par>
                              <p:par>
                                <p:cTn id="42" presetID="10" presetClass="entr" presetSubtype="0" fill="hold" nodeType="withEffect">
                                  <p:stCondLst>
                                    <p:cond delay="100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par>
                                <p:cTn id="45" presetID="10" presetClass="entr" presetSubtype="0" fill="hold" nodeType="withEffect">
                                  <p:stCondLst>
                                    <p:cond delay="1000"/>
                                  </p:stCondLst>
                                  <p:childTnLst>
                                    <p:set>
                                      <p:cBhvr>
                                        <p:cTn id="46" dur="1" fill="hold">
                                          <p:stCondLst>
                                            <p:cond delay="0"/>
                                          </p:stCondLst>
                                        </p:cTn>
                                        <p:tgtEl>
                                          <p:spTgt spid="83"/>
                                        </p:tgtEl>
                                        <p:attrNameLst>
                                          <p:attrName>style.visibility</p:attrName>
                                        </p:attrNameLst>
                                      </p:cBhvr>
                                      <p:to>
                                        <p:strVal val="visible"/>
                                      </p:to>
                                    </p:set>
                                    <p:animEffect transition="in" filter="fade">
                                      <p:cBhvr>
                                        <p:cTn id="47" dur="500"/>
                                        <p:tgtEl>
                                          <p:spTgt spid="83"/>
                                        </p:tgtEl>
                                      </p:cBhvr>
                                    </p:animEffect>
                                  </p:childTnLst>
                                </p:cTn>
                              </p:par>
                              <p:par>
                                <p:cTn id="48" presetID="10" presetClass="entr" presetSubtype="0" fill="hold" nodeType="withEffect">
                                  <p:stCondLst>
                                    <p:cond delay="100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500"/>
                                        <p:tgtEl>
                                          <p:spTgt spid="85"/>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500"/>
                                        <p:tgtEl>
                                          <p:spTgt spid="87"/>
                                        </p:tgtEl>
                                      </p:cBhvr>
                                    </p:animEffect>
                                  </p:childTnLst>
                                </p:cTn>
                              </p:par>
                              <p:par>
                                <p:cTn id="54" presetID="10" presetClass="entr" presetSubtype="0" fill="hold" grpId="0" nodeType="withEffect">
                                  <p:stCondLst>
                                    <p:cond delay="1000"/>
                                  </p:stCondLst>
                                  <p:childTnLst>
                                    <p:set>
                                      <p:cBhvr>
                                        <p:cTn id="55" dur="1" fill="hold">
                                          <p:stCondLst>
                                            <p:cond delay="0"/>
                                          </p:stCondLst>
                                        </p:cTn>
                                        <p:tgtEl>
                                          <p:spTgt spid="86"/>
                                        </p:tgtEl>
                                        <p:attrNameLst>
                                          <p:attrName>style.visibility</p:attrName>
                                        </p:attrNameLst>
                                      </p:cBhvr>
                                      <p:to>
                                        <p:strVal val="visible"/>
                                      </p:to>
                                    </p:set>
                                    <p:animEffect transition="in" filter="fade">
                                      <p:cBhvr>
                                        <p:cTn id="56" dur="500"/>
                                        <p:tgtEl>
                                          <p:spTgt spid="86"/>
                                        </p:tgtEl>
                                      </p:cBhvr>
                                    </p:animEffect>
                                  </p:childTnLst>
                                </p:cTn>
                              </p:par>
                              <p:par>
                                <p:cTn id="57" presetID="10" presetClass="entr" presetSubtype="0" fill="hold" nodeType="withEffect">
                                  <p:stCondLst>
                                    <p:cond delay="100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par>
                                <p:cTn id="60" presetID="10" presetClass="entr" presetSubtype="0" fill="hold" grpId="0" nodeType="withEffect">
                                  <p:stCondLst>
                                    <p:cond delay="1000"/>
                                  </p:stCondLst>
                                  <p:childTnLst>
                                    <p:set>
                                      <p:cBhvr>
                                        <p:cTn id="61" dur="1" fill="hold">
                                          <p:stCondLst>
                                            <p:cond delay="0"/>
                                          </p:stCondLst>
                                        </p:cTn>
                                        <p:tgtEl>
                                          <p:spTgt spid="92"/>
                                        </p:tgtEl>
                                        <p:attrNameLst>
                                          <p:attrName>style.visibility</p:attrName>
                                        </p:attrNameLst>
                                      </p:cBhvr>
                                      <p:to>
                                        <p:strVal val="visible"/>
                                      </p:to>
                                    </p:set>
                                    <p:animEffect transition="in" filter="fade">
                                      <p:cBhvr>
                                        <p:cTn id="62" dur="500"/>
                                        <p:tgtEl>
                                          <p:spTgt spid="92"/>
                                        </p:tgtEl>
                                      </p:cBhvr>
                                    </p:animEffect>
                                  </p:childTnLst>
                                </p:cTn>
                              </p:par>
                              <p:par>
                                <p:cTn id="63" presetID="10" presetClass="entr" presetSubtype="0" fill="hold" grpId="0" nodeType="withEffect">
                                  <p:stCondLst>
                                    <p:cond delay="1000"/>
                                  </p:stCondLst>
                                  <p:childTnLst>
                                    <p:set>
                                      <p:cBhvr>
                                        <p:cTn id="64" dur="1" fill="hold">
                                          <p:stCondLst>
                                            <p:cond delay="0"/>
                                          </p:stCondLst>
                                        </p:cTn>
                                        <p:tgtEl>
                                          <p:spTgt spid="82"/>
                                        </p:tgtEl>
                                        <p:attrNameLst>
                                          <p:attrName>style.visibility</p:attrName>
                                        </p:attrNameLst>
                                      </p:cBhvr>
                                      <p:to>
                                        <p:strVal val="visible"/>
                                      </p:to>
                                    </p:set>
                                    <p:animEffect transition="in" filter="fade">
                                      <p:cBhvr>
                                        <p:cTn id="65" dur="500"/>
                                        <p:tgtEl>
                                          <p:spTgt spid="82"/>
                                        </p:tgtEl>
                                      </p:cBhvr>
                                    </p:animEffect>
                                  </p:childTnLst>
                                </p:cTn>
                              </p:par>
                              <p:par>
                                <p:cTn id="66" presetID="10" presetClass="entr" presetSubtype="0" fill="hold" nodeType="withEffect">
                                  <p:stCondLst>
                                    <p:cond delay="100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par>
                                <p:cTn id="69" presetID="10" presetClass="exit" presetSubtype="0" fill="hold" nodeType="withEffect">
                                  <p:stCondLst>
                                    <p:cond delay="1500"/>
                                  </p:stCondLst>
                                  <p:childTnLst>
                                    <p:animEffect transition="out" filter="fade">
                                      <p:cBhvr>
                                        <p:cTn id="70" dur="500"/>
                                        <p:tgtEl>
                                          <p:spTgt spid="96"/>
                                        </p:tgtEl>
                                      </p:cBhvr>
                                    </p:animEffect>
                                    <p:set>
                                      <p:cBhvr>
                                        <p:cTn id="71" dur="1" fill="hold">
                                          <p:stCondLst>
                                            <p:cond delay="499"/>
                                          </p:stCondLst>
                                        </p:cTn>
                                        <p:tgtEl>
                                          <p:spTgt spid="96"/>
                                        </p:tgtEl>
                                        <p:attrNameLst>
                                          <p:attrName>style.visibility</p:attrName>
                                        </p:attrNameLst>
                                      </p:cBhvr>
                                      <p:to>
                                        <p:strVal val="hidden"/>
                                      </p:to>
                                    </p:set>
                                  </p:childTnLst>
                                </p:cTn>
                              </p:par>
                              <p:par>
                                <p:cTn id="72" presetID="10" presetClass="entr" presetSubtype="0" fill="hold" grpId="0" nodeType="withEffect">
                                  <p:stCondLst>
                                    <p:cond delay="2000"/>
                                  </p:stCondLst>
                                  <p:childTnLst>
                                    <p:set>
                                      <p:cBhvr>
                                        <p:cTn id="73" dur="1" fill="hold">
                                          <p:stCondLst>
                                            <p:cond delay="0"/>
                                          </p:stCondLst>
                                        </p:cTn>
                                        <p:tgtEl>
                                          <p:spTgt spid="108"/>
                                        </p:tgtEl>
                                        <p:attrNameLst>
                                          <p:attrName>style.visibility</p:attrName>
                                        </p:attrNameLst>
                                      </p:cBhvr>
                                      <p:to>
                                        <p:strVal val="visible"/>
                                      </p:to>
                                    </p:set>
                                    <p:animEffect transition="in" filter="fade">
                                      <p:cBhvr>
                                        <p:cTn id="74" dur="500"/>
                                        <p:tgtEl>
                                          <p:spTgt spid="108"/>
                                        </p:tgtEl>
                                      </p:cBhvr>
                                    </p:animEffect>
                                  </p:childTnLst>
                                </p:cTn>
                              </p:par>
                              <p:par>
                                <p:cTn id="75" presetID="10" presetClass="entr" presetSubtype="0" fill="hold" nodeType="withEffect">
                                  <p:stCondLst>
                                    <p:cond delay="2000"/>
                                  </p:stCondLst>
                                  <p:childTnLst>
                                    <p:set>
                                      <p:cBhvr>
                                        <p:cTn id="76" dur="1" fill="hold">
                                          <p:stCondLst>
                                            <p:cond delay="0"/>
                                          </p:stCondLst>
                                        </p:cTn>
                                        <p:tgtEl>
                                          <p:spTgt spid="106"/>
                                        </p:tgtEl>
                                        <p:attrNameLst>
                                          <p:attrName>style.visibility</p:attrName>
                                        </p:attrNameLst>
                                      </p:cBhvr>
                                      <p:to>
                                        <p:strVal val="visible"/>
                                      </p:to>
                                    </p:set>
                                    <p:animEffect transition="in" filter="fade">
                                      <p:cBhvr>
                                        <p:cTn id="77" dur="500"/>
                                        <p:tgtEl>
                                          <p:spTgt spid="106"/>
                                        </p:tgtEl>
                                      </p:cBhvr>
                                    </p:animEffect>
                                  </p:childTnLst>
                                </p:cTn>
                              </p:par>
                              <p:par>
                                <p:cTn id="78" presetID="10" presetClass="entr" presetSubtype="0" fill="hold" nodeType="withEffect">
                                  <p:stCondLst>
                                    <p:cond delay="2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500"/>
                                        <p:tgtEl>
                                          <p:spTgt spid="99"/>
                                        </p:tgtEl>
                                      </p:cBhvr>
                                    </p:animEffect>
                                  </p:childTnLst>
                                </p:cTn>
                              </p:par>
                              <p:par>
                                <p:cTn id="81" presetID="10" presetClass="entr" presetSubtype="0" fill="hold" grpId="0" nodeType="withEffect">
                                  <p:stCondLst>
                                    <p:cond delay="2000"/>
                                  </p:stCondLst>
                                  <p:childTnLst>
                                    <p:set>
                                      <p:cBhvr>
                                        <p:cTn id="82" dur="1" fill="hold">
                                          <p:stCondLst>
                                            <p:cond delay="0"/>
                                          </p:stCondLst>
                                        </p:cTn>
                                        <p:tgtEl>
                                          <p:spTgt spid="112"/>
                                        </p:tgtEl>
                                        <p:attrNameLst>
                                          <p:attrName>style.visibility</p:attrName>
                                        </p:attrNameLst>
                                      </p:cBhvr>
                                      <p:to>
                                        <p:strVal val="visible"/>
                                      </p:to>
                                    </p:set>
                                    <p:animEffect transition="in" filter="fade">
                                      <p:cBhvr>
                                        <p:cTn id="83" dur="500"/>
                                        <p:tgtEl>
                                          <p:spTgt spid="112"/>
                                        </p:tgtEl>
                                      </p:cBhvr>
                                    </p:animEffect>
                                  </p:childTnLst>
                                </p:cTn>
                              </p:par>
                              <p:par>
                                <p:cTn id="84" presetID="10" presetClass="entr" presetSubtype="0" fill="hold" grpId="0" nodeType="withEffect">
                                  <p:stCondLst>
                                    <p:cond delay="2000"/>
                                  </p:stCondLst>
                                  <p:childTnLst>
                                    <p:set>
                                      <p:cBhvr>
                                        <p:cTn id="85" dur="1" fill="hold">
                                          <p:stCondLst>
                                            <p:cond delay="0"/>
                                          </p:stCondLst>
                                        </p:cTn>
                                        <p:tgtEl>
                                          <p:spTgt spid="110"/>
                                        </p:tgtEl>
                                        <p:attrNameLst>
                                          <p:attrName>style.visibility</p:attrName>
                                        </p:attrNameLst>
                                      </p:cBhvr>
                                      <p:to>
                                        <p:strVal val="visible"/>
                                      </p:to>
                                    </p:set>
                                    <p:animEffect transition="in" filter="fade">
                                      <p:cBhvr>
                                        <p:cTn id="86" dur="500"/>
                                        <p:tgtEl>
                                          <p:spTgt spid="110"/>
                                        </p:tgtEl>
                                      </p:cBhvr>
                                    </p:animEffect>
                                  </p:childTnLst>
                                </p:cTn>
                              </p:par>
                              <p:par>
                                <p:cTn id="87" presetID="10" presetClass="entr" presetSubtype="0" fill="hold" nodeType="withEffect">
                                  <p:stCondLst>
                                    <p:cond delay="2000"/>
                                  </p:stCondLst>
                                  <p:childTnLst>
                                    <p:set>
                                      <p:cBhvr>
                                        <p:cTn id="88" dur="1" fill="hold">
                                          <p:stCondLst>
                                            <p:cond delay="0"/>
                                          </p:stCondLst>
                                        </p:cTn>
                                        <p:tgtEl>
                                          <p:spTgt spid="101"/>
                                        </p:tgtEl>
                                        <p:attrNameLst>
                                          <p:attrName>style.visibility</p:attrName>
                                        </p:attrNameLst>
                                      </p:cBhvr>
                                      <p:to>
                                        <p:strVal val="visible"/>
                                      </p:to>
                                    </p:set>
                                    <p:animEffect transition="in" filter="fade">
                                      <p:cBhvr>
                                        <p:cTn id="89" dur="500"/>
                                        <p:tgtEl>
                                          <p:spTgt spid="101"/>
                                        </p:tgtEl>
                                      </p:cBhvr>
                                    </p:animEffect>
                                  </p:childTnLst>
                                </p:cTn>
                              </p:par>
                              <p:par>
                                <p:cTn id="90" presetID="10" presetClass="entr" presetSubtype="0" fill="hold" grpId="0" nodeType="withEffect">
                                  <p:stCondLst>
                                    <p:cond delay="2000"/>
                                  </p:stCondLst>
                                  <p:childTnLst>
                                    <p:set>
                                      <p:cBhvr>
                                        <p:cTn id="91" dur="1" fill="hold">
                                          <p:stCondLst>
                                            <p:cond delay="0"/>
                                          </p:stCondLst>
                                        </p:cTn>
                                        <p:tgtEl>
                                          <p:spTgt spid="111"/>
                                        </p:tgtEl>
                                        <p:attrNameLst>
                                          <p:attrName>style.visibility</p:attrName>
                                        </p:attrNameLst>
                                      </p:cBhvr>
                                      <p:to>
                                        <p:strVal val="visible"/>
                                      </p:to>
                                    </p:set>
                                    <p:animEffect transition="in" filter="fade">
                                      <p:cBhvr>
                                        <p:cTn id="92" dur="500"/>
                                        <p:tgtEl>
                                          <p:spTgt spid="111"/>
                                        </p:tgtEl>
                                      </p:cBhvr>
                                    </p:animEffect>
                                  </p:childTnLst>
                                </p:cTn>
                              </p:par>
                              <p:par>
                                <p:cTn id="93" presetID="10" presetClass="entr" presetSubtype="0" fill="hold" grpId="0" nodeType="withEffect">
                                  <p:stCondLst>
                                    <p:cond delay="2000"/>
                                  </p:stCondLst>
                                  <p:childTnLst>
                                    <p:set>
                                      <p:cBhvr>
                                        <p:cTn id="94" dur="1" fill="hold">
                                          <p:stCondLst>
                                            <p:cond delay="0"/>
                                          </p:stCondLst>
                                        </p:cTn>
                                        <p:tgtEl>
                                          <p:spTgt spid="109"/>
                                        </p:tgtEl>
                                        <p:attrNameLst>
                                          <p:attrName>style.visibility</p:attrName>
                                        </p:attrNameLst>
                                      </p:cBhvr>
                                      <p:to>
                                        <p:strVal val="visible"/>
                                      </p:to>
                                    </p:set>
                                    <p:animEffect transition="in" filter="fade">
                                      <p:cBhvr>
                                        <p:cTn id="95" dur="500"/>
                                        <p:tgtEl>
                                          <p:spTgt spid="109"/>
                                        </p:tgtEl>
                                      </p:cBhvr>
                                    </p:animEffect>
                                  </p:childTnLst>
                                </p:cTn>
                              </p:par>
                              <p:par>
                                <p:cTn id="96" presetID="10" presetClass="entr" presetSubtype="0" fill="hold" nodeType="withEffect">
                                  <p:stCondLst>
                                    <p:cond delay="2000"/>
                                  </p:stCondLst>
                                  <p:childTnLst>
                                    <p:set>
                                      <p:cBhvr>
                                        <p:cTn id="97" dur="1" fill="hold">
                                          <p:stCondLst>
                                            <p:cond delay="0"/>
                                          </p:stCondLst>
                                        </p:cTn>
                                        <p:tgtEl>
                                          <p:spTgt spid="104"/>
                                        </p:tgtEl>
                                        <p:attrNameLst>
                                          <p:attrName>style.visibility</p:attrName>
                                        </p:attrNameLst>
                                      </p:cBhvr>
                                      <p:to>
                                        <p:strVal val="visible"/>
                                      </p:to>
                                    </p:set>
                                    <p:animEffect transition="in" filter="fade">
                                      <p:cBhvr>
                                        <p:cTn id="98" dur="500"/>
                                        <p:tgtEl>
                                          <p:spTgt spid="104"/>
                                        </p:tgtEl>
                                      </p:cBhvr>
                                    </p:animEffect>
                                  </p:childTnLst>
                                </p:cTn>
                              </p:par>
                              <p:par>
                                <p:cTn id="99" presetID="10" presetClass="entr" presetSubtype="0" fill="hold" nodeType="withEffect">
                                  <p:stCondLst>
                                    <p:cond delay="2000"/>
                                  </p:stCondLst>
                                  <p:childTnLst>
                                    <p:set>
                                      <p:cBhvr>
                                        <p:cTn id="100" dur="1" fill="hold">
                                          <p:stCondLst>
                                            <p:cond delay="0"/>
                                          </p:stCondLst>
                                        </p:cTn>
                                        <p:tgtEl>
                                          <p:spTgt spid="98"/>
                                        </p:tgtEl>
                                        <p:attrNameLst>
                                          <p:attrName>style.visibility</p:attrName>
                                        </p:attrNameLst>
                                      </p:cBhvr>
                                      <p:to>
                                        <p:strVal val="visible"/>
                                      </p:to>
                                    </p:set>
                                    <p:animEffect transition="in" filter="fade">
                                      <p:cBhvr>
                                        <p:cTn id="101" dur="500"/>
                                        <p:tgtEl>
                                          <p:spTgt spid="98"/>
                                        </p:tgtEl>
                                      </p:cBhvr>
                                    </p:animEffect>
                                  </p:childTnLst>
                                </p:cTn>
                              </p:par>
                              <p:par>
                                <p:cTn id="102" presetID="10" presetClass="entr" presetSubtype="0" fill="hold" grpId="0" nodeType="withEffect">
                                  <p:stCondLst>
                                    <p:cond delay="2000"/>
                                  </p:stCondLst>
                                  <p:childTnLst>
                                    <p:set>
                                      <p:cBhvr>
                                        <p:cTn id="103" dur="1" fill="hold">
                                          <p:stCondLst>
                                            <p:cond delay="0"/>
                                          </p:stCondLst>
                                        </p:cTn>
                                        <p:tgtEl>
                                          <p:spTgt spid="113"/>
                                        </p:tgtEl>
                                        <p:attrNameLst>
                                          <p:attrName>style.visibility</p:attrName>
                                        </p:attrNameLst>
                                      </p:cBhvr>
                                      <p:to>
                                        <p:strVal val="visible"/>
                                      </p:to>
                                    </p:set>
                                    <p:animEffect transition="in" filter="fade">
                                      <p:cBhvr>
                                        <p:cTn id="104" dur="500"/>
                                        <p:tgtEl>
                                          <p:spTgt spid="113"/>
                                        </p:tgtEl>
                                      </p:cBhvr>
                                    </p:animEffect>
                                  </p:childTnLst>
                                </p:cTn>
                              </p:par>
                              <p:par>
                                <p:cTn id="105" presetID="10" presetClass="entr" presetSubtype="0" fill="hold" nodeType="withEffect">
                                  <p:stCondLst>
                                    <p:cond delay="2000"/>
                                  </p:stCondLst>
                                  <p:childTnLst>
                                    <p:set>
                                      <p:cBhvr>
                                        <p:cTn id="106" dur="1" fill="hold">
                                          <p:stCondLst>
                                            <p:cond delay="0"/>
                                          </p:stCondLst>
                                        </p:cTn>
                                        <p:tgtEl>
                                          <p:spTgt spid="100"/>
                                        </p:tgtEl>
                                        <p:attrNameLst>
                                          <p:attrName>style.visibility</p:attrName>
                                        </p:attrNameLst>
                                      </p:cBhvr>
                                      <p:to>
                                        <p:strVal val="visible"/>
                                      </p:to>
                                    </p:set>
                                    <p:animEffect transition="in" filter="fade">
                                      <p:cBhvr>
                                        <p:cTn id="107" dur="500"/>
                                        <p:tgtEl>
                                          <p:spTgt spid="100"/>
                                        </p:tgtEl>
                                      </p:cBhvr>
                                    </p:animEffect>
                                  </p:childTnLst>
                                </p:cTn>
                              </p:par>
                              <p:par>
                                <p:cTn id="108" presetID="1" presetClass="mediacall" presetSubtype="0" fill="hold" nodeType="withEffect">
                                  <p:stCondLst>
                                    <p:cond delay="1000"/>
                                  </p:stCondLst>
                                  <p:childTnLst>
                                    <p:cmd type="call" cmd="playFrom(0.0)">
                                      <p:cBhvr>
                                        <p:cTn id="109" dur="22666" fill="hold"/>
                                        <p:tgtEl>
                                          <p:spTgt spid="7"/>
                                        </p:tgtEl>
                                      </p:cBhvr>
                                    </p:cmd>
                                  </p:childTnLst>
                                </p:cTn>
                              </p:par>
                            </p:childTnLst>
                          </p:cTn>
                        </p:par>
                        <p:par>
                          <p:cTn id="110" fill="hold">
                            <p:stCondLst>
                              <p:cond delay="23666"/>
                            </p:stCondLst>
                            <p:childTnLst>
                              <p:par>
                                <p:cTn id="111" presetID="3" presetClass="mediacall" presetSubtype="0" fill="hold" nodeType="afterEffect">
                                  <p:stCondLst>
                                    <p:cond delay="500"/>
                                  </p:stCondLst>
                                  <p:childTnLst>
                                    <p:cmd type="call" cmd="stop">
                                      <p:cBhvr>
                                        <p:cTn id="112" dur="1" fill="hold"/>
                                        <p:tgtEl>
                                          <p:spTgt spid="7"/>
                                        </p:tgtEl>
                                      </p:cBhvr>
                                    </p:cmd>
                                  </p:childTnLst>
                                </p:cTn>
                              </p:par>
                              <p:par>
                                <p:cTn id="113" presetID="10" presetClass="entr" presetSubtype="0" fill="hold" grpId="2" nodeType="withEffect">
                                  <p:stCondLst>
                                    <p:cond delay="500"/>
                                  </p:stCondLst>
                                  <p:childTnLst>
                                    <p:set>
                                      <p:cBhvr>
                                        <p:cTn id="114" dur="1" fill="hold">
                                          <p:stCondLst>
                                            <p:cond delay="0"/>
                                          </p:stCondLst>
                                        </p:cTn>
                                        <p:tgtEl>
                                          <p:spTgt spid="81"/>
                                        </p:tgtEl>
                                        <p:attrNameLst>
                                          <p:attrName>style.visibility</p:attrName>
                                        </p:attrNameLst>
                                      </p:cBhvr>
                                      <p:to>
                                        <p:strVal val="visible"/>
                                      </p:to>
                                    </p:set>
                                    <p:animEffect transition="in" filter="fade">
                                      <p:cBhvr>
                                        <p:cTn id="115" dur="500"/>
                                        <p:tgtEl>
                                          <p:spTgt spid="8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
                                            <p:txEl>
                                              <p:pRg st="2" end="2"/>
                                            </p:txEl>
                                          </p:spTgt>
                                        </p:tgtEl>
                                        <p:attrNameLst>
                                          <p:attrName>style.visibility</p:attrName>
                                        </p:attrNameLst>
                                      </p:cBhvr>
                                      <p:to>
                                        <p:strVal val="visible"/>
                                      </p:to>
                                    </p:set>
                                    <p:animEffect transition="in" filter="fade">
                                      <p:cBhvr>
                                        <p:cTn id="120" dur="500"/>
                                        <p:tgtEl>
                                          <p:spTgt spid="2">
                                            <p:txEl>
                                              <p:pRg st="2" end="2"/>
                                            </p:txEl>
                                          </p:spTgt>
                                        </p:tgtEl>
                                      </p:cBhvr>
                                    </p:animEffect>
                                  </p:childTnLst>
                                </p:cTn>
                              </p:par>
                              <p:par>
                                <p:cTn id="121" presetID="10" presetClass="exit" presetSubtype="0" fill="hold" grpId="3" nodeType="withEffect">
                                  <p:stCondLst>
                                    <p:cond delay="0"/>
                                  </p:stCondLst>
                                  <p:childTnLst>
                                    <p:animEffect transition="out" filter="fade">
                                      <p:cBhvr>
                                        <p:cTn id="122" dur="500"/>
                                        <p:tgtEl>
                                          <p:spTgt spid="81"/>
                                        </p:tgtEl>
                                      </p:cBhvr>
                                    </p:animEffect>
                                    <p:set>
                                      <p:cBhvr>
                                        <p:cTn id="123" dur="1" fill="hold">
                                          <p:stCondLst>
                                            <p:cond delay="499"/>
                                          </p:stCondLst>
                                        </p:cTn>
                                        <p:tgtEl>
                                          <p:spTgt spid="81"/>
                                        </p:tgtEl>
                                        <p:attrNameLst>
                                          <p:attrName>style.visibility</p:attrName>
                                        </p:attrNameLst>
                                      </p:cBhvr>
                                      <p:to>
                                        <p:strVal val="hidden"/>
                                      </p:to>
                                    </p:set>
                                  </p:childTnLst>
                                </p:cTn>
                              </p:par>
                              <p:par>
                                <p:cTn id="124" presetID="1" presetClass="mediacall" presetSubtype="0" fill="hold" nodeType="withEffect">
                                  <p:stCondLst>
                                    <p:cond delay="1000"/>
                                  </p:stCondLst>
                                  <p:childTnLst>
                                    <p:cmd type="call" cmd="playFrom(0.0)">
                                      <p:cBhvr>
                                        <p:cTn id="125" dur="16615" fill="hold"/>
                                        <p:tgtEl>
                                          <p:spTgt spid="9"/>
                                        </p:tgtEl>
                                      </p:cBhvr>
                                    </p:cmd>
                                  </p:childTnLst>
                                </p:cTn>
                              </p:par>
                            </p:childTnLst>
                          </p:cTn>
                        </p:par>
                        <p:par>
                          <p:cTn id="126" fill="hold">
                            <p:stCondLst>
                              <p:cond delay="17615"/>
                            </p:stCondLst>
                            <p:childTnLst>
                              <p:par>
                                <p:cTn id="127" presetID="3" presetClass="mediacall" presetSubtype="0" fill="hold" nodeType="afterEffect">
                                  <p:stCondLst>
                                    <p:cond delay="500"/>
                                  </p:stCondLst>
                                  <p:childTnLst>
                                    <p:cmd type="call" cmd="stop">
                                      <p:cBhvr>
                                        <p:cTn id="128" dur="1" fill="hold"/>
                                        <p:tgtEl>
                                          <p:spTgt spid="9"/>
                                        </p:tgtEl>
                                      </p:cBhvr>
                                    </p:cmd>
                                  </p:childTnLst>
                                </p:cTn>
                              </p:par>
                              <p:par>
                                <p:cTn id="129" presetID="10" presetClass="entr" presetSubtype="0" fill="hold" grpId="4" nodeType="withEffect">
                                  <p:stCondLst>
                                    <p:cond delay="500"/>
                                  </p:stCondLst>
                                  <p:childTnLst>
                                    <p:set>
                                      <p:cBhvr>
                                        <p:cTn id="130" dur="1" fill="hold">
                                          <p:stCondLst>
                                            <p:cond delay="0"/>
                                          </p:stCondLst>
                                        </p:cTn>
                                        <p:tgtEl>
                                          <p:spTgt spid="81"/>
                                        </p:tgtEl>
                                        <p:attrNameLst>
                                          <p:attrName>style.visibility</p:attrName>
                                        </p:attrNameLst>
                                      </p:cBhvr>
                                      <p:to>
                                        <p:strVal val="visible"/>
                                      </p:to>
                                    </p:set>
                                    <p:animEffect transition="in" filter="fade">
                                      <p:cBhvr>
                                        <p:cTn id="13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2" fill="hold" display="0">
                  <p:stCondLst>
                    <p:cond delay="indefinite"/>
                  </p:stCondLst>
                  <p:endCondLst>
                    <p:cond evt="onStopAudio" delay="0">
                      <p:tgtEl>
                        <p:sldTgt/>
                      </p:tgtEl>
                    </p:cond>
                  </p:endCondLst>
                </p:cTn>
                <p:tgtEl>
                  <p:spTgt spid="5"/>
                </p:tgtEl>
              </p:cMediaNode>
            </p:audio>
            <p:audio>
              <p:cMediaNode vol="80000">
                <p:cTn id="133" fill="hold" display="0">
                  <p:stCondLst>
                    <p:cond delay="indefinite"/>
                  </p:stCondLst>
                  <p:endCondLst>
                    <p:cond evt="onStopAudio" delay="0">
                      <p:tgtEl>
                        <p:sldTgt/>
                      </p:tgtEl>
                    </p:cond>
                  </p:endCondLst>
                </p:cTn>
                <p:tgtEl>
                  <p:spTgt spid="7"/>
                </p:tgtEl>
              </p:cMediaNode>
            </p:audio>
            <p:audio>
              <p:cMediaNode vol="80000">
                <p:cTn id="134" fill="hold" display="0">
                  <p:stCondLst>
                    <p:cond delay="indefinite"/>
                  </p:stCondLst>
                  <p:endCondLst>
                    <p:cond evt="onStopAudio" delay="0">
                      <p:tgtEl>
                        <p:sldTgt/>
                      </p:tgtEl>
                    </p:cond>
                  </p:endCondLst>
                </p:cTn>
                <p:tgtEl>
                  <p:spTgt spid="9"/>
                </p:tgtEl>
              </p:cMediaNode>
            </p:audio>
          </p:childTnLst>
        </p:cTn>
      </p:par>
    </p:tnLst>
    <p:bldLst>
      <p:bldP spid="2" grpId="0" uiExpand="1" build="p"/>
      <p:bldP spid="80" grpId="0"/>
      <p:bldP spid="82" grpId="0"/>
      <p:bldP spid="86" grpId="0"/>
      <p:bldP spid="87" grpId="0"/>
      <p:bldP spid="92" grpId="0"/>
      <p:bldP spid="94" grpId="0"/>
      <p:bldP spid="108" grpId="0"/>
      <p:bldP spid="109" grpId="0"/>
      <p:bldP spid="110" grpId="0"/>
      <p:bldP spid="111" grpId="0"/>
      <p:bldP spid="112" grpId="0"/>
      <p:bldP spid="113" grpId="0"/>
      <p:bldP spid="81" grpId="0" animBg="1"/>
      <p:bldP spid="81" grpId="1" animBg="1"/>
      <p:bldP spid="81" grpId="2" animBg="1"/>
      <p:bldP spid="81" grpId="3" animBg="1"/>
      <p:bldP spid="81"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3D7504-C463-4AF9-90E8-2000D264FA95}"/>
              </a:ext>
            </a:extLst>
          </p:cNvPr>
          <p:cNvSpPr>
            <a:spLocks noGrp="1"/>
          </p:cNvSpPr>
          <p:nvPr>
            <p:ph idx="1"/>
          </p:nvPr>
        </p:nvSpPr>
        <p:spPr/>
        <p:txBody>
          <a:bodyPr/>
          <a:lstStyle/>
          <a:p>
            <a:pPr marL="285750" indent="-285750">
              <a:buFont typeface="Arial" panose="020B0604020202020204" pitchFamily="34" charset="0"/>
              <a:buChar char="•"/>
            </a:pPr>
            <a:r>
              <a:rPr lang="en-AU" dirty="0"/>
              <a:t>Mass inequality increases severity</a:t>
            </a:r>
          </a:p>
          <a:p>
            <a:pPr marL="285750" indent="-285750">
              <a:buFont typeface="Arial" panose="020B0604020202020204" pitchFamily="34" charset="0"/>
              <a:buChar char="•"/>
            </a:pPr>
            <a:r>
              <a:rPr lang="en-AU" dirty="0"/>
              <a:t>Mass differential between impacting vehicles</a:t>
            </a:r>
          </a:p>
          <a:p>
            <a:pPr marL="285750" indent="-285750">
              <a:buFont typeface="Arial" panose="020B0604020202020204" pitchFamily="34" charset="0"/>
              <a:buChar char="•"/>
            </a:pPr>
            <a:r>
              <a:rPr lang="en-AU" dirty="0"/>
              <a:t>Hazardous objects</a:t>
            </a:r>
            <a:endParaRPr lang="en-AU" dirty="0">
              <a:solidFill>
                <a:srgbClr val="FFFF00"/>
              </a:solidFill>
            </a:endParaRPr>
          </a:p>
        </p:txBody>
      </p:sp>
      <p:sp>
        <p:nvSpPr>
          <p:cNvPr id="3" name="Title 2">
            <a:extLst>
              <a:ext uri="{FF2B5EF4-FFF2-40B4-BE49-F238E27FC236}">
                <a16:creationId xmlns:a16="http://schemas.microsoft.com/office/drawing/2014/main" id="{3356FC2C-57CB-4FE7-9FE9-EE340799B659}"/>
              </a:ext>
            </a:extLst>
          </p:cNvPr>
          <p:cNvSpPr>
            <a:spLocks noGrp="1"/>
          </p:cNvSpPr>
          <p:nvPr>
            <p:ph type="title"/>
          </p:nvPr>
        </p:nvSpPr>
        <p:spPr/>
        <p:txBody>
          <a:bodyPr/>
          <a:lstStyle/>
          <a:p>
            <a:r>
              <a:rPr lang="en-AU" dirty="0"/>
              <a:t>Mass inequality</a:t>
            </a:r>
          </a:p>
        </p:txBody>
      </p:sp>
      <p:sp>
        <p:nvSpPr>
          <p:cNvPr id="4" name="Footer Placeholder 3">
            <a:extLst>
              <a:ext uri="{FF2B5EF4-FFF2-40B4-BE49-F238E27FC236}">
                <a16:creationId xmlns:a16="http://schemas.microsoft.com/office/drawing/2014/main" id="{314B8314-2A21-42D7-91EB-C1BA5F2E5DB9}"/>
              </a:ext>
            </a:extLst>
          </p:cNvPr>
          <p:cNvSpPr>
            <a:spLocks noGrp="1"/>
          </p:cNvSpPr>
          <p:nvPr>
            <p:ph type="ftr" sz="quarter" idx="16"/>
          </p:nvPr>
        </p:nvSpPr>
        <p:spPr>
          <a:xfrm>
            <a:off x="628650" y="6218334"/>
            <a:ext cx="3086100" cy="365125"/>
          </a:xfrm>
        </p:spPr>
        <p:txBody>
          <a:bodyPr/>
          <a:lstStyle/>
          <a:p>
            <a:r>
              <a:rPr lang="en-US" dirty="0"/>
              <a:t>Module 3, Snippet 1</a:t>
            </a:r>
          </a:p>
        </p:txBody>
      </p:sp>
      <p:sp>
        <p:nvSpPr>
          <p:cNvPr id="7" name="Text Placeholder 6">
            <a:extLst>
              <a:ext uri="{FF2B5EF4-FFF2-40B4-BE49-F238E27FC236}">
                <a16:creationId xmlns:a16="http://schemas.microsoft.com/office/drawing/2014/main" id="{C2FEB985-7A91-4FB5-B235-FFAF7E3805EE}"/>
              </a:ext>
            </a:extLst>
          </p:cNvPr>
          <p:cNvSpPr>
            <a:spLocks noGrp="1"/>
          </p:cNvSpPr>
          <p:nvPr>
            <p:ph type="body" sz="quarter" idx="14"/>
          </p:nvPr>
        </p:nvSpPr>
        <p:spPr/>
        <p:txBody>
          <a:bodyPr/>
          <a:lstStyle/>
          <a:p>
            <a:r>
              <a:rPr lang="en-AU" dirty="0"/>
              <a:t>Source: Centre for Automotive Safety Research</a:t>
            </a:r>
          </a:p>
        </p:txBody>
      </p:sp>
      <p:sp>
        <p:nvSpPr>
          <p:cNvPr id="8" name="Slide Number Placeholder 7">
            <a:extLst>
              <a:ext uri="{FF2B5EF4-FFF2-40B4-BE49-F238E27FC236}">
                <a16:creationId xmlns:a16="http://schemas.microsoft.com/office/drawing/2014/main" id="{D6BA2F7C-87FA-48C3-9EF2-425F28AFDD7C}"/>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9" name="Text Placeholder 8">
            <a:extLst>
              <a:ext uri="{FF2B5EF4-FFF2-40B4-BE49-F238E27FC236}">
                <a16:creationId xmlns:a16="http://schemas.microsoft.com/office/drawing/2014/main" id="{DBF0E33D-CC72-4E7D-A15F-C3EBEDB593CA}"/>
              </a:ext>
            </a:extLst>
          </p:cNvPr>
          <p:cNvSpPr>
            <a:spLocks noGrp="1"/>
          </p:cNvSpPr>
          <p:nvPr>
            <p:ph type="body" sz="quarter" idx="15"/>
          </p:nvPr>
        </p:nvSpPr>
        <p:spPr/>
        <p:txBody>
          <a:bodyPr/>
          <a:lstStyle/>
          <a:p>
            <a:r>
              <a:rPr lang="en-AU" dirty="0"/>
              <a:t>Source: iStock.com (5m3photos)</a:t>
            </a:r>
          </a:p>
        </p:txBody>
      </p:sp>
      <p:pic>
        <p:nvPicPr>
          <p:cNvPr id="15" name="Picture Placeholder 14" descr="A blurry image of a highway&#10;&#10;Description automatically generated">
            <a:extLst>
              <a:ext uri="{FF2B5EF4-FFF2-40B4-BE49-F238E27FC236}">
                <a16:creationId xmlns:a16="http://schemas.microsoft.com/office/drawing/2014/main" id="{BB0116D0-687B-4EC6-8481-39EC36E4C53D}"/>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19" name="Picture Placeholder 18" descr="A car parked on the side of a vehicle&#10;&#10;Description automatically generated">
            <a:extLst>
              <a:ext uri="{FF2B5EF4-FFF2-40B4-BE49-F238E27FC236}">
                <a16:creationId xmlns:a16="http://schemas.microsoft.com/office/drawing/2014/main" id="{BAC5E873-147B-4087-8CB3-44222232396B}"/>
              </a:ext>
            </a:extLst>
          </p:cNvPr>
          <p:cNvPicPr>
            <a:picLocks noGrp="1" noChangeAspect="1"/>
          </p:cNvPicPr>
          <p:nvPr>
            <p:ph type="pic" sz="quarter" idx="13"/>
          </p:nvPr>
        </p:nvPicPr>
        <p:blipFill rotWithShape="1">
          <a:blip r:embed="rId10" cstate="screen">
            <a:extLst>
              <a:ext uri="{28A0092B-C50C-407E-A947-70E740481C1C}">
                <a14:useLocalDpi xmlns:a14="http://schemas.microsoft.com/office/drawing/2010/main"/>
              </a:ext>
            </a:extLst>
          </a:blip>
          <a:srcRect t="-2784"/>
          <a:stretch/>
        </p:blipFill>
        <p:spPr>
          <a:xfrm>
            <a:off x="4649788" y="3664788"/>
            <a:ext cx="4494212" cy="2232000"/>
          </a:xfrm>
        </p:spPr>
      </p:pic>
      <p:sp>
        <p:nvSpPr>
          <p:cNvPr id="10" name="Arrow: Chevron 9">
            <a:extLst>
              <a:ext uri="{FF2B5EF4-FFF2-40B4-BE49-F238E27FC236}">
                <a16:creationId xmlns:a16="http://schemas.microsoft.com/office/drawing/2014/main" id="{C3D557DC-CE35-4168-9D07-3B55221AFC5F}"/>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1_SLIDE_13_PARA_A">
            <a:hlinkClick r:id="" action="ppaction://media"/>
            <a:extLst>
              <a:ext uri="{FF2B5EF4-FFF2-40B4-BE49-F238E27FC236}">
                <a16:creationId xmlns:a16="http://schemas.microsoft.com/office/drawing/2014/main" id="{1ABADF0E-20EC-469B-9B56-A70FD7535A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41781" y="0"/>
            <a:ext cx="609600" cy="609600"/>
          </a:xfrm>
          <a:prstGeom prst="rect">
            <a:avLst/>
          </a:prstGeom>
        </p:spPr>
      </p:pic>
      <p:pic>
        <p:nvPicPr>
          <p:cNvPr id="6" name="TAC_MOD3_SNIP1_SLIDE_13_PARA_B">
            <a:hlinkClick r:id="" action="ppaction://media"/>
            <a:extLst>
              <a:ext uri="{FF2B5EF4-FFF2-40B4-BE49-F238E27FC236}">
                <a16:creationId xmlns:a16="http://schemas.microsoft.com/office/drawing/2014/main" id="{345D3B42-C30E-47C0-A3F3-32E15915381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41781" y="663768"/>
            <a:ext cx="609600" cy="609600"/>
          </a:xfrm>
          <a:prstGeom prst="rect">
            <a:avLst/>
          </a:prstGeom>
        </p:spPr>
      </p:pic>
      <p:pic>
        <p:nvPicPr>
          <p:cNvPr id="11" name="TAC_MOD3_SNIP1_SLIDE_13_PARA_C">
            <a:hlinkClick r:id="" action="ppaction://media"/>
            <a:extLst>
              <a:ext uri="{FF2B5EF4-FFF2-40B4-BE49-F238E27FC236}">
                <a16:creationId xmlns:a16="http://schemas.microsoft.com/office/drawing/2014/main" id="{6BEDC9BE-D664-4636-8DC9-CBBED1A21FD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41781" y="1327536"/>
            <a:ext cx="609600" cy="609600"/>
          </a:xfrm>
          <a:prstGeom prst="rect">
            <a:avLst/>
          </a:prstGeom>
        </p:spPr>
      </p:pic>
    </p:spTree>
    <p:extLst>
      <p:ext uri="{BB962C8B-B14F-4D97-AF65-F5344CB8AC3E}">
        <p14:creationId xmlns:p14="http://schemas.microsoft.com/office/powerpoint/2010/main" val="317513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 presetClass="mediacall" presetSubtype="0" fill="hold" nodeType="withEffect">
                                  <p:stCondLst>
                                    <p:cond delay="1000"/>
                                  </p:stCondLst>
                                  <p:childTnLst>
                                    <p:cmd type="call" cmd="playFrom(0.0)">
                                      <p:cBhvr>
                                        <p:cTn id="15" dur="25952" fill="hold"/>
                                        <p:tgtEl>
                                          <p:spTgt spid="5"/>
                                        </p:tgtEl>
                                      </p:cBhvr>
                                    </p:cmd>
                                  </p:childTnLst>
                                </p:cTn>
                              </p:par>
                            </p:childTnLst>
                          </p:cTn>
                        </p:par>
                        <p:par>
                          <p:cTn id="16" fill="hold">
                            <p:stCondLst>
                              <p:cond delay="26952"/>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3944" fill="hold"/>
                                        <p:tgtEl>
                                          <p:spTgt spid="6"/>
                                        </p:tgtEl>
                                      </p:cBhvr>
                                    </p:cmd>
                                  </p:childTnLst>
                                </p:cTn>
                              </p:par>
                            </p:childTnLst>
                          </p:cTn>
                        </p:par>
                        <p:par>
                          <p:cTn id="32" fill="hold">
                            <p:stCondLst>
                              <p:cond delay="24944"/>
                            </p:stCondLst>
                            <p:childTnLst>
                              <p:par>
                                <p:cTn id="33" presetID="3" presetClass="mediacall" presetSubtype="0" fill="hold" nodeType="afterEffect">
                                  <p:stCondLst>
                                    <p:cond delay="500"/>
                                  </p:stCondLst>
                                  <p:childTnLst>
                                    <p:cmd type="call" cmd="stop">
                                      <p:cBhvr>
                                        <p:cTn id="34" dur="1" fill="hold"/>
                                        <p:tgtEl>
                                          <p:spTgt spid="6"/>
                                        </p:tgtEl>
                                      </p:cBhvr>
                                    </p:cmd>
                                  </p:childTnLst>
                                </p:cTn>
                              </p:par>
                              <p:par>
                                <p:cTn id="35" presetID="10" presetClass="entr" presetSubtype="0" fill="hold" grpId="2"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fade">
                                      <p:cBhvr>
                                        <p:cTn id="48" dur="500"/>
                                        <p:tgtEl>
                                          <p:spTgt spid="7">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 presetClass="mediacall" presetSubtype="0" fill="hold" nodeType="withEffect">
                                  <p:stCondLst>
                                    <p:cond delay="1000"/>
                                  </p:stCondLst>
                                  <p:childTnLst>
                                    <p:cmd type="call" cmd="playFrom(0.0)">
                                      <p:cBhvr>
                                        <p:cTn id="53" dur="17501" fill="hold"/>
                                        <p:tgtEl>
                                          <p:spTgt spid="11"/>
                                        </p:tgtEl>
                                      </p:cBhvr>
                                    </p:cmd>
                                  </p:childTnLst>
                                </p:cTn>
                              </p:par>
                            </p:childTnLst>
                          </p:cTn>
                        </p:par>
                        <p:par>
                          <p:cTn id="54" fill="hold">
                            <p:stCondLst>
                              <p:cond delay="18501"/>
                            </p:stCondLst>
                            <p:childTnLst>
                              <p:par>
                                <p:cTn id="55" presetID="3" presetClass="mediacall" presetSubtype="0" fill="hold" nodeType="afterEffect">
                                  <p:stCondLst>
                                    <p:cond delay="500"/>
                                  </p:stCondLst>
                                  <p:childTnLst>
                                    <p:cmd type="call" cmd="stop">
                                      <p:cBhvr>
                                        <p:cTn id="56" dur="1" fill="hold"/>
                                        <p:tgtEl>
                                          <p:spTgt spid="11"/>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11"/>
                </p:tgtEl>
              </p:cMediaNode>
            </p:audio>
          </p:childTnLst>
        </p:cTn>
      </p:par>
    </p:tnLst>
    <p:bldLst>
      <p:bldP spid="7" grpId="0" build="p"/>
      <p:bldP spid="9" grpId="0" build="p"/>
      <p:bldP spid="10" grpId="0" animBg="1"/>
      <p:bldP spid="10" grpId="1" animBg="1"/>
      <p:bldP spid="10" grpId="2" animBg="1"/>
      <p:bldP spid="10" grpId="3" animBg="1"/>
      <p:bldP spid="10"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EF0845D-165F-456D-BCDE-DE30DFBBCE3B}"/>
              </a:ext>
            </a:extLst>
          </p:cNvPr>
          <p:cNvSpPr>
            <a:spLocks noGrp="1"/>
          </p:cNvSpPr>
          <p:nvPr>
            <p:ph type="body" sz="quarter" idx="10"/>
          </p:nvPr>
        </p:nvSpPr>
        <p:spPr/>
        <p:txBody>
          <a:bodyPr/>
          <a:lstStyle/>
          <a:p>
            <a:r>
              <a:rPr lang="en-AU" dirty="0"/>
              <a:t>A design problem</a:t>
            </a:r>
          </a:p>
        </p:txBody>
      </p:sp>
      <p:sp>
        <p:nvSpPr>
          <p:cNvPr id="8" name="Slide Number Placeholder 7">
            <a:extLst>
              <a:ext uri="{FF2B5EF4-FFF2-40B4-BE49-F238E27FC236}">
                <a16:creationId xmlns:a16="http://schemas.microsoft.com/office/drawing/2014/main" id="{016866CD-335B-4E17-899B-E13F75807EB8}"/>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4" name="Footer Placeholder 3">
            <a:extLst>
              <a:ext uri="{FF2B5EF4-FFF2-40B4-BE49-F238E27FC236}">
                <a16:creationId xmlns:a16="http://schemas.microsoft.com/office/drawing/2014/main" id="{1B609931-07AF-4AA7-B7DC-750988C3A0DC}"/>
              </a:ext>
            </a:extLst>
          </p:cNvPr>
          <p:cNvSpPr>
            <a:spLocks noGrp="1"/>
          </p:cNvSpPr>
          <p:nvPr>
            <p:ph type="ftr" sz="quarter" idx="13"/>
          </p:nvPr>
        </p:nvSpPr>
        <p:spPr>
          <a:xfrm>
            <a:off x="628650" y="6218334"/>
            <a:ext cx="3086100" cy="365125"/>
          </a:xfrm>
        </p:spPr>
        <p:txBody>
          <a:bodyPr/>
          <a:lstStyle/>
          <a:p>
            <a:r>
              <a:rPr lang="en-US" dirty="0"/>
              <a:t>Module 3, Snippet 1</a:t>
            </a:r>
          </a:p>
        </p:txBody>
      </p:sp>
      <p:pic>
        <p:nvPicPr>
          <p:cNvPr id="2" name="TAC_MOD3_SNIP1_SLIDE_14_PARA_A">
            <a:hlinkClick r:id="" action="ppaction://media"/>
            <a:extLst>
              <a:ext uri="{FF2B5EF4-FFF2-40B4-BE49-F238E27FC236}">
                <a16:creationId xmlns:a16="http://schemas.microsoft.com/office/drawing/2014/main" id="{CBC946EF-5507-4F4D-80AB-5B9F834AE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7552" y="0"/>
            <a:ext cx="609600" cy="609600"/>
          </a:xfrm>
          <a:prstGeom prst="rect">
            <a:avLst/>
          </a:prstGeom>
        </p:spPr>
      </p:pic>
    </p:spTree>
    <p:extLst>
      <p:ext uri="{BB962C8B-B14F-4D97-AF65-F5344CB8AC3E}">
        <p14:creationId xmlns:p14="http://schemas.microsoft.com/office/powerpoint/2010/main" val="455002434"/>
      </p:ext>
    </p:extLst>
  </p:cSld>
  <p:clrMapOvr>
    <a:masterClrMapping/>
  </p:clrMapOvr>
  <mc:AlternateContent xmlns:mc="http://schemas.openxmlformats.org/markup-compatibility/2006" xmlns:p14="http://schemas.microsoft.com/office/powerpoint/2010/main">
    <mc:Choice Requires="p14">
      <p:transition spd="slow" p14:dur="2000" advTm="9750"/>
    </mc:Choice>
    <mc:Fallback xmlns="">
      <p:transition spd="slow" advTm="9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7279" fill="hold"/>
                                        <p:tgtEl>
                                          <p:spTgt spid="2"/>
                                        </p:tgtEl>
                                      </p:cBhvr>
                                    </p:cmd>
                                  </p:childTnLst>
                                </p:cTn>
                              </p:par>
                            </p:childTnLst>
                          </p:cTn>
                        </p:par>
                        <p:par>
                          <p:cTn id="7" fill="hold">
                            <p:stCondLst>
                              <p:cond delay="8279"/>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E21770-A2FF-4EE2-908C-3F4E237EED33}"/>
              </a:ext>
            </a:extLst>
          </p:cNvPr>
          <p:cNvSpPr>
            <a:spLocks noGrp="1"/>
          </p:cNvSpPr>
          <p:nvPr>
            <p:ph idx="1"/>
          </p:nvPr>
        </p:nvSpPr>
        <p:spPr/>
        <p:txBody>
          <a:bodyPr/>
          <a:lstStyle/>
          <a:p>
            <a:pPr marL="285750" indent="-285750">
              <a:buFont typeface="Arial" panose="020B0604020202020204" pitchFamily="34" charset="0"/>
              <a:buChar char="•"/>
            </a:pPr>
            <a:r>
              <a:rPr lang="en-AU" dirty="0"/>
              <a:t>Many mechanisms of harm lie within the design domain</a:t>
            </a:r>
          </a:p>
          <a:p>
            <a:pPr marL="285750" indent="-285750">
              <a:buFont typeface="Arial" panose="020B0604020202020204" pitchFamily="34" charset="0"/>
              <a:buChar char="•"/>
            </a:pPr>
            <a:r>
              <a:rPr lang="en-AU" dirty="0"/>
              <a:t>Design consideration required in a systems approach</a:t>
            </a:r>
          </a:p>
          <a:p>
            <a:pPr marL="285750" indent="-285750">
              <a:buFont typeface="Arial" panose="020B0604020202020204" pitchFamily="34" charset="0"/>
              <a:buChar char="•"/>
            </a:pPr>
            <a:r>
              <a:rPr lang="en-AU" dirty="0"/>
              <a:t>Responsibility of system designers and operators </a:t>
            </a:r>
          </a:p>
        </p:txBody>
      </p:sp>
      <p:sp>
        <p:nvSpPr>
          <p:cNvPr id="5" name="Title 4">
            <a:extLst>
              <a:ext uri="{FF2B5EF4-FFF2-40B4-BE49-F238E27FC236}">
                <a16:creationId xmlns:a16="http://schemas.microsoft.com/office/drawing/2014/main" id="{05474289-364B-4E49-A534-7FF44A2CC8E7}"/>
              </a:ext>
            </a:extLst>
          </p:cNvPr>
          <p:cNvSpPr>
            <a:spLocks noGrp="1"/>
          </p:cNvSpPr>
          <p:nvPr>
            <p:ph type="title"/>
          </p:nvPr>
        </p:nvSpPr>
        <p:spPr/>
        <p:txBody>
          <a:bodyPr/>
          <a:lstStyle/>
          <a:p>
            <a:r>
              <a:rPr lang="en-AU" dirty="0"/>
              <a:t>The role of design</a:t>
            </a:r>
          </a:p>
        </p:txBody>
      </p:sp>
      <p:sp>
        <p:nvSpPr>
          <p:cNvPr id="4" name="Footer Placeholder 3">
            <a:extLst>
              <a:ext uri="{FF2B5EF4-FFF2-40B4-BE49-F238E27FC236}">
                <a16:creationId xmlns:a16="http://schemas.microsoft.com/office/drawing/2014/main" id="{F7006F5D-654C-4D9A-8E0B-988FAD7D8160}"/>
              </a:ext>
            </a:extLst>
          </p:cNvPr>
          <p:cNvSpPr>
            <a:spLocks noGrp="1"/>
          </p:cNvSpPr>
          <p:nvPr>
            <p:ph type="ftr" sz="quarter" idx="16"/>
          </p:nvPr>
        </p:nvSpPr>
        <p:spPr>
          <a:xfrm>
            <a:off x="628650" y="6218334"/>
            <a:ext cx="3086100" cy="365125"/>
          </a:xfrm>
        </p:spPr>
        <p:txBody>
          <a:bodyPr/>
          <a:lstStyle/>
          <a:p>
            <a:r>
              <a:rPr lang="en-US" dirty="0"/>
              <a:t>Module 3, Snippet 1</a:t>
            </a:r>
          </a:p>
        </p:txBody>
      </p:sp>
      <p:sp>
        <p:nvSpPr>
          <p:cNvPr id="9" name="Text Placeholder 8">
            <a:extLst>
              <a:ext uri="{FF2B5EF4-FFF2-40B4-BE49-F238E27FC236}">
                <a16:creationId xmlns:a16="http://schemas.microsoft.com/office/drawing/2014/main" id="{1C1F5E18-2EDF-4A91-95E6-BA54BFDDB3BD}"/>
              </a:ext>
            </a:extLst>
          </p:cNvPr>
          <p:cNvSpPr>
            <a:spLocks noGrp="1"/>
          </p:cNvSpPr>
          <p:nvPr>
            <p:ph type="body" sz="quarter" idx="14"/>
          </p:nvPr>
        </p:nvSpPr>
        <p:spPr/>
        <p:txBody>
          <a:bodyPr/>
          <a:lstStyle/>
          <a:p>
            <a:r>
              <a:rPr lang="en-AU" dirty="0"/>
              <a:t>Source: Victoria State Government (2016)</a:t>
            </a:r>
          </a:p>
        </p:txBody>
      </p:sp>
      <p:sp>
        <p:nvSpPr>
          <p:cNvPr id="3" name="Slide Number Placeholder 2">
            <a:extLst>
              <a:ext uri="{FF2B5EF4-FFF2-40B4-BE49-F238E27FC236}">
                <a16:creationId xmlns:a16="http://schemas.microsoft.com/office/drawing/2014/main" id="{4BBC0362-F600-44FD-A59C-A41544CA103E}"/>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10" name="Text Placeholder 9">
            <a:extLst>
              <a:ext uri="{FF2B5EF4-FFF2-40B4-BE49-F238E27FC236}">
                <a16:creationId xmlns:a16="http://schemas.microsoft.com/office/drawing/2014/main" id="{26D28B22-1196-432B-8F9F-06D0A3D157B6}"/>
              </a:ext>
            </a:extLst>
          </p:cNvPr>
          <p:cNvSpPr>
            <a:spLocks noGrp="1"/>
          </p:cNvSpPr>
          <p:nvPr>
            <p:ph type="body" sz="quarter" idx="15"/>
          </p:nvPr>
        </p:nvSpPr>
        <p:spPr/>
        <p:txBody>
          <a:bodyPr/>
          <a:lstStyle/>
          <a:p>
            <a:r>
              <a:rPr lang="en-AU" dirty="0"/>
              <a:t>Source: Centre for Automotive Safety Research</a:t>
            </a:r>
          </a:p>
        </p:txBody>
      </p:sp>
      <p:pic>
        <p:nvPicPr>
          <p:cNvPr id="17" name="Picture Placeholder 16" descr="A car driving on a road&#10;&#10;Description automatically generated">
            <a:extLst>
              <a:ext uri="{FF2B5EF4-FFF2-40B4-BE49-F238E27FC236}">
                <a16:creationId xmlns:a16="http://schemas.microsoft.com/office/drawing/2014/main" id="{7A42A8B5-2A93-4C88-8064-873FA46018D4}"/>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21" name="Picture 6" descr="B:\2018_Safe System for Universities (SS4U)\Course material\Material resources\VicRoads Pillars clear background.png">
            <a:extLst>
              <a:ext uri="{FF2B5EF4-FFF2-40B4-BE49-F238E27FC236}">
                <a16:creationId xmlns:a16="http://schemas.microsoft.com/office/drawing/2014/main" id="{903D3649-4B7F-4306-8C35-0EC244B5A2B3}"/>
              </a:ext>
            </a:extLst>
          </p:cNvPr>
          <p:cNvPicPr>
            <a:picLocks noGrp="1" noChangeAspect="1" noChangeArrowheads="1"/>
          </p:cNvPicPr>
          <p:nvPr>
            <p:ph type="pic" sz="quarter" idx="13"/>
          </p:nvPr>
        </p:nvPicPr>
        <p:blipFill rotWithShape="1">
          <a:blip r:embed="rId10" cstate="screen">
            <a:extLst>
              <a:ext uri="{28A0092B-C50C-407E-A947-70E740481C1C}">
                <a14:useLocalDpi xmlns:a14="http://schemas.microsoft.com/office/drawing/2010/main"/>
              </a:ext>
            </a:extLst>
          </a:blip>
          <a:srcRect l="-28998" r="-32394"/>
          <a:stretch/>
        </p:blipFill>
        <p:spPr bwMode="auto">
          <a:xfrm>
            <a:off x="4649788" y="3665538"/>
            <a:ext cx="4494212" cy="2232025"/>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Chevron 10">
            <a:extLst>
              <a:ext uri="{FF2B5EF4-FFF2-40B4-BE49-F238E27FC236}">
                <a16:creationId xmlns:a16="http://schemas.microsoft.com/office/drawing/2014/main" id="{1758560F-1CEB-44D5-93BD-B88E80A6F56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1_SLIDE_15_PARA_A">
            <a:hlinkClick r:id="" action="ppaction://media"/>
            <a:extLst>
              <a:ext uri="{FF2B5EF4-FFF2-40B4-BE49-F238E27FC236}">
                <a16:creationId xmlns:a16="http://schemas.microsoft.com/office/drawing/2014/main" id="{67271844-D121-4E31-93D0-93D6A5B91A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26221" y="0"/>
            <a:ext cx="609600" cy="609600"/>
          </a:xfrm>
          <a:prstGeom prst="rect">
            <a:avLst/>
          </a:prstGeom>
        </p:spPr>
      </p:pic>
      <p:pic>
        <p:nvPicPr>
          <p:cNvPr id="7" name="TAC_MOD3_SNIP1_SLIDE_15_PARA_B">
            <a:hlinkClick r:id="" action="ppaction://media"/>
            <a:extLst>
              <a:ext uri="{FF2B5EF4-FFF2-40B4-BE49-F238E27FC236}">
                <a16:creationId xmlns:a16="http://schemas.microsoft.com/office/drawing/2014/main" id="{0B5C1FD3-7791-449B-85A3-0A9D1D7C94A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21788" y="656412"/>
            <a:ext cx="609600" cy="609600"/>
          </a:xfrm>
          <a:prstGeom prst="rect">
            <a:avLst/>
          </a:prstGeom>
        </p:spPr>
      </p:pic>
      <p:pic>
        <p:nvPicPr>
          <p:cNvPr id="8" name="TAC_MOD3_SNIP1_SLIDE_15_PARA_C">
            <a:hlinkClick r:id="" action="ppaction://media"/>
            <a:extLst>
              <a:ext uri="{FF2B5EF4-FFF2-40B4-BE49-F238E27FC236}">
                <a16:creationId xmlns:a16="http://schemas.microsoft.com/office/drawing/2014/main" id="{68D0B7D2-A3DA-4EB8-BA7C-AEFF1C06E53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26221" y="1312824"/>
            <a:ext cx="609600" cy="609600"/>
          </a:xfrm>
          <a:prstGeom prst="rect">
            <a:avLst/>
          </a:prstGeom>
        </p:spPr>
      </p:pic>
    </p:spTree>
    <p:extLst>
      <p:ext uri="{BB962C8B-B14F-4D97-AF65-F5344CB8AC3E}">
        <p14:creationId xmlns:p14="http://schemas.microsoft.com/office/powerpoint/2010/main" val="3539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 presetClass="mediacall" presetSubtype="0" fill="hold" nodeType="withEffect">
                                  <p:stCondLst>
                                    <p:cond delay="1000"/>
                                  </p:stCondLst>
                                  <p:childTnLst>
                                    <p:cmd type="call" cmd="playFrom(0.0)">
                                      <p:cBhvr>
                                        <p:cTn id="15" dur="16875" fill="hold"/>
                                        <p:tgtEl>
                                          <p:spTgt spid="2"/>
                                        </p:tgtEl>
                                      </p:cBhvr>
                                    </p:cmd>
                                  </p:childTnLst>
                                </p:cTn>
                              </p:par>
                            </p:childTnLst>
                          </p:cTn>
                        </p:par>
                        <p:par>
                          <p:cTn id="16" fill="hold">
                            <p:stCondLst>
                              <p:cond delay="17875"/>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 presetClass="mediacall" presetSubtype="0" fill="hold" nodeType="withEffect">
                                  <p:stCondLst>
                                    <p:cond delay="1000"/>
                                  </p:stCondLst>
                                  <p:childTnLst>
                                    <p:cmd type="call" cmd="playFrom(0.0)">
                                      <p:cBhvr>
                                        <p:cTn id="37" dur="22796" fill="hold"/>
                                        <p:tgtEl>
                                          <p:spTgt spid="7"/>
                                        </p:tgtEl>
                                      </p:cBhvr>
                                    </p:cmd>
                                  </p:childTnLst>
                                </p:cTn>
                              </p:par>
                            </p:childTnLst>
                          </p:cTn>
                        </p:par>
                        <p:par>
                          <p:cTn id="38" fill="hold">
                            <p:stCondLst>
                              <p:cond delay="23796"/>
                            </p:stCondLst>
                            <p:childTnLst>
                              <p:par>
                                <p:cTn id="39" presetID="3" presetClass="mediacall" presetSubtype="0" fill="hold" nodeType="afterEffect">
                                  <p:stCondLst>
                                    <p:cond delay="500"/>
                                  </p:stCondLst>
                                  <p:childTnLst>
                                    <p:cmd type="call" cmd="stop">
                                      <p:cBhvr>
                                        <p:cTn id="40" dur="1" fill="hold"/>
                                        <p:tgtEl>
                                          <p:spTgt spid="7"/>
                                        </p:tgtEl>
                                      </p:cBhvr>
                                    </p:cmd>
                                  </p:childTnLst>
                                </p:cTn>
                              </p:par>
                              <p:par>
                                <p:cTn id="41" presetID="10" presetClass="entr" presetSubtype="0" fill="hold" grpId="2" nodeType="withEffect">
                                  <p:stCondLst>
                                    <p:cond delay="5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500"/>
                                        <p:tgtEl>
                                          <p:spTgt spid="6">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30726" fill="hold"/>
                                        <p:tgtEl>
                                          <p:spTgt spid="8"/>
                                        </p:tgtEl>
                                      </p:cBhvr>
                                    </p:cmd>
                                  </p:childTnLst>
                                </p:cTn>
                              </p:par>
                            </p:childTnLst>
                          </p:cTn>
                        </p:par>
                        <p:par>
                          <p:cTn id="54" fill="hold">
                            <p:stCondLst>
                              <p:cond delay="31726"/>
                            </p:stCondLst>
                            <p:childTnLst>
                              <p:par>
                                <p:cTn id="55" presetID="3" presetClass="mediacall" presetSubtype="0" fill="hold" nodeType="afterEffect">
                                  <p:stCondLst>
                                    <p:cond delay="500"/>
                                  </p:stCondLst>
                                  <p:childTnLst>
                                    <p:cmd type="call" cmd="stop">
                                      <p:cBhvr>
                                        <p:cTn id="56" dur="1" fill="hold"/>
                                        <p:tgtEl>
                                          <p:spTgt spid="8"/>
                                        </p:tgtEl>
                                      </p:cBhvr>
                                    </p:cmd>
                                  </p:childTnLst>
                                </p:cTn>
                              </p:par>
                              <p:par>
                                <p:cTn id="57" presetID="10" presetClass="entr" presetSubtype="0" fill="hold" grpId="4" nodeType="withEffect">
                                  <p:stCondLst>
                                    <p:cond delay="5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7"/>
                </p:tgtEl>
              </p:cMediaNode>
            </p:audio>
            <p:audio>
              <p:cMediaNode vol="80000">
                <p:cTn id="62" fill="hold" display="0">
                  <p:stCondLst>
                    <p:cond delay="indefinite"/>
                  </p:stCondLst>
                  <p:endCondLst>
                    <p:cond evt="onStopAudio" delay="0">
                      <p:tgtEl>
                        <p:sldTgt/>
                      </p:tgtEl>
                    </p:cond>
                  </p:endCondLst>
                </p:cTn>
                <p:tgtEl>
                  <p:spTgt spid="8"/>
                </p:tgtEl>
              </p:cMediaNode>
            </p:audio>
          </p:childTnLst>
        </p:cTn>
      </p:par>
    </p:tnLst>
    <p:bldLst>
      <p:bldP spid="9" grpId="0" build="p"/>
      <p:bldP spid="10" grpId="0" build="p"/>
      <p:bldP spid="11" grpId="0" animBg="1"/>
      <p:bldP spid="11" grpId="1" animBg="1"/>
      <p:bldP spid="11" grpId="2" animBg="1"/>
      <p:bldP spid="11" grpId="3" animBg="1"/>
      <p:bldP spid="11"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B7B596-1648-4068-AAFC-25D713895CC2}"/>
              </a:ext>
            </a:extLst>
          </p:cNvPr>
          <p:cNvSpPr>
            <a:spLocks noGrp="1"/>
          </p:cNvSpPr>
          <p:nvPr>
            <p:ph idx="1"/>
          </p:nvPr>
        </p:nvSpPr>
        <p:spPr/>
        <p:txBody>
          <a:bodyPr/>
          <a:lstStyle/>
          <a:p>
            <a:pPr marL="285750" indent="-285750">
              <a:buFont typeface="Arial" panose="020B0604020202020204" pitchFamily="34" charset="0"/>
              <a:buChar char="•"/>
            </a:pPr>
            <a:r>
              <a:rPr lang="en-AU" dirty="0"/>
              <a:t>Design and operate to human biomechanical tolerances</a:t>
            </a:r>
          </a:p>
          <a:p>
            <a:pPr marL="285750" indent="-285750">
              <a:buFont typeface="Arial" panose="020B0604020202020204" pitchFamily="34" charset="0"/>
              <a:buChar char="•"/>
            </a:pPr>
            <a:r>
              <a:rPr lang="en-AU" dirty="0"/>
              <a:t>Historical practice does not limit kinetic energy to human tolerances</a:t>
            </a:r>
          </a:p>
          <a:p>
            <a:pPr marL="285750" indent="-285750">
              <a:buFont typeface="Arial" panose="020B0604020202020204" pitchFamily="34" charset="0"/>
              <a:buChar char="•"/>
            </a:pPr>
            <a:r>
              <a:rPr lang="en-AU" dirty="0"/>
              <a:t>When error leads to crashes, harm should not result</a:t>
            </a:r>
          </a:p>
        </p:txBody>
      </p:sp>
      <p:sp>
        <p:nvSpPr>
          <p:cNvPr id="3" name="Title 2">
            <a:extLst>
              <a:ext uri="{FF2B5EF4-FFF2-40B4-BE49-F238E27FC236}">
                <a16:creationId xmlns:a16="http://schemas.microsoft.com/office/drawing/2014/main" id="{FB8B192A-4BFD-4CAE-93FF-7420CFE3D89E}"/>
              </a:ext>
            </a:extLst>
          </p:cNvPr>
          <p:cNvSpPr>
            <a:spLocks noGrp="1"/>
          </p:cNvSpPr>
          <p:nvPr>
            <p:ph type="title"/>
          </p:nvPr>
        </p:nvSpPr>
        <p:spPr/>
        <p:txBody>
          <a:bodyPr/>
          <a:lstStyle/>
          <a:p>
            <a:r>
              <a:rPr lang="en-AU" dirty="0"/>
              <a:t>Human-centric design</a:t>
            </a:r>
          </a:p>
        </p:txBody>
      </p:sp>
      <p:sp>
        <p:nvSpPr>
          <p:cNvPr id="4" name="Footer Placeholder 3">
            <a:extLst>
              <a:ext uri="{FF2B5EF4-FFF2-40B4-BE49-F238E27FC236}">
                <a16:creationId xmlns:a16="http://schemas.microsoft.com/office/drawing/2014/main" id="{B1546ABB-3B8A-4274-AE2D-FBFF111CB295}"/>
              </a:ext>
            </a:extLst>
          </p:cNvPr>
          <p:cNvSpPr>
            <a:spLocks noGrp="1"/>
          </p:cNvSpPr>
          <p:nvPr>
            <p:ph type="ftr" sz="quarter" idx="16"/>
          </p:nvPr>
        </p:nvSpPr>
        <p:spPr>
          <a:xfrm>
            <a:off x="628650" y="6218334"/>
            <a:ext cx="3086100" cy="365125"/>
          </a:xfrm>
        </p:spPr>
        <p:txBody>
          <a:bodyPr/>
          <a:lstStyle/>
          <a:p>
            <a:r>
              <a:rPr lang="en-US" dirty="0"/>
              <a:t>Module 3, Snippet 1</a:t>
            </a:r>
          </a:p>
        </p:txBody>
      </p:sp>
      <p:sp>
        <p:nvSpPr>
          <p:cNvPr id="7" name="Text Placeholder 6">
            <a:extLst>
              <a:ext uri="{FF2B5EF4-FFF2-40B4-BE49-F238E27FC236}">
                <a16:creationId xmlns:a16="http://schemas.microsoft.com/office/drawing/2014/main" id="{85435620-7C95-43CC-A177-FDDB25FC7D11}"/>
              </a:ext>
            </a:extLst>
          </p:cNvPr>
          <p:cNvSpPr>
            <a:spLocks noGrp="1"/>
          </p:cNvSpPr>
          <p:nvPr>
            <p:ph type="body" sz="quarter" idx="14"/>
          </p:nvPr>
        </p:nvSpPr>
        <p:spPr/>
        <p:txBody>
          <a:bodyPr/>
          <a:lstStyle/>
          <a:p>
            <a:r>
              <a:rPr lang="en-AU" dirty="0"/>
              <a:t>Source: iStock.com (m-</a:t>
            </a:r>
            <a:r>
              <a:rPr lang="en-AU" dirty="0" err="1"/>
              <a:t>gucci</a:t>
            </a:r>
            <a:r>
              <a:rPr lang="en-AU" dirty="0"/>
              <a:t>)</a:t>
            </a:r>
          </a:p>
        </p:txBody>
      </p:sp>
      <p:sp>
        <p:nvSpPr>
          <p:cNvPr id="8" name="Slide Number Placeholder 7">
            <a:extLst>
              <a:ext uri="{FF2B5EF4-FFF2-40B4-BE49-F238E27FC236}">
                <a16:creationId xmlns:a16="http://schemas.microsoft.com/office/drawing/2014/main" id="{DDFC40FD-9992-43A3-A6FD-5924A5C55AD7}"/>
              </a:ext>
            </a:extLst>
          </p:cNvPr>
          <p:cNvSpPr>
            <a:spLocks noGrp="1"/>
          </p:cNvSpPr>
          <p:nvPr>
            <p:ph type="sldNum" sz="quarter" idx="11"/>
          </p:nvPr>
        </p:nvSpPr>
        <p:spPr/>
        <p:txBody>
          <a:bodyPr/>
          <a:lstStyle/>
          <a:p>
            <a:fld id="{A9D36E53-D99A-0F41-B3E8-EF235B9A2E23}" type="slidenum">
              <a:rPr lang="en-US" smtClean="0"/>
              <a:pPr/>
              <a:t>16</a:t>
            </a:fld>
            <a:endParaRPr lang="en-US" dirty="0"/>
          </a:p>
        </p:txBody>
      </p:sp>
      <p:sp>
        <p:nvSpPr>
          <p:cNvPr id="9" name="Text Placeholder 8">
            <a:extLst>
              <a:ext uri="{FF2B5EF4-FFF2-40B4-BE49-F238E27FC236}">
                <a16:creationId xmlns:a16="http://schemas.microsoft.com/office/drawing/2014/main" id="{5E6C62A7-30F9-4E93-809D-C0141A642A33}"/>
              </a:ext>
            </a:extLst>
          </p:cNvPr>
          <p:cNvSpPr>
            <a:spLocks noGrp="1"/>
          </p:cNvSpPr>
          <p:nvPr>
            <p:ph type="body" sz="quarter" idx="15"/>
          </p:nvPr>
        </p:nvSpPr>
        <p:spPr/>
        <p:txBody>
          <a:bodyPr/>
          <a:lstStyle/>
          <a:p>
            <a:r>
              <a:rPr lang="en-AU" dirty="0"/>
              <a:t>Source: iStock.com (</a:t>
            </a:r>
            <a:r>
              <a:rPr lang="en-AU" dirty="0" err="1"/>
              <a:t>RossHelen</a:t>
            </a:r>
            <a:r>
              <a:rPr lang="en-AU" dirty="0"/>
              <a:t>)</a:t>
            </a:r>
          </a:p>
        </p:txBody>
      </p:sp>
      <p:pic>
        <p:nvPicPr>
          <p:cNvPr id="12" name="Picture Placeholder 11" descr="A young person taking a selfie&#10;&#10;Description automatically generated">
            <a:extLst>
              <a:ext uri="{FF2B5EF4-FFF2-40B4-BE49-F238E27FC236}">
                <a16:creationId xmlns:a16="http://schemas.microsoft.com/office/drawing/2014/main" id="{20A25CC0-5A62-4FE6-89C0-AD9D7213BDC1}"/>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a:stretch>
            <a:fillRect/>
          </a:stretch>
        </p:blipFill>
        <p:spPr/>
      </p:pic>
      <p:pic>
        <p:nvPicPr>
          <p:cNvPr id="13" name="Picture Placeholder 12" descr="A person sitting in a car&#10;&#10;Description automatically generated">
            <a:extLst>
              <a:ext uri="{FF2B5EF4-FFF2-40B4-BE49-F238E27FC236}">
                <a16:creationId xmlns:a16="http://schemas.microsoft.com/office/drawing/2014/main" id="{D18EF109-87B0-4F0B-BC96-DDD2BA3409BC}"/>
              </a:ext>
            </a:extLst>
          </p:cNvPr>
          <p:cNvPicPr>
            <a:picLocks noGrp="1" noChangeAspect="1"/>
          </p:cNvPicPr>
          <p:nvPr>
            <p:ph type="pic" sz="quarter" idx="12"/>
          </p:nvPr>
        </p:nvPicPr>
        <p:blipFill rotWithShape="1">
          <a:blip r:embed="rId10" cstate="screen">
            <a:extLst>
              <a:ext uri="{28A0092B-C50C-407E-A947-70E740481C1C}">
                <a14:useLocalDpi xmlns:a14="http://schemas.microsoft.com/office/drawing/2010/main"/>
              </a:ext>
            </a:extLst>
          </a:blip>
          <a:srcRect/>
          <a:stretch/>
        </p:blipFill>
        <p:spPr>
          <a:xfrm>
            <a:off x="4649788" y="1221789"/>
            <a:ext cx="4494212" cy="2232000"/>
          </a:xfrm>
        </p:spPr>
      </p:pic>
      <p:sp>
        <p:nvSpPr>
          <p:cNvPr id="10" name="Arrow: Chevron 9">
            <a:extLst>
              <a:ext uri="{FF2B5EF4-FFF2-40B4-BE49-F238E27FC236}">
                <a16:creationId xmlns:a16="http://schemas.microsoft.com/office/drawing/2014/main" id="{D5774B57-9DC3-4EB8-BC71-2CC9723BEFB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1_SLIDE_16_PARA_A">
            <a:hlinkClick r:id="" action="ppaction://media"/>
            <a:extLst>
              <a:ext uri="{FF2B5EF4-FFF2-40B4-BE49-F238E27FC236}">
                <a16:creationId xmlns:a16="http://schemas.microsoft.com/office/drawing/2014/main" id="{EB3CC2D9-2BD7-42DD-BBE1-8A3314CCAB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88682" y="0"/>
            <a:ext cx="609600" cy="609600"/>
          </a:xfrm>
          <a:prstGeom prst="rect">
            <a:avLst/>
          </a:prstGeom>
        </p:spPr>
      </p:pic>
      <p:pic>
        <p:nvPicPr>
          <p:cNvPr id="6" name="TAC_MOD3_SNIP1_SLIDE_16_PARA_B">
            <a:hlinkClick r:id="" action="ppaction://media"/>
            <a:extLst>
              <a:ext uri="{FF2B5EF4-FFF2-40B4-BE49-F238E27FC236}">
                <a16:creationId xmlns:a16="http://schemas.microsoft.com/office/drawing/2014/main" id="{EABC90FE-6091-4684-905C-B7291B9E93C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88682" y="656412"/>
            <a:ext cx="609600" cy="609600"/>
          </a:xfrm>
          <a:prstGeom prst="rect">
            <a:avLst/>
          </a:prstGeom>
        </p:spPr>
      </p:pic>
      <p:pic>
        <p:nvPicPr>
          <p:cNvPr id="11" name="TAC_MOD3_SNIP1_SLIDE_16_PARA_C">
            <a:hlinkClick r:id="" action="ppaction://media"/>
            <a:extLst>
              <a:ext uri="{FF2B5EF4-FFF2-40B4-BE49-F238E27FC236}">
                <a16:creationId xmlns:a16="http://schemas.microsoft.com/office/drawing/2014/main" id="{42A2E501-C38A-41AC-86B5-80A821BA3D59}"/>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88682" y="1312824"/>
            <a:ext cx="609600" cy="609600"/>
          </a:xfrm>
          <a:prstGeom prst="rect">
            <a:avLst/>
          </a:prstGeom>
        </p:spPr>
      </p:pic>
    </p:spTree>
    <p:extLst>
      <p:ext uri="{BB962C8B-B14F-4D97-AF65-F5344CB8AC3E}">
        <p14:creationId xmlns:p14="http://schemas.microsoft.com/office/powerpoint/2010/main" val="30874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 presetClass="mediacall" presetSubtype="0" fill="hold" nodeType="withEffect">
                                  <p:stCondLst>
                                    <p:cond delay="1000"/>
                                  </p:stCondLst>
                                  <p:childTnLst>
                                    <p:cmd type="call" cmd="playFrom(0.0)">
                                      <p:cBhvr>
                                        <p:cTn id="15" dur="22666" fill="hold"/>
                                        <p:tgtEl>
                                          <p:spTgt spid="5"/>
                                        </p:tgtEl>
                                      </p:cBhvr>
                                    </p:cmd>
                                  </p:childTnLst>
                                </p:cTn>
                              </p:par>
                            </p:childTnLst>
                          </p:cTn>
                        </p:par>
                        <p:par>
                          <p:cTn id="16" fill="hold">
                            <p:stCondLst>
                              <p:cond delay="23666"/>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 presetClass="mediacall" presetSubtype="0" fill="hold" nodeType="withEffect">
                                  <p:stCondLst>
                                    <p:cond delay="1000"/>
                                  </p:stCondLst>
                                  <p:childTnLst>
                                    <p:cmd type="call" cmd="playFrom(0.0)">
                                      <p:cBhvr>
                                        <p:cTn id="37" dur="26944" fill="hold"/>
                                        <p:tgtEl>
                                          <p:spTgt spid="6"/>
                                        </p:tgtEl>
                                      </p:cBhvr>
                                    </p:cmd>
                                  </p:childTnLst>
                                </p:cTn>
                              </p:par>
                            </p:childTnLst>
                          </p:cTn>
                        </p:par>
                        <p:par>
                          <p:cTn id="38" fill="hold">
                            <p:stCondLst>
                              <p:cond delay="27944"/>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22301" fill="hold"/>
                                        <p:tgtEl>
                                          <p:spTgt spid="11"/>
                                        </p:tgtEl>
                                      </p:cBhvr>
                                    </p:cmd>
                                  </p:childTnLst>
                                </p:cTn>
                              </p:par>
                            </p:childTnLst>
                          </p:cTn>
                        </p:par>
                        <p:par>
                          <p:cTn id="54" fill="hold">
                            <p:stCondLst>
                              <p:cond delay="23301"/>
                            </p:stCondLst>
                            <p:childTnLst>
                              <p:par>
                                <p:cTn id="55" presetID="3" presetClass="mediacall" presetSubtype="0" fill="hold" nodeType="afterEffect">
                                  <p:stCondLst>
                                    <p:cond delay="500"/>
                                  </p:stCondLst>
                                  <p:childTnLst>
                                    <p:cmd type="call" cmd="stop">
                                      <p:cBhvr>
                                        <p:cTn id="56" dur="1" fill="hold"/>
                                        <p:tgtEl>
                                          <p:spTgt spid="11"/>
                                        </p:tgtEl>
                                      </p:cBhvr>
                                    </p:cmd>
                                  </p:childTnLst>
                                </p:cTn>
                              </p:par>
                              <p:par>
                                <p:cTn id="57" presetID="10" presetClass="entr" presetSubtype="0" fill="hold" grpId="4" nodeType="withEffect">
                                  <p:stCondLst>
                                    <p:cond delay="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11"/>
                </p:tgtEl>
              </p:cMediaNode>
            </p:audio>
          </p:childTnLst>
        </p:cTn>
      </p:par>
    </p:tnLst>
    <p:bldLst>
      <p:bldP spid="7" grpId="0" build="p"/>
      <p:bldP spid="9" grpId="0" build="p"/>
      <p:bldP spid="10" grpId="0" animBg="1"/>
      <p:bldP spid="10" grpId="1" animBg="1"/>
      <p:bldP spid="10" grpId="2" animBg="1"/>
      <p:bldP spid="10" grpId="3" animBg="1"/>
      <p:bldP spid="10"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3, Snippet 1</a:t>
            </a:r>
          </a:p>
        </p:txBody>
      </p:sp>
      <p:sp>
        <p:nvSpPr>
          <p:cNvPr id="6" name="Arrow: Chevron 5">
            <a:extLst>
              <a:ext uri="{FF2B5EF4-FFF2-40B4-BE49-F238E27FC236}">
                <a16:creationId xmlns:a16="http://schemas.microsoft.com/office/drawing/2014/main" id="{0680EC39-BE0C-4F60-A191-C02AA912C4E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a:xfrm>
            <a:off x="628650" y="6218334"/>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3, Snippet 1</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The historical approach</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548777" y="4876408"/>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Mechanisms of harm</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4468904" y="289349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Focus on consequence</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465334" y="4224965"/>
            <a:ext cx="1254758" cy="91212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237382" y="3644887"/>
            <a:ext cx="1550916" cy="91212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6389030" y="487640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A design problem</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5157509" y="4076887"/>
            <a:ext cx="1550917" cy="91212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3_SNIP1_SLIDE_03_PARA_A">
            <a:hlinkClick r:id="" action="ppaction://media"/>
            <a:extLst>
              <a:ext uri="{FF2B5EF4-FFF2-40B4-BE49-F238E27FC236}">
                <a16:creationId xmlns:a16="http://schemas.microsoft.com/office/drawing/2014/main" id="{C998DCF2-9CEB-4EE8-83CF-8AB3D355B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8829"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9470" fill="hold"/>
                                        <p:tgtEl>
                                          <p:spTgt spid="2"/>
                                        </p:tgtEl>
                                      </p:cBhvr>
                                    </p:cmd>
                                  </p:childTnLst>
                                </p:cTn>
                              </p:par>
                            </p:childTnLst>
                          </p:cTn>
                        </p:par>
                        <p:par>
                          <p:cTn id="7" fill="hold">
                            <p:stCondLst>
                              <p:cond delay="20470"/>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0209CCE-785E-4A7F-A801-095C32A56FB3}"/>
              </a:ext>
            </a:extLst>
          </p:cNvPr>
          <p:cNvSpPr>
            <a:spLocks noGrp="1"/>
          </p:cNvSpPr>
          <p:nvPr>
            <p:ph type="body" sz="quarter" idx="10"/>
          </p:nvPr>
        </p:nvSpPr>
        <p:spPr/>
        <p:txBody>
          <a:bodyPr/>
          <a:lstStyle/>
          <a:p>
            <a:r>
              <a:rPr lang="en-AU" dirty="0"/>
              <a:t>The historical approach</a:t>
            </a:r>
          </a:p>
        </p:txBody>
      </p:sp>
      <p:sp>
        <p:nvSpPr>
          <p:cNvPr id="4" name="Slide Number Placeholder 3">
            <a:extLst>
              <a:ext uri="{FF2B5EF4-FFF2-40B4-BE49-F238E27FC236}">
                <a16:creationId xmlns:a16="http://schemas.microsoft.com/office/drawing/2014/main" id="{C0D97600-8CF7-491E-8044-FE67BC07D47D}"/>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72337C29-5D06-47DA-8514-71B784E26014}"/>
              </a:ext>
            </a:extLst>
          </p:cNvPr>
          <p:cNvSpPr>
            <a:spLocks noGrp="1"/>
          </p:cNvSpPr>
          <p:nvPr>
            <p:ph type="ftr" sz="quarter" idx="13"/>
          </p:nvPr>
        </p:nvSpPr>
        <p:spPr/>
        <p:txBody>
          <a:bodyPr/>
          <a:lstStyle/>
          <a:p>
            <a:r>
              <a:rPr lang="en-US"/>
              <a:t>Module 3, Snippet 1</a:t>
            </a:r>
            <a:endParaRPr lang="en-US" dirty="0"/>
          </a:p>
        </p:txBody>
      </p:sp>
      <p:pic>
        <p:nvPicPr>
          <p:cNvPr id="2" name="TAC_MOD3_SNIP1_SLIDE_04_PARA_A">
            <a:hlinkClick r:id="" action="ppaction://media"/>
            <a:extLst>
              <a:ext uri="{FF2B5EF4-FFF2-40B4-BE49-F238E27FC236}">
                <a16:creationId xmlns:a16="http://schemas.microsoft.com/office/drawing/2014/main" id="{7C4F830E-9F97-4D29-B66F-0436E941F2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7898" y="0"/>
            <a:ext cx="609600" cy="609600"/>
          </a:xfrm>
          <a:prstGeom prst="rect">
            <a:avLst/>
          </a:prstGeom>
        </p:spPr>
      </p:pic>
    </p:spTree>
    <p:extLst>
      <p:ext uri="{BB962C8B-B14F-4D97-AF65-F5344CB8AC3E}">
        <p14:creationId xmlns:p14="http://schemas.microsoft.com/office/powerpoint/2010/main" val="3593471540"/>
      </p:ext>
    </p:extLst>
  </p:cSld>
  <p:clrMapOvr>
    <a:masterClrMapping/>
  </p:clrMapOvr>
  <mc:AlternateContent xmlns:mc="http://schemas.openxmlformats.org/markup-compatibility/2006" xmlns:p14="http://schemas.microsoft.com/office/powerpoint/2010/main">
    <mc:Choice Requires="p14">
      <p:transition spd="slow" p14:dur="2000" advTm="7510"/>
    </mc:Choice>
    <mc:Fallback xmlns="">
      <p:transition spd="slow" advTm="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027" fill="hold"/>
                                        <p:tgtEl>
                                          <p:spTgt spid="2"/>
                                        </p:tgtEl>
                                      </p:cBhvr>
                                    </p:cmd>
                                  </p:childTnLst>
                                </p:cTn>
                              </p:par>
                            </p:childTnLst>
                          </p:cTn>
                        </p:par>
                        <p:par>
                          <p:cTn id="7" fill="hold">
                            <p:stCondLst>
                              <p:cond delay="6027"/>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9E8B0F-3937-4096-9083-2C876BF327C4}"/>
              </a:ext>
            </a:extLst>
          </p:cNvPr>
          <p:cNvSpPr>
            <a:spLocks noGrp="1"/>
          </p:cNvSpPr>
          <p:nvPr>
            <p:ph idx="1"/>
          </p:nvPr>
        </p:nvSpPr>
        <p:spPr/>
        <p:txBody>
          <a:bodyPr/>
          <a:lstStyle/>
          <a:p>
            <a:pPr marL="285750" indent="-285750">
              <a:buFont typeface="Arial" panose="020B0604020202020204" pitchFamily="34" charset="0"/>
              <a:buChar char="•"/>
            </a:pPr>
            <a:r>
              <a:rPr lang="en-AU" dirty="0"/>
              <a:t>Crashes are a rare event</a:t>
            </a:r>
          </a:p>
          <a:p>
            <a:pPr marL="285750" indent="-285750">
              <a:buFont typeface="Arial" panose="020B0604020202020204" pitchFamily="34" charset="0"/>
              <a:buChar char="•"/>
            </a:pPr>
            <a:r>
              <a:rPr lang="en-AU" dirty="0"/>
              <a:t>Most road design affect only likelihood</a:t>
            </a:r>
          </a:p>
          <a:p>
            <a:pPr marL="285750" indent="-285750">
              <a:buFont typeface="Arial" panose="020B0604020202020204" pitchFamily="34" charset="0"/>
              <a:buChar char="•"/>
            </a:pPr>
            <a:r>
              <a:rPr lang="en-AU" dirty="0"/>
              <a:t>While rare, crashes will continue to occur</a:t>
            </a:r>
          </a:p>
        </p:txBody>
      </p:sp>
      <p:sp>
        <p:nvSpPr>
          <p:cNvPr id="3" name="Title 2">
            <a:extLst>
              <a:ext uri="{FF2B5EF4-FFF2-40B4-BE49-F238E27FC236}">
                <a16:creationId xmlns:a16="http://schemas.microsoft.com/office/drawing/2014/main" id="{67A146FD-CC57-4B03-B92E-BD8ECDA22C7A}"/>
              </a:ext>
            </a:extLst>
          </p:cNvPr>
          <p:cNvSpPr>
            <a:spLocks noGrp="1"/>
          </p:cNvSpPr>
          <p:nvPr>
            <p:ph type="title"/>
          </p:nvPr>
        </p:nvSpPr>
        <p:spPr/>
        <p:txBody>
          <a:bodyPr/>
          <a:lstStyle/>
          <a:p>
            <a:r>
              <a:rPr lang="en-AU" dirty="0"/>
              <a:t>The likelihood of crashes</a:t>
            </a:r>
          </a:p>
        </p:txBody>
      </p:sp>
      <p:sp>
        <p:nvSpPr>
          <p:cNvPr id="7" name="Text Placeholder 6">
            <a:extLst>
              <a:ext uri="{FF2B5EF4-FFF2-40B4-BE49-F238E27FC236}">
                <a16:creationId xmlns:a16="http://schemas.microsoft.com/office/drawing/2014/main" id="{D372F007-FA70-4AEC-A145-6A2576A0AE88}"/>
              </a:ext>
            </a:extLst>
          </p:cNvPr>
          <p:cNvSpPr>
            <a:spLocks noGrp="1"/>
          </p:cNvSpPr>
          <p:nvPr>
            <p:ph type="body" sz="quarter" idx="15"/>
          </p:nvPr>
        </p:nvSpPr>
        <p:spPr>
          <a:xfrm>
            <a:off x="628648" y="5911301"/>
            <a:ext cx="7886701" cy="179387"/>
          </a:xfrm>
        </p:spPr>
        <p:txBody>
          <a:bodyPr/>
          <a:lstStyle/>
          <a:p>
            <a:r>
              <a:rPr lang="en-AU" sz="750" dirty="0"/>
              <a:t>Source: based on data sourced from Ministry of Transport (New Zealand), Australian Transportation Safety Bureau and Bureau of Infrastructure, Transport and Regional Economics (Australia)  </a:t>
            </a:r>
          </a:p>
        </p:txBody>
      </p:sp>
      <p:sp>
        <p:nvSpPr>
          <p:cNvPr id="12" name="Footer Placeholder 3">
            <a:extLst>
              <a:ext uri="{FF2B5EF4-FFF2-40B4-BE49-F238E27FC236}">
                <a16:creationId xmlns:a16="http://schemas.microsoft.com/office/drawing/2014/main" id="{3776B242-0BCB-48B3-9C9A-D4D2A4B8C6ED}"/>
              </a:ext>
            </a:extLst>
          </p:cNvPr>
          <p:cNvSpPr>
            <a:spLocks noGrp="1"/>
          </p:cNvSpPr>
          <p:nvPr>
            <p:ph type="ftr" sz="quarter" idx="16"/>
          </p:nvPr>
        </p:nvSpPr>
        <p:spPr/>
        <p:txBody>
          <a:bodyPr/>
          <a:lstStyle/>
          <a:p>
            <a:r>
              <a:rPr lang="en-US" dirty="0"/>
              <a:t>Module 3, Snippet 1</a:t>
            </a:r>
          </a:p>
        </p:txBody>
      </p:sp>
      <p:pic>
        <p:nvPicPr>
          <p:cNvPr id="17" name="Picture Placeholder 16">
            <a:extLst>
              <a:ext uri="{FF2B5EF4-FFF2-40B4-BE49-F238E27FC236}">
                <a16:creationId xmlns:a16="http://schemas.microsoft.com/office/drawing/2014/main" id="{59D89A90-EC38-47BF-A16D-969631ACF060}"/>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l="48" r="48"/>
          <a:stretch>
            <a:fillRect/>
          </a:stretch>
        </p:blipFill>
        <p:spPr>
          <a:xfrm>
            <a:off x="628650" y="2959100"/>
            <a:ext cx="7886700" cy="2952750"/>
          </a:xfrm>
          <a:prstGeom prst="rect">
            <a:avLst/>
          </a:prstGeom>
        </p:spPr>
      </p:pic>
      <p:sp>
        <p:nvSpPr>
          <p:cNvPr id="18" name="Rectangle 17">
            <a:extLst>
              <a:ext uri="{FF2B5EF4-FFF2-40B4-BE49-F238E27FC236}">
                <a16:creationId xmlns:a16="http://schemas.microsoft.com/office/drawing/2014/main" id="{48A58ECD-3A46-44E6-BFD9-647D7EFD79B6}"/>
              </a:ext>
            </a:extLst>
          </p:cNvPr>
          <p:cNvSpPr/>
          <p:nvPr/>
        </p:nvSpPr>
        <p:spPr>
          <a:xfrm>
            <a:off x="7821976" y="3256565"/>
            <a:ext cx="484742" cy="2251869"/>
          </a:xfrm>
          <a:prstGeom prst="rect">
            <a:avLst/>
          </a:prstGeom>
          <a:solidFill>
            <a:srgbClr val="01A0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E74D4148-F169-47C5-A0A6-6B6087EDBB35}"/>
              </a:ext>
            </a:extLst>
          </p:cNvPr>
          <p:cNvSpPr txBox="1"/>
          <p:nvPr/>
        </p:nvSpPr>
        <p:spPr>
          <a:xfrm>
            <a:off x="6532346" y="3291659"/>
            <a:ext cx="1774372" cy="707886"/>
          </a:xfrm>
          <a:prstGeom prst="rect">
            <a:avLst/>
          </a:prstGeom>
          <a:noFill/>
        </p:spPr>
        <p:txBody>
          <a:bodyPr wrap="square" rtlCol="0">
            <a:spAutoFit/>
          </a:bodyPr>
          <a:lstStyle/>
          <a:p>
            <a:pPr algn="r"/>
            <a:r>
              <a:rPr lang="en-AU" sz="2000" dirty="0">
                <a:solidFill>
                  <a:schemeClr val="bg1"/>
                </a:solidFill>
                <a:latin typeface="+mj-lt"/>
              </a:rPr>
              <a:t>Plateau of annual deaths</a:t>
            </a:r>
          </a:p>
        </p:txBody>
      </p:sp>
      <p:sp>
        <p:nvSpPr>
          <p:cNvPr id="9" name="Arrow: Chevron 8">
            <a:extLst>
              <a:ext uri="{FF2B5EF4-FFF2-40B4-BE49-F238E27FC236}">
                <a16:creationId xmlns:a16="http://schemas.microsoft.com/office/drawing/2014/main" id="{F73609B6-3739-4AF8-AF0C-DAC930CA780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1_SLIDE_05_PARA_A">
            <a:hlinkClick r:id="" action="ppaction://media"/>
            <a:extLst>
              <a:ext uri="{FF2B5EF4-FFF2-40B4-BE49-F238E27FC236}">
                <a16:creationId xmlns:a16="http://schemas.microsoft.com/office/drawing/2014/main" id="{9A7FF931-254A-45F3-8774-4170BDBF8A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78883" y="870"/>
            <a:ext cx="609600" cy="609600"/>
          </a:xfrm>
          <a:prstGeom prst="rect">
            <a:avLst/>
          </a:prstGeom>
        </p:spPr>
      </p:pic>
      <p:pic>
        <p:nvPicPr>
          <p:cNvPr id="5" name="TAC_MOD3_SNIP1_SLIDE_05_PARA_B">
            <a:hlinkClick r:id="" action="ppaction://media"/>
            <a:extLst>
              <a:ext uri="{FF2B5EF4-FFF2-40B4-BE49-F238E27FC236}">
                <a16:creationId xmlns:a16="http://schemas.microsoft.com/office/drawing/2014/main" id="{772216A4-48CA-4E5F-840B-BEF21FAB860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78883" y="722313"/>
            <a:ext cx="609600" cy="609600"/>
          </a:xfrm>
          <a:prstGeom prst="rect">
            <a:avLst/>
          </a:prstGeom>
        </p:spPr>
      </p:pic>
      <p:pic>
        <p:nvPicPr>
          <p:cNvPr id="6" name="TAC_MOD3_SNIP1_SLIDE_05_PARA_C">
            <a:hlinkClick r:id="" action="ppaction://media"/>
            <a:extLst>
              <a:ext uri="{FF2B5EF4-FFF2-40B4-BE49-F238E27FC236}">
                <a16:creationId xmlns:a16="http://schemas.microsoft.com/office/drawing/2014/main" id="{1D3E719F-2BF1-433D-9047-00285B8F0BA0}"/>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278883" y="1443756"/>
            <a:ext cx="609600" cy="609600"/>
          </a:xfrm>
          <a:prstGeom prst="rect">
            <a:avLst/>
          </a:prstGeom>
        </p:spPr>
      </p:pic>
    </p:spTree>
    <p:extLst>
      <p:ext uri="{BB962C8B-B14F-4D97-AF65-F5344CB8AC3E}">
        <p14:creationId xmlns:p14="http://schemas.microsoft.com/office/powerpoint/2010/main" val="26722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 presetClass="mediacall" presetSubtype="0" fill="hold" nodeType="withEffect">
                                  <p:stCondLst>
                                    <p:cond delay="1000"/>
                                  </p:stCondLst>
                                  <p:childTnLst>
                                    <p:cmd type="call" cmd="playFrom(0.0)">
                                      <p:cBhvr>
                                        <p:cTn id="15" dur="20166" fill="hold"/>
                                        <p:tgtEl>
                                          <p:spTgt spid="2"/>
                                        </p:tgtEl>
                                      </p:cBhvr>
                                    </p:cmd>
                                  </p:childTnLst>
                                </p:cTn>
                              </p:par>
                            </p:childTnLst>
                          </p:cTn>
                        </p:par>
                        <p:par>
                          <p:cTn id="16" fill="hold">
                            <p:stCondLst>
                              <p:cond delay="21166"/>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19223" fill="hold"/>
                                        <p:tgtEl>
                                          <p:spTgt spid="5"/>
                                        </p:tgtEl>
                                      </p:cBhvr>
                                    </p:cmd>
                                  </p:childTnLst>
                                </p:cTn>
                              </p:par>
                            </p:childTnLst>
                          </p:cTn>
                        </p:par>
                        <p:par>
                          <p:cTn id="32" fill="hold">
                            <p:stCondLst>
                              <p:cond delay="20223"/>
                            </p:stCondLst>
                            <p:childTnLst>
                              <p:par>
                                <p:cTn id="33" presetID="3" presetClass="mediacall" presetSubtype="0" fill="hold" nodeType="afterEffect">
                                  <p:stCondLst>
                                    <p:cond delay="500"/>
                                  </p:stCondLst>
                                  <p:childTnLst>
                                    <p:cmd type="call" cmd="stop">
                                      <p:cBhvr>
                                        <p:cTn id="34" dur="1" fill="hold"/>
                                        <p:tgtEl>
                                          <p:spTgt spid="5"/>
                                        </p:tgtEl>
                                      </p:cBhvr>
                                    </p:cmd>
                                  </p:childTnLst>
                                </p:cTn>
                              </p:par>
                              <p:par>
                                <p:cTn id="35" presetID="10" presetClass="entr" presetSubtype="0" fill="hold" grpId="2" nodeType="with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 presetClass="mediacall" presetSubtype="0" fill="hold" nodeType="withEffect">
                                  <p:stCondLst>
                                    <p:cond delay="1000"/>
                                  </p:stCondLst>
                                  <p:childTnLst>
                                    <p:cmd type="call" cmd="playFrom(0.0)">
                                      <p:cBhvr>
                                        <p:cTn id="53" dur="29656" fill="hold"/>
                                        <p:tgtEl>
                                          <p:spTgt spid="6"/>
                                        </p:tgtEl>
                                      </p:cBhvr>
                                    </p:cmd>
                                  </p:childTnLst>
                                </p:cTn>
                              </p:par>
                            </p:childTnLst>
                          </p:cTn>
                        </p:par>
                        <p:par>
                          <p:cTn id="54" fill="hold">
                            <p:stCondLst>
                              <p:cond delay="30656"/>
                            </p:stCondLst>
                            <p:childTnLst>
                              <p:par>
                                <p:cTn id="55" presetID="3" presetClass="mediacall" presetSubtype="0" fill="hold" nodeType="afterEffect">
                                  <p:stCondLst>
                                    <p:cond delay="500"/>
                                  </p:stCondLst>
                                  <p:childTnLst>
                                    <p:cmd type="call" cmd="stop">
                                      <p:cBhvr>
                                        <p:cTn id="56" dur="1" fill="hold"/>
                                        <p:tgtEl>
                                          <p:spTgt spid="6"/>
                                        </p:tgtEl>
                                      </p:cBhvr>
                                    </p:cmd>
                                  </p:childTnLst>
                                </p:cTn>
                              </p:par>
                              <p:par>
                                <p:cTn id="57" presetID="10" presetClass="entr" presetSubtype="0" fill="hold" grpId="4" nodeType="withEffect">
                                  <p:stCondLst>
                                    <p:cond delay="5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5"/>
                </p:tgtEl>
              </p:cMediaNode>
            </p:audio>
            <p:audio>
              <p:cMediaNode vol="80000">
                <p:cTn id="62" fill="hold" display="0">
                  <p:stCondLst>
                    <p:cond delay="indefinite"/>
                  </p:stCondLst>
                  <p:endCondLst>
                    <p:cond evt="onStopAudio" delay="0">
                      <p:tgtEl>
                        <p:sldTgt/>
                      </p:tgtEl>
                    </p:cond>
                  </p:endCondLst>
                </p:cTn>
                <p:tgtEl>
                  <p:spTgt spid="6"/>
                </p:tgtEl>
              </p:cMediaNode>
            </p:audio>
          </p:childTnLst>
        </p:cTn>
      </p:par>
    </p:tnLst>
    <p:bldLst>
      <p:bldP spid="4" grpId="0" uiExpand="1" build="p"/>
      <p:bldP spid="7" grpId="0" build="p"/>
      <p:bldP spid="18" grpId="0" animBg="1"/>
      <p:bldP spid="19" grpId="0"/>
      <p:bldP spid="9" grpId="0" animBg="1"/>
      <p:bldP spid="9" grpId="1" animBg="1"/>
      <p:bldP spid="9" grpId="2" animBg="1"/>
      <p:bldP spid="9" grpId="3" animBg="1"/>
      <p:bldP spid="9"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B90EBA-49D0-4C39-BD32-C01E5C8C931C}"/>
              </a:ext>
            </a:extLst>
          </p:cNvPr>
          <p:cNvSpPr>
            <a:spLocks noGrp="1"/>
          </p:cNvSpPr>
          <p:nvPr>
            <p:ph idx="1"/>
          </p:nvPr>
        </p:nvSpPr>
        <p:spPr/>
        <p:txBody>
          <a:bodyPr/>
          <a:lstStyle/>
          <a:p>
            <a:pPr marL="285750" indent="-285750">
              <a:buFont typeface="Arial" panose="020B0604020202020204" pitchFamily="34" charset="0"/>
              <a:buChar char="•"/>
            </a:pPr>
            <a:r>
              <a:rPr lang="en-AU" dirty="0"/>
              <a:t>The three elements of risk</a:t>
            </a:r>
          </a:p>
          <a:p>
            <a:pPr marL="285750" indent="-285750">
              <a:buFont typeface="Arial" panose="020B0604020202020204" pitchFamily="34" charset="0"/>
              <a:buChar char="•"/>
            </a:pPr>
            <a:r>
              <a:rPr lang="en-AU" dirty="0"/>
              <a:t>Historical focus on likelihood</a:t>
            </a:r>
          </a:p>
          <a:p>
            <a:pPr marL="285750" indent="-285750">
              <a:buFont typeface="Arial" panose="020B0604020202020204" pitchFamily="34" charset="0"/>
              <a:buChar char="•"/>
            </a:pPr>
            <a:r>
              <a:rPr lang="en-AU" dirty="0"/>
              <a:t>Future focus on consequence </a:t>
            </a:r>
          </a:p>
        </p:txBody>
      </p:sp>
      <p:sp>
        <p:nvSpPr>
          <p:cNvPr id="3" name="Title 2">
            <a:extLst>
              <a:ext uri="{FF2B5EF4-FFF2-40B4-BE49-F238E27FC236}">
                <a16:creationId xmlns:a16="http://schemas.microsoft.com/office/drawing/2014/main" id="{5B11A873-4F17-4F0D-95BF-5D6DAEE5597D}"/>
              </a:ext>
            </a:extLst>
          </p:cNvPr>
          <p:cNvSpPr>
            <a:spLocks noGrp="1"/>
          </p:cNvSpPr>
          <p:nvPr>
            <p:ph type="title"/>
          </p:nvPr>
        </p:nvSpPr>
        <p:spPr/>
        <p:txBody>
          <a:bodyPr/>
          <a:lstStyle/>
          <a:p>
            <a:r>
              <a:rPr lang="en-AU" dirty="0"/>
              <a:t>The risk triangle</a:t>
            </a:r>
          </a:p>
        </p:txBody>
      </p:sp>
      <p:sp>
        <p:nvSpPr>
          <p:cNvPr id="4" name="Footer Placeholder 3">
            <a:extLst>
              <a:ext uri="{FF2B5EF4-FFF2-40B4-BE49-F238E27FC236}">
                <a16:creationId xmlns:a16="http://schemas.microsoft.com/office/drawing/2014/main" id="{29ED6814-59A6-4FFE-BFC9-103E3582F923}"/>
              </a:ext>
            </a:extLst>
          </p:cNvPr>
          <p:cNvSpPr>
            <a:spLocks noGrp="1"/>
          </p:cNvSpPr>
          <p:nvPr>
            <p:ph type="ftr" sz="quarter" idx="14"/>
          </p:nvPr>
        </p:nvSpPr>
        <p:spPr>
          <a:xfrm>
            <a:off x="628650" y="6218334"/>
            <a:ext cx="3086100" cy="365125"/>
          </a:xfrm>
        </p:spPr>
        <p:txBody>
          <a:bodyPr/>
          <a:lstStyle/>
          <a:p>
            <a:r>
              <a:rPr lang="en-US" dirty="0"/>
              <a:t>Module 3, Snippet 1</a:t>
            </a:r>
          </a:p>
        </p:txBody>
      </p:sp>
      <p:sp>
        <p:nvSpPr>
          <p:cNvPr id="5" name="Picture Placeholder 4">
            <a:extLst>
              <a:ext uri="{FF2B5EF4-FFF2-40B4-BE49-F238E27FC236}">
                <a16:creationId xmlns:a16="http://schemas.microsoft.com/office/drawing/2014/main" id="{059FD082-7D48-4221-B2C0-08EC799681F7}"/>
              </a:ext>
            </a:extLst>
          </p:cNvPr>
          <p:cNvSpPr>
            <a:spLocks noGrp="1"/>
          </p:cNvSpPr>
          <p:nvPr>
            <p:ph type="pic" sz="quarter" idx="12"/>
          </p:nvPr>
        </p:nvSpPr>
        <p:spPr>
          <a:xfrm>
            <a:off x="4649788" y="1549593"/>
            <a:ext cx="4494212" cy="4351338"/>
          </a:xfrm>
        </p:spPr>
      </p:sp>
      <p:sp>
        <p:nvSpPr>
          <p:cNvPr id="6" name="Text Placeholder 5">
            <a:extLst>
              <a:ext uri="{FF2B5EF4-FFF2-40B4-BE49-F238E27FC236}">
                <a16:creationId xmlns:a16="http://schemas.microsoft.com/office/drawing/2014/main" id="{9E2EC037-DBEB-4EB3-A91C-289DEABC06C7}"/>
              </a:ext>
            </a:extLst>
          </p:cNvPr>
          <p:cNvSpPr>
            <a:spLocks noGrp="1"/>
          </p:cNvSpPr>
          <p:nvPr>
            <p:ph type="body" sz="quarter" idx="13"/>
          </p:nvPr>
        </p:nvSpPr>
        <p:spPr/>
        <p:txBody>
          <a:bodyPr/>
          <a:lstStyle/>
          <a:p>
            <a:endParaRPr lang="en-AU"/>
          </a:p>
        </p:txBody>
      </p:sp>
      <p:sp>
        <p:nvSpPr>
          <p:cNvPr id="7" name="Slide Number Placeholder 6">
            <a:extLst>
              <a:ext uri="{FF2B5EF4-FFF2-40B4-BE49-F238E27FC236}">
                <a16:creationId xmlns:a16="http://schemas.microsoft.com/office/drawing/2014/main" id="{B0BDB885-024F-43CC-A843-C4B851214691}"/>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8" name="Isosceles Triangle 7">
            <a:extLst>
              <a:ext uri="{FF2B5EF4-FFF2-40B4-BE49-F238E27FC236}">
                <a16:creationId xmlns:a16="http://schemas.microsoft.com/office/drawing/2014/main" id="{A19C7172-39AF-48EB-939B-8FDACC3FCFED}"/>
              </a:ext>
            </a:extLst>
          </p:cNvPr>
          <p:cNvSpPr/>
          <p:nvPr/>
        </p:nvSpPr>
        <p:spPr>
          <a:xfrm>
            <a:off x="5122806" y="2039145"/>
            <a:ext cx="3529693" cy="3015343"/>
          </a:xfrm>
          <a:prstGeom prst="triangle">
            <a:avLst/>
          </a:prstGeom>
          <a:solidFill>
            <a:srgbClr val="01A0DF">
              <a:alpha val="66000"/>
            </a:srgbClr>
          </a:solid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F0EFD04E-6A19-47E7-8002-1A09C5074274}"/>
              </a:ext>
            </a:extLst>
          </p:cNvPr>
          <p:cNvSpPr txBox="1"/>
          <p:nvPr/>
        </p:nvSpPr>
        <p:spPr>
          <a:xfrm rot="18039733">
            <a:off x="4942097" y="3226694"/>
            <a:ext cx="1774372" cy="400110"/>
          </a:xfrm>
          <a:prstGeom prst="rect">
            <a:avLst/>
          </a:prstGeom>
          <a:noFill/>
        </p:spPr>
        <p:txBody>
          <a:bodyPr wrap="square" rtlCol="0">
            <a:spAutoFit/>
          </a:bodyPr>
          <a:lstStyle/>
          <a:p>
            <a:pPr algn="ctr"/>
            <a:r>
              <a:rPr lang="en-AU" sz="2000" dirty="0">
                <a:solidFill>
                  <a:schemeClr val="bg1"/>
                </a:solidFill>
                <a:latin typeface="+mj-lt"/>
              </a:rPr>
              <a:t>Consequence</a:t>
            </a:r>
          </a:p>
        </p:txBody>
      </p:sp>
      <p:sp>
        <p:nvSpPr>
          <p:cNvPr id="11" name="TextBox 10">
            <a:extLst>
              <a:ext uri="{FF2B5EF4-FFF2-40B4-BE49-F238E27FC236}">
                <a16:creationId xmlns:a16="http://schemas.microsoft.com/office/drawing/2014/main" id="{2EF1403B-6B06-48E6-8029-9DCD52F8CCA5}"/>
              </a:ext>
            </a:extLst>
          </p:cNvPr>
          <p:cNvSpPr txBox="1"/>
          <p:nvPr/>
        </p:nvSpPr>
        <p:spPr>
          <a:xfrm>
            <a:off x="6007328" y="5078616"/>
            <a:ext cx="1774372" cy="400110"/>
          </a:xfrm>
          <a:prstGeom prst="rect">
            <a:avLst/>
          </a:prstGeom>
          <a:noFill/>
        </p:spPr>
        <p:txBody>
          <a:bodyPr wrap="square" rtlCol="0">
            <a:spAutoFit/>
          </a:bodyPr>
          <a:lstStyle/>
          <a:p>
            <a:pPr algn="ctr"/>
            <a:r>
              <a:rPr lang="en-AU" sz="2000" dirty="0">
                <a:solidFill>
                  <a:schemeClr val="bg1"/>
                </a:solidFill>
                <a:latin typeface="+mj-lt"/>
              </a:rPr>
              <a:t>Exposure</a:t>
            </a:r>
          </a:p>
        </p:txBody>
      </p:sp>
      <p:sp>
        <p:nvSpPr>
          <p:cNvPr id="12" name="Isosceles Triangle 11">
            <a:extLst>
              <a:ext uri="{FF2B5EF4-FFF2-40B4-BE49-F238E27FC236}">
                <a16:creationId xmlns:a16="http://schemas.microsoft.com/office/drawing/2014/main" id="{3057A05B-5BEA-4329-9C4F-A3D972D381F6}"/>
              </a:ext>
            </a:extLst>
          </p:cNvPr>
          <p:cNvSpPr/>
          <p:nvPr/>
        </p:nvSpPr>
        <p:spPr>
          <a:xfrm>
            <a:off x="5122806" y="4158343"/>
            <a:ext cx="3529693" cy="896145"/>
          </a:xfrm>
          <a:prstGeom prst="triangle">
            <a:avLst>
              <a:gd name="adj" fmla="val 85467"/>
            </a:avLst>
          </a:prstGeom>
          <a:solidFill>
            <a:srgbClr val="01A0DF">
              <a:alpha val="66000"/>
            </a:srgbClr>
          </a:solid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35F24251-67F5-46FC-8EBF-D111A6569B72}"/>
              </a:ext>
            </a:extLst>
          </p:cNvPr>
          <p:cNvSpPr txBox="1"/>
          <p:nvPr/>
        </p:nvSpPr>
        <p:spPr>
          <a:xfrm rot="3551749">
            <a:off x="7685634" y="4288709"/>
            <a:ext cx="1774372" cy="400110"/>
          </a:xfrm>
          <a:prstGeom prst="rect">
            <a:avLst/>
          </a:prstGeom>
          <a:noFill/>
        </p:spPr>
        <p:txBody>
          <a:bodyPr wrap="square" rtlCol="0">
            <a:spAutoFit/>
          </a:bodyPr>
          <a:lstStyle/>
          <a:p>
            <a:pPr algn="ctr"/>
            <a:r>
              <a:rPr lang="en-AU" sz="2000" dirty="0">
                <a:solidFill>
                  <a:schemeClr val="bg1"/>
                </a:solidFill>
                <a:latin typeface="+mj-lt"/>
              </a:rPr>
              <a:t>Likelihood</a:t>
            </a:r>
          </a:p>
        </p:txBody>
      </p:sp>
      <p:sp>
        <p:nvSpPr>
          <p:cNvPr id="14" name="TextBox 13">
            <a:extLst>
              <a:ext uri="{FF2B5EF4-FFF2-40B4-BE49-F238E27FC236}">
                <a16:creationId xmlns:a16="http://schemas.microsoft.com/office/drawing/2014/main" id="{56EB253F-C1EC-46E0-8365-EACF5A32C440}"/>
              </a:ext>
            </a:extLst>
          </p:cNvPr>
          <p:cNvSpPr txBox="1"/>
          <p:nvPr/>
        </p:nvSpPr>
        <p:spPr>
          <a:xfrm rot="3551749">
            <a:off x="7139149" y="3355227"/>
            <a:ext cx="1774372" cy="400110"/>
          </a:xfrm>
          <a:prstGeom prst="rect">
            <a:avLst/>
          </a:prstGeom>
          <a:noFill/>
        </p:spPr>
        <p:txBody>
          <a:bodyPr wrap="square" rtlCol="0">
            <a:spAutoFit/>
          </a:bodyPr>
          <a:lstStyle/>
          <a:p>
            <a:pPr algn="ctr"/>
            <a:r>
              <a:rPr lang="en-AU" sz="2000" dirty="0">
                <a:solidFill>
                  <a:schemeClr val="bg1"/>
                </a:solidFill>
                <a:latin typeface="+mj-lt"/>
              </a:rPr>
              <a:t>Likelihood</a:t>
            </a:r>
          </a:p>
        </p:txBody>
      </p:sp>
      <p:sp>
        <p:nvSpPr>
          <p:cNvPr id="15" name="TextBox 14">
            <a:extLst>
              <a:ext uri="{FF2B5EF4-FFF2-40B4-BE49-F238E27FC236}">
                <a16:creationId xmlns:a16="http://schemas.microsoft.com/office/drawing/2014/main" id="{D62C7DD2-3090-4409-8ED5-D86CCD97575B}"/>
              </a:ext>
            </a:extLst>
          </p:cNvPr>
          <p:cNvSpPr txBox="1"/>
          <p:nvPr/>
        </p:nvSpPr>
        <p:spPr>
          <a:xfrm>
            <a:off x="6009707" y="3546816"/>
            <a:ext cx="1774372" cy="707886"/>
          </a:xfrm>
          <a:prstGeom prst="rect">
            <a:avLst/>
          </a:prstGeom>
          <a:noFill/>
        </p:spPr>
        <p:txBody>
          <a:bodyPr wrap="square" rtlCol="0">
            <a:spAutoFit/>
          </a:bodyPr>
          <a:lstStyle/>
          <a:p>
            <a:pPr algn="ctr"/>
            <a:r>
              <a:rPr lang="en-AU" sz="2000" dirty="0">
                <a:solidFill>
                  <a:schemeClr val="bg1"/>
                </a:solidFill>
                <a:latin typeface="+mj-lt"/>
              </a:rPr>
              <a:t>Death &amp; Serious Injury</a:t>
            </a:r>
          </a:p>
        </p:txBody>
      </p:sp>
      <p:sp>
        <p:nvSpPr>
          <p:cNvPr id="16" name="TextBox 15">
            <a:extLst>
              <a:ext uri="{FF2B5EF4-FFF2-40B4-BE49-F238E27FC236}">
                <a16:creationId xmlns:a16="http://schemas.microsoft.com/office/drawing/2014/main" id="{D8358199-E86A-4161-A472-18B82B272C89}"/>
              </a:ext>
            </a:extLst>
          </p:cNvPr>
          <p:cNvSpPr txBox="1"/>
          <p:nvPr/>
        </p:nvSpPr>
        <p:spPr>
          <a:xfrm rot="20607079">
            <a:off x="5767823" y="4177650"/>
            <a:ext cx="1774372" cy="400110"/>
          </a:xfrm>
          <a:prstGeom prst="rect">
            <a:avLst/>
          </a:prstGeom>
          <a:noFill/>
        </p:spPr>
        <p:txBody>
          <a:bodyPr wrap="square" rtlCol="0">
            <a:spAutoFit/>
          </a:bodyPr>
          <a:lstStyle/>
          <a:p>
            <a:pPr algn="ctr"/>
            <a:r>
              <a:rPr lang="en-AU" sz="2000" dirty="0">
                <a:solidFill>
                  <a:schemeClr val="bg1"/>
                </a:solidFill>
                <a:latin typeface="+mj-lt"/>
              </a:rPr>
              <a:t>Consequence</a:t>
            </a:r>
          </a:p>
        </p:txBody>
      </p:sp>
      <p:sp>
        <p:nvSpPr>
          <p:cNvPr id="17" name="Isosceles Triangle 16">
            <a:extLst>
              <a:ext uri="{FF2B5EF4-FFF2-40B4-BE49-F238E27FC236}">
                <a16:creationId xmlns:a16="http://schemas.microsoft.com/office/drawing/2014/main" id="{FED1CF56-0D4E-49A6-BFAD-0CD81FC6255D}"/>
              </a:ext>
            </a:extLst>
          </p:cNvPr>
          <p:cNvSpPr/>
          <p:nvPr/>
        </p:nvSpPr>
        <p:spPr>
          <a:xfrm>
            <a:off x="5204755" y="4909308"/>
            <a:ext cx="3310596" cy="145180"/>
          </a:xfrm>
          <a:prstGeom prst="triangle">
            <a:avLst>
              <a:gd name="adj" fmla="val 50309"/>
            </a:avLst>
          </a:prstGeom>
          <a:solidFill>
            <a:srgbClr val="01A0DF">
              <a:alpha val="66000"/>
            </a:srgbClr>
          </a:solid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FABE4752-35BB-491B-A983-27BC0DBDC417}"/>
              </a:ext>
            </a:extLst>
          </p:cNvPr>
          <p:cNvSpPr txBox="1"/>
          <p:nvPr/>
        </p:nvSpPr>
        <p:spPr>
          <a:xfrm rot="21321249">
            <a:off x="5134807" y="4547879"/>
            <a:ext cx="1774372" cy="400110"/>
          </a:xfrm>
          <a:prstGeom prst="rect">
            <a:avLst/>
          </a:prstGeom>
          <a:noFill/>
        </p:spPr>
        <p:txBody>
          <a:bodyPr wrap="square" rtlCol="0">
            <a:spAutoFit/>
          </a:bodyPr>
          <a:lstStyle/>
          <a:p>
            <a:pPr algn="ctr"/>
            <a:r>
              <a:rPr lang="en-AU" sz="2000" dirty="0">
                <a:solidFill>
                  <a:schemeClr val="bg1"/>
                </a:solidFill>
                <a:latin typeface="+mj-lt"/>
              </a:rPr>
              <a:t>Consequence</a:t>
            </a:r>
          </a:p>
        </p:txBody>
      </p:sp>
      <p:sp>
        <p:nvSpPr>
          <p:cNvPr id="19" name="TextBox 18">
            <a:extLst>
              <a:ext uri="{FF2B5EF4-FFF2-40B4-BE49-F238E27FC236}">
                <a16:creationId xmlns:a16="http://schemas.microsoft.com/office/drawing/2014/main" id="{649C99EA-CAA4-49BC-9A9F-59EFEFF9CC29}"/>
              </a:ext>
            </a:extLst>
          </p:cNvPr>
          <p:cNvSpPr txBox="1"/>
          <p:nvPr/>
        </p:nvSpPr>
        <p:spPr>
          <a:xfrm rot="300000">
            <a:off x="6909179" y="4547881"/>
            <a:ext cx="1774372" cy="400110"/>
          </a:xfrm>
          <a:prstGeom prst="rect">
            <a:avLst/>
          </a:prstGeom>
          <a:noFill/>
        </p:spPr>
        <p:txBody>
          <a:bodyPr wrap="square" rtlCol="0">
            <a:spAutoFit/>
          </a:bodyPr>
          <a:lstStyle/>
          <a:p>
            <a:pPr algn="ctr"/>
            <a:r>
              <a:rPr lang="en-AU" sz="2000" dirty="0">
                <a:solidFill>
                  <a:schemeClr val="bg1"/>
                </a:solidFill>
                <a:latin typeface="+mj-lt"/>
              </a:rPr>
              <a:t>Likelihood</a:t>
            </a:r>
          </a:p>
        </p:txBody>
      </p:sp>
      <p:sp>
        <p:nvSpPr>
          <p:cNvPr id="20" name="Arrow: Chevron 19">
            <a:extLst>
              <a:ext uri="{FF2B5EF4-FFF2-40B4-BE49-F238E27FC236}">
                <a16:creationId xmlns:a16="http://schemas.microsoft.com/office/drawing/2014/main" id="{75906F79-5822-4569-97C8-4A5C28CDEFA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0" name="TAC_MOD3_SNIP1_SLIDE_06_PARA_A">
            <a:hlinkClick r:id="" action="ppaction://media"/>
            <a:extLst>
              <a:ext uri="{FF2B5EF4-FFF2-40B4-BE49-F238E27FC236}">
                <a16:creationId xmlns:a16="http://schemas.microsoft.com/office/drawing/2014/main" id="{FD1102C2-09B1-4E49-AE73-570BF84C17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98985" y="0"/>
            <a:ext cx="609600" cy="609600"/>
          </a:xfrm>
          <a:prstGeom prst="rect">
            <a:avLst/>
          </a:prstGeom>
        </p:spPr>
      </p:pic>
      <p:pic>
        <p:nvPicPr>
          <p:cNvPr id="21" name="TAC_MOD3_SNIP1_SLIDE_06_PARA_B">
            <a:hlinkClick r:id="" action="ppaction://media"/>
            <a:extLst>
              <a:ext uri="{FF2B5EF4-FFF2-40B4-BE49-F238E27FC236}">
                <a16:creationId xmlns:a16="http://schemas.microsoft.com/office/drawing/2014/main" id="{3F160991-C1B9-469D-986E-83ED2FCAACA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198985" y="656412"/>
            <a:ext cx="609600" cy="609600"/>
          </a:xfrm>
          <a:prstGeom prst="rect">
            <a:avLst/>
          </a:prstGeom>
        </p:spPr>
      </p:pic>
      <p:pic>
        <p:nvPicPr>
          <p:cNvPr id="22" name="TAC_MOD3_SNIP1_SLIDE_06_PARA_C">
            <a:hlinkClick r:id="" action="ppaction://media"/>
            <a:extLst>
              <a:ext uri="{FF2B5EF4-FFF2-40B4-BE49-F238E27FC236}">
                <a16:creationId xmlns:a16="http://schemas.microsoft.com/office/drawing/2014/main" id="{DB838A9F-3C6D-4F00-BFD1-6F2E1C75FB12}"/>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198985" y="1312824"/>
            <a:ext cx="609600" cy="609600"/>
          </a:xfrm>
          <a:prstGeom prst="rect">
            <a:avLst/>
          </a:prstGeom>
        </p:spPr>
      </p:pic>
    </p:spTree>
    <p:extLst>
      <p:ext uri="{BB962C8B-B14F-4D97-AF65-F5344CB8AC3E}">
        <p14:creationId xmlns:p14="http://schemas.microsoft.com/office/powerpoint/2010/main" val="18814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2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3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 presetClass="mediacall" presetSubtype="0" fill="hold" nodeType="withEffect">
                                  <p:stCondLst>
                                    <p:cond delay="1000"/>
                                  </p:stCondLst>
                                  <p:childTnLst>
                                    <p:cmd type="call" cmd="playFrom(0.0)">
                                      <p:cBhvr>
                                        <p:cTn id="24" dur="18448" fill="hold"/>
                                        <p:tgtEl>
                                          <p:spTgt spid="10"/>
                                        </p:tgtEl>
                                      </p:cBhvr>
                                    </p:cmd>
                                  </p:childTnLst>
                                </p:cTn>
                              </p:par>
                            </p:childTnLst>
                          </p:cTn>
                        </p:par>
                        <p:par>
                          <p:cTn id="25" fill="hold">
                            <p:stCondLst>
                              <p:cond delay="19448"/>
                            </p:stCondLst>
                            <p:childTnLst>
                              <p:par>
                                <p:cTn id="26" presetID="3" presetClass="mediacall" presetSubtype="0" fill="hold" nodeType="afterEffect">
                                  <p:stCondLst>
                                    <p:cond delay="500"/>
                                  </p:stCondLst>
                                  <p:childTnLst>
                                    <p:cmd type="call" cmd="stop">
                                      <p:cBhvr>
                                        <p:cTn id="27" dur="1" fill="hold"/>
                                        <p:tgtEl>
                                          <p:spTgt spid="10"/>
                                        </p:tgtEl>
                                      </p:cBhvr>
                                    </p:cmd>
                                  </p:childTnLst>
                                </p:cTn>
                              </p:par>
                              <p:par>
                                <p:cTn id="28" presetID="10" presetClass="entr" presetSubtype="0" fill="hold" grpId="0" nodeType="withEffect">
                                  <p:stCondLst>
                                    <p:cond delay="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fade">
                                      <p:cBhvr>
                                        <p:cTn id="35" dur="500"/>
                                        <p:tgtEl>
                                          <p:spTgt spid="2">
                                            <p:txEl>
                                              <p:pRg st="1" end="1"/>
                                            </p:txEl>
                                          </p:spTgt>
                                        </p:tgtEl>
                                      </p:cBhvr>
                                    </p:animEffect>
                                  </p:childTnLst>
                                </p:cTn>
                              </p:par>
                              <p:par>
                                <p:cTn id="36" presetID="10" presetClass="exit" presetSubtype="0" fill="hold" grpId="1"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grpId="1" nodeType="withEffect">
                                  <p:stCondLst>
                                    <p:cond delay="500"/>
                                  </p:stCondLst>
                                  <p:childTnLst>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1000"/>
                                        <p:tgtEl>
                                          <p:spTgt spid="9"/>
                                        </p:tgtEl>
                                      </p:cBhvr>
                                    </p:animEffect>
                                    <p:set>
                                      <p:cBhvr>
                                        <p:cTn id="44" dur="1" fill="hold">
                                          <p:stCondLst>
                                            <p:cond delay="999"/>
                                          </p:stCondLst>
                                        </p:cTn>
                                        <p:tgtEl>
                                          <p:spTgt spid="9"/>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1000"/>
                                        <p:tgtEl>
                                          <p:spTgt spid="14"/>
                                        </p:tgtEl>
                                      </p:cBhvr>
                                    </p:animEffect>
                                    <p:set>
                                      <p:cBhvr>
                                        <p:cTn id="47" dur="1" fill="hold">
                                          <p:stCondLst>
                                            <p:cond delay="999"/>
                                          </p:stCondLst>
                                        </p:cTn>
                                        <p:tgtEl>
                                          <p:spTgt spid="14"/>
                                        </p:tgtEl>
                                        <p:attrNameLst>
                                          <p:attrName>style.visibility</p:attrName>
                                        </p:attrNameLst>
                                      </p:cBhvr>
                                      <p:to>
                                        <p:strVal val="hidden"/>
                                      </p:to>
                                    </p:set>
                                  </p:childTnLst>
                                </p:cTn>
                              </p:par>
                              <p:par>
                                <p:cTn id="48" presetID="10" presetClass="exit" presetSubtype="0" fill="hold" grpId="1" nodeType="withEffect">
                                  <p:stCondLst>
                                    <p:cond delay="500"/>
                                  </p:stCondLst>
                                  <p:childTnLst>
                                    <p:animEffect transition="out" filter="fade">
                                      <p:cBhvr>
                                        <p:cTn id="49" dur="1000"/>
                                        <p:tgtEl>
                                          <p:spTgt spid="15"/>
                                        </p:tgtEl>
                                      </p:cBhvr>
                                    </p:animEffect>
                                    <p:set>
                                      <p:cBhvr>
                                        <p:cTn id="50" dur="1" fill="hold">
                                          <p:stCondLst>
                                            <p:cond delay="999"/>
                                          </p:stCondLst>
                                        </p:cTn>
                                        <p:tgtEl>
                                          <p:spTgt spid="15"/>
                                        </p:tgtEl>
                                        <p:attrNameLst>
                                          <p:attrName>style.visibility</p:attrName>
                                        </p:attrNameLst>
                                      </p:cBhvr>
                                      <p:to>
                                        <p:strVal val="hidden"/>
                                      </p:to>
                                    </p:set>
                                  </p:childTnLst>
                                </p:cTn>
                              </p:par>
                              <p:par>
                                <p:cTn id="51" presetID="10" presetClass="entr" presetSubtype="0"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childTnLst>
                                </p:cTn>
                              </p:par>
                              <p:par>
                                <p:cTn id="60" presetID="1" presetClass="mediacall" presetSubtype="0" fill="hold" nodeType="withEffect">
                                  <p:stCondLst>
                                    <p:cond delay="1000"/>
                                  </p:stCondLst>
                                  <p:childTnLst>
                                    <p:cmd type="call" cmd="playFrom(0.0)">
                                      <p:cBhvr>
                                        <p:cTn id="61" dur="19875" fill="hold"/>
                                        <p:tgtEl>
                                          <p:spTgt spid="21"/>
                                        </p:tgtEl>
                                      </p:cBhvr>
                                    </p:cmd>
                                  </p:childTnLst>
                                </p:cTn>
                              </p:par>
                            </p:childTnLst>
                          </p:cTn>
                        </p:par>
                        <p:par>
                          <p:cTn id="62" fill="hold">
                            <p:stCondLst>
                              <p:cond delay="20875"/>
                            </p:stCondLst>
                            <p:childTnLst>
                              <p:par>
                                <p:cTn id="63" presetID="3" presetClass="mediacall" presetSubtype="0" fill="hold" nodeType="afterEffect">
                                  <p:stCondLst>
                                    <p:cond delay="500"/>
                                  </p:stCondLst>
                                  <p:childTnLst>
                                    <p:cmd type="call" cmd="stop">
                                      <p:cBhvr>
                                        <p:cTn id="64" dur="1" fill="hold"/>
                                        <p:tgtEl>
                                          <p:spTgt spid="21"/>
                                        </p:tgtEl>
                                      </p:cBhvr>
                                    </p:cmd>
                                  </p:childTnLst>
                                </p:cTn>
                              </p:par>
                              <p:par>
                                <p:cTn id="65" presetID="10" presetClass="entr" presetSubtype="0" fill="hold" grpId="2" nodeType="withEffect">
                                  <p:stCondLst>
                                    <p:cond delay="5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fade">
                                      <p:cBhvr>
                                        <p:cTn id="72" dur="500"/>
                                        <p:tgtEl>
                                          <p:spTgt spid="2">
                                            <p:txEl>
                                              <p:pRg st="2" end="2"/>
                                            </p:txEl>
                                          </p:spTgt>
                                        </p:tgtEl>
                                      </p:cBhvr>
                                    </p:animEffect>
                                  </p:childTnLst>
                                </p:cTn>
                              </p:par>
                              <p:par>
                                <p:cTn id="73" presetID="10" presetClass="exit" presetSubtype="0" fill="hold" grpId="3" nodeType="withEffect">
                                  <p:stCondLst>
                                    <p:cond delay="0"/>
                                  </p:stCondLst>
                                  <p:childTnLst>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10" presetClass="exit" presetSubtype="0" fill="hold" grpId="1" nodeType="withEffect">
                                  <p:stCondLst>
                                    <p:cond delay="500"/>
                                  </p:stCondLst>
                                  <p:childTnLst>
                                    <p:animEffect transition="out" filter="fade">
                                      <p:cBhvr>
                                        <p:cTn id="77" dur="1000"/>
                                        <p:tgtEl>
                                          <p:spTgt spid="12"/>
                                        </p:tgtEl>
                                      </p:cBhvr>
                                    </p:animEffect>
                                    <p:set>
                                      <p:cBhvr>
                                        <p:cTn id="78" dur="1" fill="hold">
                                          <p:stCondLst>
                                            <p:cond delay="999"/>
                                          </p:stCondLst>
                                        </p:cTn>
                                        <p:tgtEl>
                                          <p:spTgt spid="12"/>
                                        </p:tgtEl>
                                        <p:attrNameLst>
                                          <p:attrName>style.visibility</p:attrName>
                                        </p:attrNameLst>
                                      </p:cBhvr>
                                      <p:to>
                                        <p:strVal val="hidden"/>
                                      </p:to>
                                    </p:set>
                                  </p:childTnLst>
                                </p:cTn>
                              </p:par>
                              <p:par>
                                <p:cTn id="79" presetID="10" presetClass="exit" presetSubtype="0" fill="hold" grpId="1" nodeType="withEffect">
                                  <p:stCondLst>
                                    <p:cond delay="50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par>
                                <p:cTn id="82" presetID="10" presetClass="exit" presetSubtype="0" fill="hold" grpId="1" nodeType="withEffect">
                                  <p:stCondLst>
                                    <p:cond delay="500"/>
                                  </p:stCondLst>
                                  <p:childTnLst>
                                    <p:animEffect transition="out" filter="fade">
                                      <p:cBhvr>
                                        <p:cTn id="83" dur="1000"/>
                                        <p:tgtEl>
                                          <p:spTgt spid="13"/>
                                        </p:tgtEl>
                                      </p:cBhvr>
                                    </p:animEffect>
                                    <p:set>
                                      <p:cBhvr>
                                        <p:cTn id="84" dur="1" fill="hold">
                                          <p:stCondLst>
                                            <p:cond delay="999"/>
                                          </p:stCondLst>
                                        </p:cTn>
                                        <p:tgtEl>
                                          <p:spTgt spid="13"/>
                                        </p:tgtEl>
                                        <p:attrNameLst>
                                          <p:attrName>style.visibility</p:attrName>
                                        </p:attrNameLst>
                                      </p:cBhvr>
                                      <p:to>
                                        <p:strVal val="hidden"/>
                                      </p:to>
                                    </p:set>
                                  </p:childTnLst>
                                </p:cTn>
                              </p:par>
                              <p:par>
                                <p:cTn id="85" presetID="10" presetClass="entr" presetSubtype="0" fill="hold" grpId="0" nodeType="withEffect">
                                  <p:stCondLst>
                                    <p:cond delay="50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1000"/>
                                        <p:tgtEl>
                                          <p:spTgt spid="17"/>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1000"/>
                                        <p:tgtEl>
                                          <p:spTgt spid="18"/>
                                        </p:tgtEl>
                                      </p:cBhvr>
                                    </p:animEffect>
                                  </p:childTnLst>
                                </p:cTn>
                              </p:par>
                              <p:par>
                                <p:cTn id="91" presetID="10" presetClass="entr" presetSubtype="0" fill="hold" grpId="0" nodeType="withEffect">
                                  <p:stCondLst>
                                    <p:cond delay="50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1000"/>
                                        <p:tgtEl>
                                          <p:spTgt spid="19"/>
                                        </p:tgtEl>
                                      </p:cBhvr>
                                    </p:animEffect>
                                  </p:childTnLst>
                                </p:cTn>
                              </p:par>
                              <p:par>
                                <p:cTn id="94" presetID="1" presetClass="mediacall" presetSubtype="0" fill="hold" nodeType="withEffect">
                                  <p:stCondLst>
                                    <p:cond delay="1000"/>
                                  </p:stCondLst>
                                  <p:childTnLst>
                                    <p:cmd type="call" cmd="playFrom(0.0)">
                                      <p:cBhvr>
                                        <p:cTn id="95" dur="17058" fill="hold"/>
                                        <p:tgtEl>
                                          <p:spTgt spid="22"/>
                                        </p:tgtEl>
                                      </p:cBhvr>
                                    </p:cmd>
                                  </p:childTnLst>
                                </p:cTn>
                              </p:par>
                            </p:childTnLst>
                          </p:cTn>
                        </p:par>
                        <p:par>
                          <p:cTn id="96" fill="hold">
                            <p:stCondLst>
                              <p:cond delay="18058"/>
                            </p:stCondLst>
                            <p:childTnLst>
                              <p:par>
                                <p:cTn id="97" presetID="3" presetClass="mediacall" presetSubtype="0" fill="hold" nodeType="afterEffect">
                                  <p:stCondLst>
                                    <p:cond delay="500"/>
                                  </p:stCondLst>
                                  <p:childTnLst>
                                    <p:cmd type="call" cmd="stop">
                                      <p:cBhvr>
                                        <p:cTn id="98" dur="1" fill="hold"/>
                                        <p:tgtEl>
                                          <p:spTgt spid="22"/>
                                        </p:tgtEl>
                                      </p:cBhvr>
                                    </p:cmd>
                                  </p:childTnLst>
                                </p:cTn>
                              </p:par>
                              <p:par>
                                <p:cTn id="99" presetID="10" presetClass="entr" presetSubtype="0" fill="hold" grpId="4" nodeType="withEffect">
                                  <p:stCondLst>
                                    <p:cond delay="50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10"/>
                </p:tgtEl>
              </p:cMediaNode>
            </p:audio>
            <p:audio>
              <p:cMediaNode vol="80000">
                <p:cTn id="103" fill="hold" display="0">
                  <p:stCondLst>
                    <p:cond delay="indefinite"/>
                  </p:stCondLst>
                  <p:endCondLst>
                    <p:cond evt="onStopAudio" delay="0">
                      <p:tgtEl>
                        <p:sldTgt/>
                      </p:tgtEl>
                    </p:cond>
                  </p:endCondLst>
                </p:cTn>
                <p:tgtEl>
                  <p:spTgt spid="21"/>
                </p:tgtEl>
              </p:cMediaNode>
            </p:audio>
            <p:audio>
              <p:cMediaNode vol="80000">
                <p:cTn id="104" fill="hold" display="0">
                  <p:stCondLst>
                    <p:cond delay="indefinite"/>
                  </p:stCondLst>
                  <p:endCondLst>
                    <p:cond evt="onStopAudio" delay="0">
                      <p:tgtEl>
                        <p:sldTgt/>
                      </p:tgtEl>
                    </p:cond>
                  </p:endCondLst>
                </p:cTn>
                <p:tgtEl>
                  <p:spTgt spid="22"/>
                </p:tgtEl>
              </p:cMediaNode>
            </p:audio>
          </p:childTnLst>
        </p:cTn>
      </p:par>
    </p:tnLst>
    <p:bldLst>
      <p:bldP spid="8" grpId="0" animBg="1"/>
      <p:bldP spid="8" grpId="1" animBg="1"/>
      <p:bldP spid="9" grpId="0"/>
      <p:bldP spid="9" grpId="1"/>
      <p:bldP spid="11" grpId="0"/>
      <p:bldP spid="12" grpId="0" animBg="1"/>
      <p:bldP spid="12" grpId="1" animBg="1"/>
      <p:bldP spid="13" grpId="0"/>
      <p:bldP spid="13" grpId="1"/>
      <p:bldP spid="14" grpId="0"/>
      <p:bldP spid="14" grpId="1"/>
      <p:bldP spid="15" grpId="0"/>
      <p:bldP spid="15" grpId="1"/>
      <p:bldP spid="16" grpId="0"/>
      <p:bldP spid="16" grpId="1"/>
      <p:bldP spid="17" grpId="0" animBg="1"/>
      <p:bldP spid="18" grpId="0"/>
      <p:bldP spid="19" grpId="0"/>
      <p:bldP spid="20" grpId="0" animBg="1"/>
      <p:bldP spid="20" grpId="1" animBg="1"/>
      <p:bldP spid="20" grpId="2" animBg="1"/>
      <p:bldP spid="20" grpId="3" animBg="1"/>
      <p:bldP spid="20"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584DD2-50E2-41D2-9AD4-4708B61EE6A5}"/>
              </a:ext>
            </a:extLst>
          </p:cNvPr>
          <p:cNvSpPr>
            <a:spLocks noGrp="1"/>
          </p:cNvSpPr>
          <p:nvPr>
            <p:ph type="body" sz="quarter" idx="10"/>
          </p:nvPr>
        </p:nvSpPr>
        <p:spPr/>
        <p:txBody>
          <a:bodyPr/>
          <a:lstStyle/>
          <a:p>
            <a:r>
              <a:rPr lang="en-AU" dirty="0"/>
              <a:t>Mechanisms of harm</a:t>
            </a:r>
          </a:p>
        </p:txBody>
      </p:sp>
      <p:sp>
        <p:nvSpPr>
          <p:cNvPr id="6" name="Slide Number Placeholder 5">
            <a:extLst>
              <a:ext uri="{FF2B5EF4-FFF2-40B4-BE49-F238E27FC236}">
                <a16:creationId xmlns:a16="http://schemas.microsoft.com/office/drawing/2014/main" id="{0417CAA1-984F-42FF-B6F0-E459D0004F7E}"/>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7" name="Footer Placeholder 6">
            <a:extLst>
              <a:ext uri="{FF2B5EF4-FFF2-40B4-BE49-F238E27FC236}">
                <a16:creationId xmlns:a16="http://schemas.microsoft.com/office/drawing/2014/main" id="{2418734F-EA8D-47C0-906F-4F2354FC67D1}"/>
              </a:ext>
            </a:extLst>
          </p:cNvPr>
          <p:cNvSpPr>
            <a:spLocks noGrp="1"/>
          </p:cNvSpPr>
          <p:nvPr>
            <p:ph type="ftr" sz="quarter" idx="13"/>
          </p:nvPr>
        </p:nvSpPr>
        <p:spPr/>
        <p:txBody>
          <a:bodyPr/>
          <a:lstStyle/>
          <a:p>
            <a:r>
              <a:rPr lang="en-US"/>
              <a:t>Module 3, Snippet 1</a:t>
            </a:r>
            <a:endParaRPr lang="en-US" dirty="0"/>
          </a:p>
        </p:txBody>
      </p:sp>
      <p:pic>
        <p:nvPicPr>
          <p:cNvPr id="2" name="TAC_MOD3_SNIP1_SLIDE_07_PARA_A">
            <a:hlinkClick r:id="" action="ppaction://media"/>
            <a:extLst>
              <a:ext uri="{FF2B5EF4-FFF2-40B4-BE49-F238E27FC236}">
                <a16:creationId xmlns:a16="http://schemas.microsoft.com/office/drawing/2014/main" id="{08789658-7100-4A84-A14A-B5D0E8521C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6366" y="0"/>
            <a:ext cx="609600" cy="609600"/>
          </a:xfrm>
          <a:prstGeom prst="rect">
            <a:avLst/>
          </a:prstGeom>
        </p:spPr>
      </p:pic>
    </p:spTree>
    <p:extLst>
      <p:ext uri="{BB962C8B-B14F-4D97-AF65-F5344CB8AC3E}">
        <p14:creationId xmlns:p14="http://schemas.microsoft.com/office/powerpoint/2010/main" val="962725487"/>
      </p:ext>
    </p:extLst>
  </p:cSld>
  <p:clrMapOvr>
    <a:masterClrMapping/>
  </p:clrMapOvr>
  <mc:AlternateContent xmlns:mc="http://schemas.openxmlformats.org/markup-compatibility/2006" xmlns:p14="http://schemas.microsoft.com/office/powerpoint/2010/main">
    <mc:Choice Requires="p14">
      <p:transition spd="slow" p14:dur="2000" advTm="7460"/>
    </mc:Choice>
    <mc:Fallback xmlns="">
      <p:transition spd="slow" advTm="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981" fill="hold"/>
                                        <p:tgtEl>
                                          <p:spTgt spid="2"/>
                                        </p:tgtEl>
                                      </p:cBhvr>
                                    </p:cmd>
                                  </p:childTnLst>
                                </p:cTn>
                              </p:par>
                            </p:childTnLst>
                          </p:cTn>
                        </p:par>
                        <p:par>
                          <p:cTn id="7" fill="hold">
                            <p:stCondLst>
                              <p:cond delay="5981"/>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DCC5A6E-1EA6-4AE7-99EB-8DA3D2E32ED9}"/>
              </a:ext>
            </a:extLst>
          </p:cNvPr>
          <p:cNvSpPr>
            <a:spLocks noGrp="1"/>
          </p:cNvSpPr>
          <p:nvPr>
            <p:ph idx="1"/>
          </p:nvPr>
        </p:nvSpPr>
        <p:spPr/>
        <p:txBody>
          <a:bodyPr/>
          <a:lstStyle/>
          <a:p>
            <a:pPr marL="285750" indent="-285750">
              <a:buFont typeface="Arial" panose="020B0604020202020204" pitchFamily="34" charset="0"/>
              <a:buChar char="•"/>
            </a:pPr>
            <a:r>
              <a:rPr lang="en-AU" dirty="0"/>
              <a:t>Limit of human biomechanical tolerance</a:t>
            </a:r>
          </a:p>
          <a:p>
            <a:pPr marL="285750" indent="-285750">
              <a:buFont typeface="Arial" panose="020B0604020202020204" pitchFamily="34" charset="0"/>
              <a:buChar char="•"/>
            </a:pPr>
            <a:r>
              <a:rPr lang="en-AU" dirty="0"/>
              <a:t>Energy within the road transportation system</a:t>
            </a:r>
          </a:p>
          <a:p>
            <a:pPr marL="285750" indent="-285750">
              <a:buFont typeface="Arial" panose="020B0604020202020204" pitchFamily="34" charset="0"/>
              <a:buChar char="•"/>
            </a:pPr>
            <a:r>
              <a:rPr lang="en-AU" dirty="0"/>
              <a:t>Crashes often above human biomechanical tolerance</a:t>
            </a:r>
          </a:p>
        </p:txBody>
      </p:sp>
      <p:sp>
        <p:nvSpPr>
          <p:cNvPr id="5" name="Title 4">
            <a:extLst>
              <a:ext uri="{FF2B5EF4-FFF2-40B4-BE49-F238E27FC236}">
                <a16:creationId xmlns:a16="http://schemas.microsoft.com/office/drawing/2014/main" id="{AD5B8CAF-4082-4A43-ADB8-04DC133D32A2}"/>
              </a:ext>
            </a:extLst>
          </p:cNvPr>
          <p:cNvSpPr>
            <a:spLocks noGrp="1"/>
          </p:cNvSpPr>
          <p:nvPr>
            <p:ph type="title"/>
          </p:nvPr>
        </p:nvSpPr>
        <p:spPr/>
        <p:txBody>
          <a:bodyPr/>
          <a:lstStyle/>
          <a:p>
            <a:r>
              <a:rPr lang="en-AU" dirty="0"/>
              <a:t>Human biomechanical tolerance to harm</a:t>
            </a:r>
          </a:p>
        </p:txBody>
      </p:sp>
      <p:sp>
        <p:nvSpPr>
          <p:cNvPr id="4" name="Footer Placeholder 3">
            <a:extLst>
              <a:ext uri="{FF2B5EF4-FFF2-40B4-BE49-F238E27FC236}">
                <a16:creationId xmlns:a16="http://schemas.microsoft.com/office/drawing/2014/main" id="{8DFB3F1B-282F-4088-BD09-B84E6080F945}"/>
              </a:ext>
            </a:extLst>
          </p:cNvPr>
          <p:cNvSpPr>
            <a:spLocks noGrp="1"/>
          </p:cNvSpPr>
          <p:nvPr>
            <p:ph type="ftr" sz="quarter" idx="16"/>
          </p:nvPr>
        </p:nvSpPr>
        <p:spPr>
          <a:xfrm>
            <a:off x="628650" y="6218334"/>
            <a:ext cx="3086100" cy="365125"/>
          </a:xfrm>
        </p:spPr>
        <p:txBody>
          <a:bodyPr/>
          <a:lstStyle/>
          <a:p>
            <a:r>
              <a:rPr lang="en-US" dirty="0"/>
              <a:t>Module 3, Snippet 1</a:t>
            </a:r>
          </a:p>
        </p:txBody>
      </p:sp>
      <p:sp>
        <p:nvSpPr>
          <p:cNvPr id="9" name="Text Placeholder 8">
            <a:extLst>
              <a:ext uri="{FF2B5EF4-FFF2-40B4-BE49-F238E27FC236}">
                <a16:creationId xmlns:a16="http://schemas.microsoft.com/office/drawing/2014/main" id="{AD1B3DCD-C515-4F4A-B032-D9977F5314F2}"/>
              </a:ext>
            </a:extLst>
          </p:cNvPr>
          <p:cNvSpPr>
            <a:spLocks noGrp="1"/>
          </p:cNvSpPr>
          <p:nvPr>
            <p:ph type="body" sz="quarter" idx="14"/>
          </p:nvPr>
        </p:nvSpPr>
        <p:spPr/>
        <p:txBody>
          <a:bodyPr/>
          <a:lstStyle/>
          <a:p>
            <a:r>
              <a:rPr lang="en-AU" dirty="0"/>
              <a:t>Source: Centre for Automotive Safety Research </a:t>
            </a:r>
          </a:p>
        </p:txBody>
      </p:sp>
      <p:sp>
        <p:nvSpPr>
          <p:cNvPr id="3" name="Slide Number Placeholder 2">
            <a:extLst>
              <a:ext uri="{FF2B5EF4-FFF2-40B4-BE49-F238E27FC236}">
                <a16:creationId xmlns:a16="http://schemas.microsoft.com/office/drawing/2014/main" id="{02C95A0A-0D69-4300-82A7-7FA8FD2A6907}"/>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10" name="Text Placeholder 9">
            <a:extLst>
              <a:ext uri="{FF2B5EF4-FFF2-40B4-BE49-F238E27FC236}">
                <a16:creationId xmlns:a16="http://schemas.microsoft.com/office/drawing/2014/main" id="{5ADFF50E-3507-4F9E-BDA9-EF5DD574DE49}"/>
              </a:ext>
            </a:extLst>
          </p:cNvPr>
          <p:cNvSpPr>
            <a:spLocks noGrp="1"/>
          </p:cNvSpPr>
          <p:nvPr>
            <p:ph type="body" sz="quarter" idx="15"/>
          </p:nvPr>
        </p:nvSpPr>
        <p:spPr/>
        <p:txBody>
          <a:bodyPr/>
          <a:lstStyle/>
          <a:p>
            <a:r>
              <a:rPr lang="en-AU" dirty="0"/>
              <a:t>Source: iStock.com (</a:t>
            </a:r>
            <a:r>
              <a:rPr lang="en-AU" dirty="0" err="1"/>
              <a:t>sturti</a:t>
            </a:r>
            <a:r>
              <a:rPr lang="en-AU" dirty="0"/>
              <a:t>)</a:t>
            </a:r>
          </a:p>
        </p:txBody>
      </p:sp>
      <p:pic>
        <p:nvPicPr>
          <p:cNvPr id="12" name="Picture Placeholder 11" descr="A person driving a car&#10;&#10;Description automatically generated">
            <a:extLst>
              <a:ext uri="{FF2B5EF4-FFF2-40B4-BE49-F238E27FC236}">
                <a16:creationId xmlns:a16="http://schemas.microsoft.com/office/drawing/2014/main" id="{C1B72B20-299C-4306-8D87-8F100832609F}"/>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pic>
        <p:nvPicPr>
          <p:cNvPr id="17" name="Picture Placeholder 16" descr="A picture containing drawing&#10;&#10;Description automatically generated">
            <a:extLst>
              <a:ext uri="{FF2B5EF4-FFF2-40B4-BE49-F238E27FC236}">
                <a16:creationId xmlns:a16="http://schemas.microsoft.com/office/drawing/2014/main" id="{B89C744B-3628-45CF-95BB-F9CE008A3219}"/>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p:pic>
      <p:sp>
        <p:nvSpPr>
          <p:cNvPr id="11" name="Arrow: Chevron 10">
            <a:extLst>
              <a:ext uri="{FF2B5EF4-FFF2-40B4-BE49-F238E27FC236}">
                <a16:creationId xmlns:a16="http://schemas.microsoft.com/office/drawing/2014/main" id="{BC6D1737-AF85-4C76-B037-8F3C88C205D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1_SLIDE_08_PARA_A">
            <a:hlinkClick r:id="" action="ppaction://media"/>
            <a:extLst>
              <a:ext uri="{FF2B5EF4-FFF2-40B4-BE49-F238E27FC236}">
                <a16:creationId xmlns:a16="http://schemas.microsoft.com/office/drawing/2014/main" id="{51EA612D-FD68-486B-8EBB-986D6231DD9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78664" y="0"/>
            <a:ext cx="609600" cy="609600"/>
          </a:xfrm>
          <a:prstGeom prst="rect">
            <a:avLst/>
          </a:prstGeom>
        </p:spPr>
      </p:pic>
      <p:pic>
        <p:nvPicPr>
          <p:cNvPr id="7" name="TAC_MOD3_SNIP1_SLIDE_08_PARA_B">
            <a:hlinkClick r:id="" action="ppaction://media"/>
            <a:extLst>
              <a:ext uri="{FF2B5EF4-FFF2-40B4-BE49-F238E27FC236}">
                <a16:creationId xmlns:a16="http://schemas.microsoft.com/office/drawing/2014/main" id="{EA44A0AB-89FA-4E1F-BAD8-05B7EA480E6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78664" y="656412"/>
            <a:ext cx="609600" cy="609600"/>
          </a:xfrm>
          <a:prstGeom prst="rect">
            <a:avLst/>
          </a:prstGeom>
        </p:spPr>
      </p:pic>
      <p:pic>
        <p:nvPicPr>
          <p:cNvPr id="8" name="TAC_MOD3_SNIP1_SLIDE_08_PARA_C">
            <a:hlinkClick r:id="" action="ppaction://media"/>
            <a:extLst>
              <a:ext uri="{FF2B5EF4-FFF2-40B4-BE49-F238E27FC236}">
                <a16:creationId xmlns:a16="http://schemas.microsoft.com/office/drawing/2014/main" id="{C6DC22CE-9534-4DF1-AE52-2272B6EA744B}"/>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78664" y="1312824"/>
            <a:ext cx="609600" cy="609600"/>
          </a:xfrm>
          <a:prstGeom prst="rect">
            <a:avLst/>
          </a:prstGeom>
        </p:spPr>
      </p:pic>
    </p:spTree>
    <p:extLst>
      <p:ext uri="{BB962C8B-B14F-4D97-AF65-F5344CB8AC3E}">
        <p14:creationId xmlns:p14="http://schemas.microsoft.com/office/powerpoint/2010/main" val="8254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mediacall" presetSubtype="0" fill="hold" nodeType="withEffect">
                                  <p:stCondLst>
                                    <p:cond delay="1000"/>
                                  </p:stCondLst>
                                  <p:childTnLst>
                                    <p:cmd type="call" cmd="playFrom(0.0)">
                                      <p:cBhvr>
                                        <p:cTn id="15" dur="32604" fill="hold"/>
                                        <p:tgtEl>
                                          <p:spTgt spid="2"/>
                                        </p:tgtEl>
                                      </p:cBhvr>
                                    </p:cmd>
                                  </p:childTnLst>
                                </p:cTn>
                              </p:par>
                            </p:childTnLst>
                          </p:cTn>
                        </p:par>
                        <p:par>
                          <p:cTn id="16" fill="hold">
                            <p:stCondLst>
                              <p:cond delay="33604"/>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1000"/>
                                  </p:stCondLst>
                                  <p:childTnLst>
                                    <p:cmd type="call" cmd="playFrom(0.0)">
                                      <p:cBhvr>
                                        <p:cTn id="37" dur="22901" fill="hold"/>
                                        <p:tgtEl>
                                          <p:spTgt spid="7"/>
                                        </p:tgtEl>
                                      </p:cBhvr>
                                    </p:cmd>
                                  </p:childTnLst>
                                </p:cTn>
                              </p:par>
                            </p:childTnLst>
                          </p:cTn>
                        </p:par>
                        <p:par>
                          <p:cTn id="38" fill="hold">
                            <p:stCondLst>
                              <p:cond delay="23901"/>
                            </p:stCondLst>
                            <p:childTnLst>
                              <p:par>
                                <p:cTn id="39" presetID="3" presetClass="mediacall" presetSubtype="0" fill="hold" nodeType="afterEffect">
                                  <p:stCondLst>
                                    <p:cond delay="500"/>
                                  </p:stCondLst>
                                  <p:childTnLst>
                                    <p:cmd type="call" cmd="stop">
                                      <p:cBhvr>
                                        <p:cTn id="40" dur="1" fill="hold"/>
                                        <p:tgtEl>
                                          <p:spTgt spid="7"/>
                                        </p:tgtEl>
                                      </p:cBhvr>
                                    </p:cmd>
                                  </p:childTnLst>
                                </p:cTn>
                              </p:par>
                              <p:par>
                                <p:cTn id="41" presetID="10" presetClass="entr" presetSubtype="0" fill="hold" grpId="2" nodeType="withEffect">
                                  <p:stCondLst>
                                    <p:cond delay="5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fade">
                                      <p:cBhvr>
                                        <p:cTn id="48" dur="500"/>
                                        <p:tgtEl>
                                          <p:spTgt spid="6">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19562" fill="hold"/>
                                        <p:tgtEl>
                                          <p:spTgt spid="8"/>
                                        </p:tgtEl>
                                      </p:cBhvr>
                                    </p:cmd>
                                  </p:childTnLst>
                                </p:cTn>
                              </p:par>
                            </p:childTnLst>
                          </p:cTn>
                        </p:par>
                        <p:par>
                          <p:cTn id="54" fill="hold">
                            <p:stCondLst>
                              <p:cond delay="20562"/>
                            </p:stCondLst>
                            <p:childTnLst>
                              <p:par>
                                <p:cTn id="55" presetID="3" presetClass="mediacall" presetSubtype="0" fill="hold" nodeType="afterEffect">
                                  <p:stCondLst>
                                    <p:cond delay="500"/>
                                  </p:stCondLst>
                                  <p:childTnLst>
                                    <p:cmd type="call" cmd="stop">
                                      <p:cBhvr>
                                        <p:cTn id="56" dur="1" fill="hold"/>
                                        <p:tgtEl>
                                          <p:spTgt spid="8"/>
                                        </p:tgtEl>
                                      </p:cBhvr>
                                    </p:cmd>
                                  </p:childTnLst>
                                </p:cTn>
                              </p:par>
                              <p:par>
                                <p:cTn id="57" presetID="10" presetClass="entr" presetSubtype="0" fill="hold" grpId="4" nodeType="withEffect">
                                  <p:stCondLst>
                                    <p:cond delay="5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7"/>
                </p:tgtEl>
              </p:cMediaNode>
            </p:audio>
            <p:audio>
              <p:cMediaNode vol="80000">
                <p:cTn id="62" fill="hold" display="0">
                  <p:stCondLst>
                    <p:cond delay="indefinite"/>
                  </p:stCondLst>
                  <p:endCondLst>
                    <p:cond evt="onStopAudio" delay="0">
                      <p:tgtEl>
                        <p:sldTgt/>
                      </p:tgtEl>
                    </p:cond>
                  </p:endCondLst>
                </p:cTn>
                <p:tgtEl>
                  <p:spTgt spid="8"/>
                </p:tgtEl>
              </p:cMediaNode>
            </p:audio>
          </p:childTnLst>
        </p:cTn>
      </p:par>
    </p:tnLst>
    <p:bldLst>
      <p:bldP spid="6" grpId="0" uiExpand="1" build="p"/>
      <p:bldP spid="9" grpId="0" uiExpand="1" build="p"/>
      <p:bldP spid="10" grpId="0" uiExpand="1" build="p"/>
      <p:bldP spid="11" grpId="0" animBg="1"/>
      <p:bldP spid="11" grpId="1" animBg="1"/>
      <p:bldP spid="11" grpId="2" animBg="1"/>
      <p:bldP spid="11" grpId="3" animBg="1"/>
      <p:bldP spid="11"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2394DC0-6B2A-4F4C-A6BE-439D7DFFAD57}"/>
              </a:ext>
            </a:extLst>
          </p:cNvPr>
          <p:cNvSpPr/>
          <p:nvPr/>
        </p:nvSpPr>
        <p:spPr>
          <a:xfrm>
            <a:off x="5669989" y="2761617"/>
            <a:ext cx="1728000" cy="1728000"/>
          </a:xfrm>
          <a:prstGeom prst="ellipse">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D64936A2-385E-49D6-9E8B-00E6F790D055}"/>
              </a:ext>
            </a:extLst>
          </p:cNvPr>
          <p:cNvSpPr/>
          <p:nvPr/>
        </p:nvSpPr>
        <p:spPr>
          <a:xfrm>
            <a:off x="5453989" y="2545617"/>
            <a:ext cx="2160000" cy="2160000"/>
          </a:xfrm>
          <a:prstGeom prst="ellipse">
            <a:avLst/>
          </a:prstGeom>
          <a:noFill/>
          <a:ln w="25400">
            <a:solidFill>
              <a:srgbClr val="01A0DF">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A9FAEC1E-80BD-4F80-A7E8-B155B6EAE60F}"/>
              </a:ext>
            </a:extLst>
          </p:cNvPr>
          <p:cNvSpPr/>
          <p:nvPr/>
        </p:nvSpPr>
        <p:spPr>
          <a:xfrm>
            <a:off x="5237989" y="2329617"/>
            <a:ext cx="2592000" cy="2592000"/>
          </a:xfrm>
          <a:prstGeom prst="ellipse">
            <a:avLst/>
          </a:prstGeom>
          <a:noFill/>
          <a:ln w="25400">
            <a:solidFill>
              <a:srgbClr val="01A0D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E03378DC-C450-45C3-A5CD-010841044608}"/>
              </a:ext>
            </a:extLst>
          </p:cNvPr>
          <p:cNvSpPr/>
          <p:nvPr/>
        </p:nvSpPr>
        <p:spPr>
          <a:xfrm>
            <a:off x="5021989" y="2113617"/>
            <a:ext cx="3024000" cy="3024000"/>
          </a:xfrm>
          <a:prstGeom prst="ellipse">
            <a:avLst/>
          </a:prstGeom>
          <a:noFill/>
          <a:ln w="25400">
            <a:solidFill>
              <a:srgbClr val="01A0D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97F1E06A-CD8B-4607-9C0D-1B40EA2CD8C5}"/>
              </a:ext>
            </a:extLst>
          </p:cNvPr>
          <p:cNvSpPr/>
          <p:nvPr/>
        </p:nvSpPr>
        <p:spPr>
          <a:xfrm>
            <a:off x="4805989" y="1897617"/>
            <a:ext cx="3456000" cy="3456000"/>
          </a:xfrm>
          <a:prstGeom prst="ellipse">
            <a:avLst/>
          </a:prstGeom>
          <a:noFill/>
          <a:ln w="25400">
            <a:solidFill>
              <a:srgbClr val="01A0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B02AC506-9AE0-4F32-B787-F834D265B6AE}"/>
              </a:ext>
            </a:extLst>
          </p:cNvPr>
          <p:cNvSpPr txBox="1"/>
          <p:nvPr/>
        </p:nvSpPr>
        <p:spPr>
          <a:xfrm>
            <a:off x="4787989" y="1879617"/>
            <a:ext cx="3492000" cy="3492000"/>
          </a:xfrm>
          <a:prstGeom prst="rect">
            <a:avLst/>
          </a:prstGeom>
          <a:noFill/>
        </p:spPr>
        <p:txBody>
          <a:bodyPr wrap="square" rtlCol="0">
            <a:prstTxWarp prst="textArchUp">
              <a:avLst/>
            </a:prstTxWarp>
            <a:spAutoFit/>
          </a:bodyPr>
          <a:lstStyle/>
          <a:p>
            <a:pPr algn="ctr"/>
            <a:r>
              <a:rPr lang="en-AU" sz="1400" dirty="0">
                <a:solidFill>
                  <a:schemeClr val="bg1">
                    <a:alpha val="68000"/>
                  </a:schemeClr>
                </a:solidFill>
                <a:highlight>
                  <a:srgbClr val="0E1429"/>
                </a:highlight>
                <a:latin typeface="Arial Narrow" panose="020B0606020202030204" pitchFamily="34" charset="0"/>
              </a:rPr>
              <a:t>Exposure to potential crashes</a:t>
            </a:r>
          </a:p>
        </p:txBody>
      </p:sp>
      <p:sp>
        <p:nvSpPr>
          <p:cNvPr id="24" name="TextBox 23">
            <a:extLst>
              <a:ext uri="{FF2B5EF4-FFF2-40B4-BE49-F238E27FC236}">
                <a16:creationId xmlns:a16="http://schemas.microsoft.com/office/drawing/2014/main" id="{B696D68A-528B-4AAC-AA64-36C11AE56E74}"/>
              </a:ext>
            </a:extLst>
          </p:cNvPr>
          <p:cNvSpPr txBox="1"/>
          <p:nvPr/>
        </p:nvSpPr>
        <p:spPr>
          <a:xfrm>
            <a:off x="5003989" y="2095617"/>
            <a:ext cx="3060000" cy="3060000"/>
          </a:xfrm>
          <a:prstGeom prst="rect">
            <a:avLst/>
          </a:prstGeom>
          <a:noFill/>
        </p:spPr>
        <p:txBody>
          <a:bodyPr wrap="square" rtlCol="0">
            <a:prstTxWarp prst="textArchUp">
              <a:avLst/>
            </a:prstTxWarp>
            <a:spAutoFit/>
          </a:bodyPr>
          <a:lstStyle/>
          <a:p>
            <a:pPr algn="ctr"/>
            <a:r>
              <a:rPr lang="en-AU" sz="1400" dirty="0">
                <a:solidFill>
                  <a:schemeClr val="bg1">
                    <a:alpha val="76000"/>
                  </a:schemeClr>
                </a:solidFill>
                <a:highlight>
                  <a:srgbClr val="0E1429"/>
                </a:highlight>
                <a:latin typeface="Arial Narrow" panose="020B0606020202030204" pitchFamily="34" charset="0"/>
              </a:rPr>
              <a:t>Crash likelihood per exposure</a:t>
            </a:r>
          </a:p>
        </p:txBody>
      </p:sp>
      <p:sp>
        <p:nvSpPr>
          <p:cNvPr id="22" name="TextBox 21">
            <a:extLst>
              <a:ext uri="{FF2B5EF4-FFF2-40B4-BE49-F238E27FC236}">
                <a16:creationId xmlns:a16="http://schemas.microsoft.com/office/drawing/2014/main" id="{1048346B-9ACD-4676-96E2-3ACE7CFEE798}"/>
              </a:ext>
            </a:extLst>
          </p:cNvPr>
          <p:cNvSpPr txBox="1"/>
          <p:nvPr/>
        </p:nvSpPr>
        <p:spPr>
          <a:xfrm>
            <a:off x="5435989" y="2527617"/>
            <a:ext cx="2196000" cy="2196000"/>
          </a:xfrm>
          <a:prstGeom prst="rect">
            <a:avLst/>
          </a:prstGeom>
          <a:noFill/>
        </p:spPr>
        <p:txBody>
          <a:bodyPr wrap="square" rtlCol="0">
            <a:prstTxWarp prst="textArchUp">
              <a:avLst/>
            </a:prstTxWarp>
            <a:spAutoFit/>
          </a:bodyPr>
          <a:lstStyle/>
          <a:p>
            <a:pPr algn="ctr"/>
            <a:r>
              <a:rPr lang="en-AU" sz="1400" dirty="0">
                <a:solidFill>
                  <a:schemeClr val="bg1">
                    <a:alpha val="92000"/>
                  </a:schemeClr>
                </a:solidFill>
                <a:highlight>
                  <a:srgbClr val="0E1429"/>
                </a:highlight>
                <a:latin typeface="Arial Narrow" panose="020B0606020202030204" pitchFamily="34" charset="0"/>
              </a:rPr>
              <a:t>Transfer of kinetic energy to human</a:t>
            </a:r>
          </a:p>
        </p:txBody>
      </p:sp>
      <p:sp>
        <p:nvSpPr>
          <p:cNvPr id="21" name="TextBox 20">
            <a:extLst>
              <a:ext uri="{FF2B5EF4-FFF2-40B4-BE49-F238E27FC236}">
                <a16:creationId xmlns:a16="http://schemas.microsoft.com/office/drawing/2014/main" id="{BD55F4F7-E434-435A-8CE1-CF9356E9630A}"/>
              </a:ext>
            </a:extLst>
          </p:cNvPr>
          <p:cNvSpPr txBox="1"/>
          <p:nvPr/>
        </p:nvSpPr>
        <p:spPr>
          <a:xfrm>
            <a:off x="5651989" y="2743617"/>
            <a:ext cx="1764000" cy="1764000"/>
          </a:xfrm>
          <a:prstGeom prst="rect">
            <a:avLst/>
          </a:prstGeom>
          <a:noFill/>
        </p:spPr>
        <p:txBody>
          <a:bodyPr wrap="square" rtlCol="0">
            <a:prstTxWarp prst="textArchUp">
              <a:avLst/>
            </a:prstTxWarp>
            <a:spAutoFit/>
          </a:bodyPr>
          <a:lstStyle/>
          <a:p>
            <a:pPr algn="ctr"/>
            <a:r>
              <a:rPr lang="en-AU" sz="1400" dirty="0">
                <a:solidFill>
                  <a:schemeClr val="bg1"/>
                </a:solidFill>
                <a:highlight>
                  <a:srgbClr val="0E1429"/>
                </a:highlight>
                <a:latin typeface="Arial Narrow" panose="020B0606020202030204" pitchFamily="34" charset="0"/>
              </a:rPr>
              <a:t>Human biomechanical tolerance</a:t>
            </a:r>
          </a:p>
        </p:txBody>
      </p:sp>
      <p:sp>
        <p:nvSpPr>
          <p:cNvPr id="2" name="Content Placeholder 1">
            <a:extLst>
              <a:ext uri="{FF2B5EF4-FFF2-40B4-BE49-F238E27FC236}">
                <a16:creationId xmlns:a16="http://schemas.microsoft.com/office/drawing/2014/main" id="{3F12E11B-559F-4B83-B286-B0C5049BC563}"/>
              </a:ext>
            </a:extLst>
          </p:cNvPr>
          <p:cNvSpPr>
            <a:spLocks noGrp="1"/>
          </p:cNvSpPr>
          <p:nvPr>
            <p:ph idx="1"/>
          </p:nvPr>
        </p:nvSpPr>
        <p:spPr/>
        <p:txBody>
          <a:bodyPr/>
          <a:lstStyle/>
          <a:p>
            <a:pPr marL="285750" indent="-285750">
              <a:buFont typeface="Arial" panose="020B0604020202020204" pitchFamily="34" charset="0"/>
              <a:buChar char="•"/>
            </a:pPr>
            <a:r>
              <a:rPr lang="en-AU" dirty="0"/>
              <a:t>Models mechanisms of harm</a:t>
            </a:r>
          </a:p>
          <a:p>
            <a:pPr marL="285750" indent="-285750">
              <a:buFont typeface="Arial" panose="020B0604020202020204" pitchFamily="34" charset="0"/>
              <a:buChar char="•"/>
            </a:pPr>
            <a:r>
              <a:rPr lang="en-AU" dirty="0"/>
              <a:t>Five layers</a:t>
            </a:r>
          </a:p>
          <a:p>
            <a:pPr marL="285750" indent="-285750">
              <a:buFont typeface="Arial" panose="020B0604020202020204" pitchFamily="34" charset="0"/>
              <a:buChar char="•"/>
            </a:pPr>
            <a:r>
              <a:rPr lang="en-AU" dirty="0"/>
              <a:t>Each layer represents a potential barrier to harm</a:t>
            </a:r>
          </a:p>
        </p:txBody>
      </p:sp>
      <p:sp>
        <p:nvSpPr>
          <p:cNvPr id="23" name="TextBox 22">
            <a:extLst>
              <a:ext uri="{FF2B5EF4-FFF2-40B4-BE49-F238E27FC236}">
                <a16:creationId xmlns:a16="http://schemas.microsoft.com/office/drawing/2014/main" id="{03C5808D-C2F9-497C-85C1-39A688779DCF}"/>
              </a:ext>
            </a:extLst>
          </p:cNvPr>
          <p:cNvSpPr txBox="1"/>
          <p:nvPr/>
        </p:nvSpPr>
        <p:spPr>
          <a:xfrm>
            <a:off x="5219989" y="2311617"/>
            <a:ext cx="2628000" cy="2628000"/>
          </a:xfrm>
          <a:prstGeom prst="rect">
            <a:avLst/>
          </a:prstGeom>
          <a:noFill/>
        </p:spPr>
        <p:txBody>
          <a:bodyPr wrap="square" rtlCol="0">
            <a:prstTxWarp prst="textArchUp">
              <a:avLst/>
            </a:prstTxWarp>
            <a:spAutoFit/>
          </a:bodyPr>
          <a:lstStyle/>
          <a:p>
            <a:pPr algn="ctr"/>
            <a:r>
              <a:rPr lang="en-AU" sz="1400" dirty="0">
                <a:solidFill>
                  <a:schemeClr val="bg1">
                    <a:alpha val="84000"/>
                  </a:schemeClr>
                </a:solidFill>
                <a:highlight>
                  <a:srgbClr val="0E1429"/>
                </a:highlight>
                <a:latin typeface="Arial Narrow" panose="020B0606020202030204" pitchFamily="34" charset="0"/>
              </a:rPr>
              <a:t>Kinetic energy of crash</a:t>
            </a:r>
          </a:p>
        </p:txBody>
      </p:sp>
      <p:sp>
        <p:nvSpPr>
          <p:cNvPr id="3" name="Title 2">
            <a:extLst>
              <a:ext uri="{FF2B5EF4-FFF2-40B4-BE49-F238E27FC236}">
                <a16:creationId xmlns:a16="http://schemas.microsoft.com/office/drawing/2014/main" id="{9DBB6D3C-BAC1-47F5-BCD1-D9C554A69EEA}"/>
              </a:ext>
            </a:extLst>
          </p:cNvPr>
          <p:cNvSpPr>
            <a:spLocks noGrp="1"/>
          </p:cNvSpPr>
          <p:nvPr>
            <p:ph type="title"/>
          </p:nvPr>
        </p:nvSpPr>
        <p:spPr/>
        <p:txBody>
          <a:bodyPr/>
          <a:lstStyle/>
          <a:p>
            <a:r>
              <a:rPr lang="en-AU" dirty="0"/>
              <a:t>Kinetic energy management model</a:t>
            </a:r>
          </a:p>
        </p:txBody>
      </p:sp>
      <p:sp>
        <p:nvSpPr>
          <p:cNvPr id="11" name="Text Placeholder 10">
            <a:extLst>
              <a:ext uri="{FF2B5EF4-FFF2-40B4-BE49-F238E27FC236}">
                <a16:creationId xmlns:a16="http://schemas.microsoft.com/office/drawing/2014/main" id="{EDA01F2B-18D1-4CB8-B9BC-E3342AC97064}"/>
              </a:ext>
            </a:extLst>
          </p:cNvPr>
          <p:cNvSpPr>
            <a:spLocks noGrp="1"/>
          </p:cNvSpPr>
          <p:nvPr>
            <p:ph type="body" sz="quarter" idx="13"/>
          </p:nvPr>
        </p:nvSpPr>
        <p:spPr/>
        <p:txBody>
          <a:bodyPr/>
          <a:lstStyle/>
          <a:p>
            <a:r>
              <a:rPr lang="en-AU" dirty="0"/>
              <a:t>Source: based on Corben et al (2010)</a:t>
            </a:r>
          </a:p>
        </p:txBody>
      </p:sp>
      <p:sp>
        <p:nvSpPr>
          <p:cNvPr id="8" name="Slide Number Placeholder 7">
            <a:extLst>
              <a:ext uri="{FF2B5EF4-FFF2-40B4-BE49-F238E27FC236}">
                <a16:creationId xmlns:a16="http://schemas.microsoft.com/office/drawing/2014/main" id="{4101554B-A7C3-4CFC-965A-FF96DD4D7445}"/>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4" name="Footer Placeholder 3">
            <a:extLst>
              <a:ext uri="{FF2B5EF4-FFF2-40B4-BE49-F238E27FC236}">
                <a16:creationId xmlns:a16="http://schemas.microsoft.com/office/drawing/2014/main" id="{88A4ED90-8CF7-447A-90FD-71F7E0C044D3}"/>
              </a:ext>
            </a:extLst>
          </p:cNvPr>
          <p:cNvSpPr>
            <a:spLocks noGrp="1"/>
          </p:cNvSpPr>
          <p:nvPr>
            <p:ph type="ftr" sz="quarter" idx="14"/>
          </p:nvPr>
        </p:nvSpPr>
        <p:spPr/>
        <p:txBody>
          <a:bodyPr/>
          <a:lstStyle/>
          <a:p>
            <a:r>
              <a:rPr lang="en-US" dirty="0"/>
              <a:t>Module 3, Snippet 1</a:t>
            </a:r>
          </a:p>
        </p:txBody>
      </p:sp>
      <p:grpSp>
        <p:nvGrpSpPr>
          <p:cNvPr id="17" name="Group 4">
            <a:extLst>
              <a:ext uri="{FF2B5EF4-FFF2-40B4-BE49-F238E27FC236}">
                <a16:creationId xmlns:a16="http://schemas.microsoft.com/office/drawing/2014/main" id="{026DA0E2-1F7D-4673-A44D-98D48580FD47}"/>
              </a:ext>
            </a:extLst>
          </p:cNvPr>
          <p:cNvGrpSpPr>
            <a:grpSpLocks noChangeAspect="1"/>
          </p:cNvGrpSpPr>
          <p:nvPr/>
        </p:nvGrpSpPr>
        <p:grpSpPr bwMode="auto">
          <a:xfrm>
            <a:off x="6211107" y="2875910"/>
            <a:ext cx="645765" cy="1499415"/>
            <a:chOff x="111488088" y="106848697"/>
            <a:chExt cx="1768897" cy="4101586"/>
          </a:xfrm>
        </p:grpSpPr>
        <p:sp>
          <p:nvSpPr>
            <p:cNvPr id="18" name="Freeform 5">
              <a:extLst>
                <a:ext uri="{FF2B5EF4-FFF2-40B4-BE49-F238E27FC236}">
                  <a16:creationId xmlns:a16="http://schemas.microsoft.com/office/drawing/2014/main" id="{91EFF981-889A-418E-A362-77902B05C5B3}"/>
                </a:ext>
              </a:extLst>
            </p:cNvPr>
            <p:cNvSpPr>
              <a:spLocks noChangeAspect="1"/>
            </p:cNvSpPr>
            <p:nvPr/>
          </p:nvSpPr>
          <p:spPr bwMode="auto">
            <a:xfrm>
              <a:off x="111496016" y="106848697"/>
              <a:ext cx="1760969" cy="4101586"/>
            </a:xfrm>
            <a:custGeom>
              <a:avLst/>
              <a:gdLst>
                <a:gd name="T0" fmla="*/ 681836 w 1760969"/>
                <a:gd name="T1" fmla="*/ 67391 h 4101586"/>
                <a:gd name="T2" fmla="*/ 779619 w 1760969"/>
                <a:gd name="T3" fmla="*/ 9250 h 4101586"/>
                <a:gd name="T4" fmla="*/ 893258 w 1760969"/>
                <a:gd name="T5" fmla="*/ 3964 h 4101586"/>
                <a:gd name="T6" fmla="*/ 1035968 w 1760969"/>
                <a:gd name="T7" fmla="*/ 99104 h 4101586"/>
                <a:gd name="T8" fmla="*/ 1080895 w 1760969"/>
                <a:gd name="T9" fmla="*/ 286741 h 4101586"/>
                <a:gd name="T10" fmla="*/ 1067681 w 1760969"/>
                <a:gd name="T11" fmla="*/ 545733 h 4101586"/>
                <a:gd name="T12" fmla="*/ 1199820 w 1760969"/>
                <a:gd name="T13" fmla="*/ 648801 h 4101586"/>
                <a:gd name="T14" fmla="*/ 1345172 w 1760969"/>
                <a:gd name="T15" fmla="*/ 730727 h 4101586"/>
                <a:gd name="T16" fmla="*/ 1445598 w 1760969"/>
                <a:gd name="T17" fmla="*/ 928935 h 4101586"/>
                <a:gd name="T18" fmla="*/ 1548666 w 1760969"/>
                <a:gd name="T19" fmla="*/ 1267211 h 4101586"/>
                <a:gd name="T20" fmla="*/ 1641163 w 1760969"/>
                <a:gd name="T21" fmla="*/ 1539416 h 4101586"/>
                <a:gd name="T22" fmla="*/ 1715161 w 1760969"/>
                <a:gd name="T23" fmla="*/ 1946404 h 4101586"/>
                <a:gd name="T24" fmla="*/ 1757445 w 1760969"/>
                <a:gd name="T25" fmla="*/ 2266179 h 4101586"/>
                <a:gd name="T26" fmla="*/ 1691376 w 1760969"/>
                <a:gd name="T27" fmla="*/ 2358676 h 4101586"/>
                <a:gd name="T28" fmla="*/ 1633235 w 1760969"/>
                <a:gd name="T29" fmla="*/ 2393032 h 4101586"/>
                <a:gd name="T30" fmla="*/ 1604164 w 1760969"/>
                <a:gd name="T31" fmla="*/ 2348105 h 4101586"/>
                <a:gd name="T32" fmla="*/ 1609450 w 1760969"/>
                <a:gd name="T33" fmla="*/ 2168397 h 4101586"/>
                <a:gd name="T34" fmla="*/ 1575094 w 1760969"/>
                <a:gd name="T35" fmla="*/ 2197467 h 4101586"/>
                <a:gd name="T36" fmla="*/ 1532809 w 1760969"/>
                <a:gd name="T37" fmla="*/ 2266179 h 4101586"/>
                <a:gd name="T38" fmla="*/ 1569808 w 1760969"/>
                <a:gd name="T39" fmla="*/ 2015116 h 4101586"/>
                <a:gd name="T40" fmla="*/ 1577737 w 1760969"/>
                <a:gd name="T41" fmla="*/ 1838050 h 4101586"/>
                <a:gd name="T42" fmla="*/ 1435027 w 1760969"/>
                <a:gd name="T43" fmla="*/ 1584343 h 4101586"/>
                <a:gd name="T44" fmla="*/ 1427098 w 1760969"/>
                <a:gd name="T45" fmla="*/ 1452205 h 4101586"/>
                <a:gd name="T46" fmla="*/ 1321387 w 1760969"/>
                <a:gd name="T47" fmla="*/ 1240783 h 4101586"/>
                <a:gd name="T48" fmla="*/ 1260604 w 1760969"/>
                <a:gd name="T49" fmla="*/ 1203784 h 4101586"/>
                <a:gd name="T50" fmla="*/ 1164027 w 1760969"/>
                <a:gd name="T51" fmla="*/ 1502417 h 4101586"/>
                <a:gd name="T52" fmla="*/ 1194534 w 1760969"/>
                <a:gd name="T53" fmla="*/ 1845978 h 4101586"/>
                <a:gd name="T54" fmla="*/ 1191892 w 1760969"/>
                <a:gd name="T55" fmla="*/ 2504029 h 4101586"/>
                <a:gd name="T56" fmla="*/ 1263246 w 1760969"/>
                <a:gd name="T57" fmla="*/ 2963872 h 4101586"/>
                <a:gd name="T58" fmla="*/ 1231533 w 1760969"/>
                <a:gd name="T59" fmla="*/ 3407858 h 4101586"/>
                <a:gd name="T60" fmla="*/ 1244747 w 1760969"/>
                <a:gd name="T61" fmla="*/ 3888843 h 4101586"/>
                <a:gd name="T62" fmla="*/ 1228890 w 1760969"/>
                <a:gd name="T63" fmla="*/ 3994554 h 4101586"/>
                <a:gd name="T64" fmla="*/ 1065038 w 1760969"/>
                <a:gd name="T65" fmla="*/ 4087051 h 4101586"/>
                <a:gd name="T66" fmla="*/ 853616 w 1760969"/>
                <a:gd name="T67" fmla="*/ 4079123 h 4101586"/>
                <a:gd name="T68" fmla="*/ 1001612 w 1760969"/>
                <a:gd name="T69" fmla="*/ 3925842 h 4101586"/>
                <a:gd name="T70" fmla="*/ 1088823 w 1760969"/>
                <a:gd name="T71" fmla="*/ 3732919 h 4101586"/>
                <a:gd name="T72" fmla="*/ 1035968 w 1760969"/>
                <a:gd name="T73" fmla="*/ 3220221 h 4101586"/>
                <a:gd name="T74" fmla="*/ 961970 w 1760969"/>
                <a:gd name="T75" fmla="*/ 2932158 h 4101586"/>
                <a:gd name="T76" fmla="*/ 938185 w 1760969"/>
                <a:gd name="T77" fmla="*/ 2813234 h 4101586"/>
                <a:gd name="T78" fmla="*/ 843045 w 1760969"/>
                <a:gd name="T79" fmla="*/ 2485530 h 4101586"/>
                <a:gd name="T80" fmla="*/ 813975 w 1760969"/>
                <a:gd name="T81" fmla="*/ 2662595 h 4101586"/>
                <a:gd name="T82" fmla="*/ 803404 w 1760969"/>
                <a:gd name="T83" fmla="*/ 2879303 h 4101586"/>
                <a:gd name="T84" fmla="*/ 795475 w 1760969"/>
                <a:gd name="T85" fmla="*/ 3291576 h 4101586"/>
                <a:gd name="T86" fmla="*/ 769048 w 1760969"/>
                <a:gd name="T87" fmla="*/ 3817488 h 4101586"/>
                <a:gd name="T88" fmla="*/ 697693 w 1760969"/>
                <a:gd name="T89" fmla="*/ 3949627 h 4101586"/>
                <a:gd name="T90" fmla="*/ 507413 w 1760969"/>
                <a:gd name="T91" fmla="*/ 3983983 h 4101586"/>
                <a:gd name="T92" fmla="*/ 311848 w 1760969"/>
                <a:gd name="T93" fmla="*/ 4002482 h 4101586"/>
                <a:gd name="T94" fmla="*/ 391131 w 1760969"/>
                <a:gd name="T95" fmla="*/ 3912628 h 4101586"/>
                <a:gd name="T96" fmla="*/ 586696 w 1760969"/>
                <a:gd name="T97" fmla="*/ 3738205 h 4101586"/>
                <a:gd name="T98" fmla="*/ 544412 w 1760969"/>
                <a:gd name="T99" fmla="*/ 3140938 h 4101586"/>
                <a:gd name="T100" fmla="*/ 515341 w 1760969"/>
                <a:gd name="T101" fmla="*/ 2876660 h 4101586"/>
                <a:gd name="T102" fmla="*/ 504770 w 1760969"/>
                <a:gd name="T103" fmla="*/ 2517243 h 4101586"/>
                <a:gd name="T104" fmla="*/ 539126 w 1760969"/>
                <a:gd name="T105" fmla="*/ 1914690 h 4101586"/>
                <a:gd name="T106" fmla="*/ 562911 w 1760969"/>
                <a:gd name="T107" fmla="*/ 1679483 h 4101586"/>
                <a:gd name="T108" fmla="*/ 573482 w 1760969"/>
                <a:gd name="T109" fmla="*/ 1401992 h 4101586"/>
                <a:gd name="T110" fmla="*/ 385845 w 1760969"/>
                <a:gd name="T111" fmla="*/ 1705911 h 4101586"/>
                <a:gd name="T112" fmla="*/ 161209 w 1760969"/>
                <a:gd name="T113" fmla="*/ 1972831 h 4101586"/>
                <a:gd name="T114" fmla="*/ 121568 w 1760969"/>
                <a:gd name="T115" fmla="*/ 2168397 h 4101586"/>
                <a:gd name="T116" fmla="*/ 147996 w 1760969"/>
                <a:gd name="T117" fmla="*/ 2292607 h 4101586"/>
                <a:gd name="T118" fmla="*/ 113639 w 1760969"/>
                <a:gd name="T119" fmla="*/ 2308464 h 4101586"/>
                <a:gd name="T120" fmla="*/ 71355 w 1760969"/>
                <a:gd name="T121" fmla="*/ 2300535 h 4101586"/>
                <a:gd name="T122" fmla="*/ 58141 w 1760969"/>
                <a:gd name="T123" fmla="*/ 2348105 h 4101586"/>
                <a:gd name="T124" fmla="*/ 7929 w 1760969"/>
                <a:gd name="T125" fmla="*/ 2350748 h 410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0969" h="4101586">
                  <a:moveTo>
                    <a:pt x="644837" y="159888"/>
                  </a:moveTo>
                  <a:cubicBezTo>
                    <a:pt x="645718" y="145132"/>
                    <a:pt x="646599" y="130377"/>
                    <a:pt x="652766" y="114961"/>
                  </a:cubicBezTo>
                  <a:cubicBezTo>
                    <a:pt x="658933" y="99545"/>
                    <a:pt x="670384" y="80605"/>
                    <a:pt x="681836" y="67391"/>
                  </a:cubicBezTo>
                  <a:cubicBezTo>
                    <a:pt x="693288" y="54177"/>
                    <a:pt x="711347" y="43606"/>
                    <a:pt x="721478" y="35678"/>
                  </a:cubicBezTo>
                  <a:cubicBezTo>
                    <a:pt x="731609" y="27750"/>
                    <a:pt x="732930" y="24226"/>
                    <a:pt x="742620" y="19821"/>
                  </a:cubicBezTo>
                  <a:cubicBezTo>
                    <a:pt x="752310" y="15416"/>
                    <a:pt x="767286" y="12333"/>
                    <a:pt x="779619" y="9250"/>
                  </a:cubicBezTo>
                  <a:cubicBezTo>
                    <a:pt x="791952" y="6167"/>
                    <a:pt x="804285" y="2642"/>
                    <a:pt x="816618" y="1321"/>
                  </a:cubicBezTo>
                  <a:cubicBezTo>
                    <a:pt x="828951" y="0"/>
                    <a:pt x="840843" y="881"/>
                    <a:pt x="853616" y="1321"/>
                  </a:cubicBezTo>
                  <a:cubicBezTo>
                    <a:pt x="866389" y="1761"/>
                    <a:pt x="878282" y="881"/>
                    <a:pt x="893258" y="3964"/>
                  </a:cubicBezTo>
                  <a:cubicBezTo>
                    <a:pt x="908234" y="7047"/>
                    <a:pt x="926734" y="11452"/>
                    <a:pt x="943471" y="19821"/>
                  </a:cubicBezTo>
                  <a:cubicBezTo>
                    <a:pt x="960208" y="28190"/>
                    <a:pt x="978267" y="40963"/>
                    <a:pt x="993683" y="54177"/>
                  </a:cubicBezTo>
                  <a:cubicBezTo>
                    <a:pt x="1009099" y="67391"/>
                    <a:pt x="1023195" y="78402"/>
                    <a:pt x="1035968" y="99104"/>
                  </a:cubicBezTo>
                  <a:cubicBezTo>
                    <a:pt x="1048741" y="119806"/>
                    <a:pt x="1061515" y="155923"/>
                    <a:pt x="1070324" y="178387"/>
                  </a:cubicBezTo>
                  <a:cubicBezTo>
                    <a:pt x="1079133" y="200851"/>
                    <a:pt x="1087061" y="215827"/>
                    <a:pt x="1088823" y="233886"/>
                  </a:cubicBezTo>
                  <a:cubicBezTo>
                    <a:pt x="1090585" y="251945"/>
                    <a:pt x="1085740" y="264718"/>
                    <a:pt x="1080895" y="286741"/>
                  </a:cubicBezTo>
                  <a:cubicBezTo>
                    <a:pt x="1076050" y="308764"/>
                    <a:pt x="1064158" y="338275"/>
                    <a:pt x="1059753" y="366024"/>
                  </a:cubicBezTo>
                  <a:cubicBezTo>
                    <a:pt x="1055348" y="393773"/>
                    <a:pt x="1053146" y="423285"/>
                    <a:pt x="1054467" y="453236"/>
                  </a:cubicBezTo>
                  <a:cubicBezTo>
                    <a:pt x="1055788" y="483187"/>
                    <a:pt x="1061074" y="521948"/>
                    <a:pt x="1067681" y="545733"/>
                  </a:cubicBezTo>
                  <a:cubicBezTo>
                    <a:pt x="1074288" y="569518"/>
                    <a:pt x="1081776" y="582732"/>
                    <a:pt x="1094109" y="595946"/>
                  </a:cubicBezTo>
                  <a:cubicBezTo>
                    <a:pt x="1106442" y="609160"/>
                    <a:pt x="1124061" y="616207"/>
                    <a:pt x="1141679" y="625016"/>
                  </a:cubicBezTo>
                  <a:cubicBezTo>
                    <a:pt x="1159297" y="633825"/>
                    <a:pt x="1180440" y="639551"/>
                    <a:pt x="1199820" y="648801"/>
                  </a:cubicBezTo>
                  <a:cubicBezTo>
                    <a:pt x="1219200" y="658051"/>
                    <a:pt x="1241664" y="669944"/>
                    <a:pt x="1257961" y="680515"/>
                  </a:cubicBezTo>
                  <a:cubicBezTo>
                    <a:pt x="1274258" y="691086"/>
                    <a:pt x="1283067" y="703859"/>
                    <a:pt x="1297602" y="712228"/>
                  </a:cubicBezTo>
                  <a:cubicBezTo>
                    <a:pt x="1312137" y="720597"/>
                    <a:pt x="1331518" y="721037"/>
                    <a:pt x="1345172" y="730727"/>
                  </a:cubicBezTo>
                  <a:cubicBezTo>
                    <a:pt x="1358826" y="740417"/>
                    <a:pt x="1366756" y="751870"/>
                    <a:pt x="1379529" y="770369"/>
                  </a:cubicBezTo>
                  <a:cubicBezTo>
                    <a:pt x="1392302" y="788868"/>
                    <a:pt x="1410802" y="815296"/>
                    <a:pt x="1421813" y="841724"/>
                  </a:cubicBezTo>
                  <a:cubicBezTo>
                    <a:pt x="1432824" y="868152"/>
                    <a:pt x="1441193" y="902067"/>
                    <a:pt x="1445598" y="928935"/>
                  </a:cubicBezTo>
                  <a:cubicBezTo>
                    <a:pt x="1450003" y="955803"/>
                    <a:pt x="1440753" y="970339"/>
                    <a:pt x="1448241" y="1002933"/>
                  </a:cubicBezTo>
                  <a:cubicBezTo>
                    <a:pt x="1455729" y="1035527"/>
                    <a:pt x="1473787" y="1080455"/>
                    <a:pt x="1490525" y="1124501"/>
                  </a:cubicBezTo>
                  <a:cubicBezTo>
                    <a:pt x="1507263" y="1168547"/>
                    <a:pt x="1534571" y="1232855"/>
                    <a:pt x="1548666" y="1267211"/>
                  </a:cubicBezTo>
                  <a:cubicBezTo>
                    <a:pt x="1562761" y="1301567"/>
                    <a:pt x="1564523" y="1303328"/>
                    <a:pt x="1575094" y="1330637"/>
                  </a:cubicBezTo>
                  <a:cubicBezTo>
                    <a:pt x="1585665" y="1357946"/>
                    <a:pt x="1601082" y="1396267"/>
                    <a:pt x="1612093" y="1431063"/>
                  </a:cubicBezTo>
                  <a:cubicBezTo>
                    <a:pt x="1623104" y="1465859"/>
                    <a:pt x="1631033" y="1496251"/>
                    <a:pt x="1641163" y="1539416"/>
                  </a:cubicBezTo>
                  <a:cubicBezTo>
                    <a:pt x="1651293" y="1582581"/>
                    <a:pt x="1664067" y="1641603"/>
                    <a:pt x="1672876" y="1690054"/>
                  </a:cubicBezTo>
                  <a:cubicBezTo>
                    <a:pt x="1681685" y="1738505"/>
                    <a:pt x="1686972" y="1787396"/>
                    <a:pt x="1694019" y="1830121"/>
                  </a:cubicBezTo>
                  <a:cubicBezTo>
                    <a:pt x="1701066" y="1872846"/>
                    <a:pt x="1705471" y="1901036"/>
                    <a:pt x="1715161" y="1946404"/>
                  </a:cubicBezTo>
                  <a:cubicBezTo>
                    <a:pt x="1724851" y="1991772"/>
                    <a:pt x="1744672" y="2056519"/>
                    <a:pt x="1752160" y="2102327"/>
                  </a:cubicBezTo>
                  <a:cubicBezTo>
                    <a:pt x="1759648" y="2148135"/>
                    <a:pt x="1759207" y="2193943"/>
                    <a:pt x="1760088" y="2221252"/>
                  </a:cubicBezTo>
                  <a:cubicBezTo>
                    <a:pt x="1760969" y="2248561"/>
                    <a:pt x="1760528" y="2256489"/>
                    <a:pt x="1757445" y="2266179"/>
                  </a:cubicBezTo>
                  <a:cubicBezTo>
                    <a:pt x="1754362" y="2275869"/>
                    <a:pt x="1748636" y="2270143"/>
                    <a:pt x="1741589" y="2279393"/>
                  </a:cubicBezTo>
                  <a:cubicBezTo>
                    <a:pt x="1734542" y="2288643"/>
                    <a:pt x="1723530" y="2308464"/>
                    <a:pt x="1715161" y="2321678"/>
                  </a:cubicBezTo>
                  <a:cubicBezTo>
                    <a:pt x="1706792" y="2334892"/>
                    <a:pt x="1699304" y="2349867"/>
                    <a:pt x="1691376" y="2358676"/>
                  </a:cubicBezTo>
                  <a:cubicBezTo>
                    <a:pt x="1683448" y="2367485"/>
                    <a:pt x="1673757" y="2367045"/>
                    <a:pt x="1667591" y="2374533"/>
                  </a:cubicBezTo>
                  <a:cubicBezTo>
                    <a:pt x="1661425" y="2382021"/>
                    <a:pt x="1660103" y="2400521"/>
                    <a:pt x="1654377" y="2403604"/>
                  </a:cubicBezTo>
                  <a:cubicBezTo>
                    <a:pt x="1648651" y="2406687"/>
                    <a:pt x="1639401" y="2396996"/>
                    <a:pt x="1633235" y="2393032"/>
                  </a:cubicBezTo>
                  <a:cubicBezTo>
                    <a:pt x="1627069" y="2389068"/>
                    <a:pt x="1623104" y="2384223"/>
                    <a:pt x="1617378" y="2379819"/>
                  </a:cubicBezTo>
                  <a:cubicBezTo>
                    <a:pt x="1611652" y="2375415"/>
                    <a:pt x="1601081" y="2371891"/>
                    <a:pt x="1598879" y="2366605"/>
                  </a:cubicBezTo>
                  <a:cubicBezTo>
                    <a:pt x="1596677" y="2361319"/>
                    <a:pt x="1601962" y="2360878"/>
                    <a:pt x="1604164" y="2348105"/>
                  </a:cubicBezTo>
                  <a:cubicBezTo>
                    <a:pt x="1606366" y="2335332"/>
                    <a:pt x="1610331" y="2313309"/>
                    <a:pt x="1612093" y="2289964"/>
                  </a:cubicBezTo>
                  <a:cubicBezTo>
                    <a:pt x="1613855" y="2266619"/>
                    <a:pt x="1615175" y="2228299"/>
                    <a:pt x="1614735" y="2208038"/>
                  </a:cubicBezTo>
                  <a:cubicBezTo>
                    <a:pt x="1614295" y="2187777"/>
                    <a:pt x="1613854" y="2177206"/>
                    <a:pt x="1609450" y="2168397"/>
                  </a:cubicBezTo>
                  <a:cubicBezTo>
                    <a:pt x="1605046" y="2159588"/>
                    <a:pt x="1593153" y="2153421"/>
                    <a:pt x="1588308" y="2155183"/>
                  </a:cubicBezTo>
                  <a:cubicBezTo>
                    <a:pt x="1583463" y="2156945"/>
                    <a:pt x="1582581" y="2171921"/>
                    <a:pt x="1580379" y="2178968"/>
                  </a:cubicBezTo>
                  <a:cubicBezTo>
                    <a:pt x="1578177" y="2186015"/>
                    <a:pt x="1578177" y="2182932"/>
                    <a:pt x="1575094" y="2197467"/>
                  </a:cubicBezTo>
                  <a:cubicBezTo>
                    <a:pt x="1572011" y="2212002"/>
                    <a:pt x="1566725" y="2252084"/>
                    <a:pt x="1561880" y="2266179"/>
                  </a:cubicBezTo>
                  <a:cubicBezTo>
                    <a:pt x="1557035" y="2280274"/>
                    <a:pt x="1550868" y="2282036"/>
                    <a:pt x="1546023" y="2282036"/>
                  </a:cubicBezTo>
                  <a:cubicBezTo>
                    <a:pt x="1541178" y="2282036"/>
                    <a:pt x="1535011" y="2278071"/>
                    <a:pt x="1532809" y="2266179"/>
                  </a:cubicBezTo>
                  <a:cubicBezTo>
                    <a:pt x="1530607" y="2254287"/>
                    <a:pt x="1530607" y="2236228"/>
                    <a:pt x="1532809" y="2210681"/>
                  </a:cubicBezTo>
                  <a:cubicBezTo>
                    <a:pt x="1535011" y="2185134"/>
                    <a:pt x="1539856" y="2145492"/>
                    <a:pt x="1546023" y="2112898"/>
                  </a:cubicBezTo>
                  <a:cubicBezTo>
                    <a:pt x="1552190" y="2080304"/>
                    <a:pt x="1563642" y="2040663"/>
                    <a:pt x="1569808" y="2015116"/>
                  </a:cubicBezTo>
                  <a:cubicBezTo>
                    <a:pt x="1575974" y="1989569"/>
                    <a:pt x="1579058" y="1977236"/>
                    <a:pt x="1583022" y="1959617"/>
                  </a:cubicBezTo>
                  <a:cubicBezTo>
                    <a:pt x="1586986" y="1941998"/>
                    <a:pt x="1594474" y="1929666"/>
                    <a:pt x="1593593" y="1909405"/>
                  </a:cubicBezTo>
                  <a:cubicBezTo>
                    <a:pt x="1592712" y="1889144"/>
                    <a:pt x="1589630" y="1864918"/>
                    <a:pt x="1577737" y="1838050"/>
                  </a:cubicBezTo>
                  <a:cubicBezTo>
                    <a:pt x="1565844" y="1811182"/>
                    <a:pt x="1540297" y="1779468"/>
                    <a:pt x="1522238" y="1748195"/>
                  </a:cubicBezTo>
                  <a:cubicBezTo>
                    <a:pt x="1504179" y="1716922"/>
                    <a:pt x="1483918" y="1677722"/>
                    <a:pt x="1469383" y="1650413"/>
                  </a:cubicBezTo>
                  <a:cubicBezTo>
                    <a:pt x="1454848" y="1623104"/>
                    <a:pt x="1442074" y="1603283"/>
                    <a:pt x="1435027" y="1584343"/>
                  </a:cubicBezTo>
                  <a:cubicBezTo>
                    <a:pt x="1427980" y="1565403"/>
                    <a:pt x="1426658" y="1552630"/>
                    <a:pt x="1427098" y="1536774"/>
                  </a:cubicBezTo>
                  <a:cubicBezTo>
                    <a:pt x="1427538" y="1520918"/>
                    <a:pt x="1437670" y="1503299"/>
                    <a:pt x="1437670" y="1489204"/>
                  </a:cubicBezTo>
                  <a:cubicBezTo>
                    <a:pt x="1437670" y="1475109"/>
                    <a:pt x="1431943" y="1461895"/>
                    <a:pt x="1427098" y="1452205"/>
                  </a:cubicBezTo>
                  <a:cubicBezTo>
                    <a:pt x="1422253" y="1442515"/>
                    <a:pt x="1419170" y="1450443"/>
                    <a:pt x="1408599" y="1431063"/>
                  </a:cubicBezTo>
                  <a:cubicBezTo>
                    <a:pt x="1398028" y="1411683"/>
                    <a:pt x="1378207" y="1367636"/>
                    <a:pt x="1363672" y="1335923"/>
                  </a:cubicBezTo>
                  <a:cubicBezTo>
                    <a:pt x="1349137" y="1304210"/>
                    <a:pt x="1335041" y="1267651"/>
                    <a:pt x="1321387" y="1240783"/>
                  </a:cubicBezTo>
                  <a:cubicBezTo>
                    <a:pt x="1307733" y="1213915"/>
                    <a:pt x="1290555" y="1188367"/>
                    <a:pt x="1281746" y="1174713"/>
                  </a:cubicBezTo>
                  <a:cubicBezTo>
                    <a:pt x="1272937" y="1161059"/>
                    <a:pt x="1272056" y="1154012"/>
                    <a:pt x="1268532" y="1158857"/>
                  </a:cubicBezTo>
                  <a:cubicBezTo>
                    <a:pt x="1265008" y="1163702"/>
                    <a:pt x="1265449" y="1177797"/>
                    <a:pt x="1260604" y="1203784"/>
                  </a:cubicBezTo>
                  <a:cubicBezTo>
                    <a:pt x="1255759" y="1229771"/>
                    <a:pt x="1250032" y="1281745"/>
                    <a:pt x="1239461" y="1314780"/>
                  </a:cubicBezTo>
                  <a:cubicBezTo>
                    <a:pt x="1228890" y="1347815"/>
                    <a:pt x="1209749" y="1370719"/>
                    <a:pt x="1197177" y="1401992"/>
                  </a:cubicBezTo>
                  <a:cubicBezTo>
                    <a:pt x="1184605" y="1433265"/>
                    <a:pt x="1171074" y="1465859"/>
                    <a:pt x="1164027" y="1502417"/>
                  </a:cubicBezTo>
                  <a:cubicBezTo>
                    <a:pt x="1156980" y="1538975"/>
                    <a:pt x="1154213" y="1579939"/>
                    <a:pt x="1154893" y="1621342"/>
                  </a:cubicBezTo>
                  <a:cubicBezTo>
                    <a:pt x="1155573" y="1662745"/>
                    <a:pt x="1161500" y="1713399"/>
                    <a:pt x="1168107" y="1750838"/>
                  </a:cubicBezTo>
                  <a:cubicBezTo>
                    <a:pt x="1174714" y="1788277"/>
                    <a:pt x="1186606" y="1810301"/>
                    <a:pt x="1194534" y="1845978"/>
                  </a:cubicBezTo>
                  <a:cubicBezTo>
                    <a:pt x="1202462" y="1881655"/>
                    <a:pt x="1213474" y="1908083"/>
                    <a:pt x="1215676" y="1964903"/>
                  </a:cubicBezTo>
                  <a:cubicBezTo>
                    <a:pt x="1217878" y="2021723"/>
                    <a:pt x="1211712" y="2097042"/>
                    <a:pt x="1207748" y="2186896"/>
                  </a:cubicBezTo>
                  <a:cubicBezTo>
                    <a:pt x="1203784" y="2276750"/>
                    <a:pt x="1194094" y="2422984"/>
                    <a:pt x="1191892" y="2504029"/>
                  </a:cubicBezTo>
                  <a:cubicBezTo>
                    <a:pt x="1189690" y="2585074"/>
                    <a:pt x="1190130" y="2618990"/>
                    <a:pt x="1194534" y="2673167"/>
                  </a:cubicBezTo>
                  <a:cubicBezTo>
                    <a:pt x="1198938" y="2727344"/>
                    <a:pt x="1206867" y="2780639"/>
                    <a:pt x="1218319" y="2829090"/>
                  </a:cubicBezTo>
                  <a:cubicBezTo>
                    <a:pt x="1229771" y="2877541"/>
                    <a:pt x="1253115" y="2914540"/>
                    <a:pt x="1263246" y="2963872"/>
                  </a:cubicBezTo>
                  <a:cubicBezTo>
                    <a:pt x="1273377" y="3013204"/>
                    <a:pt x="1281746" y="3062536"/>
                    <a:pt x="1279103" y="3125081"/>
                  </a:cubicBezTo>
                  <a:cubicBezTo>
                    <a:pt x="1276460" y="3187626"/>
                    <a:pt x="1255318" y="3292017"/>
                    <a:pt x="1247390" y="3339146"/>
                  </a:cubicBezTo>
                  <a:cubicBezTo>
                    <a:pt x="1239462" y="3386275"/>
                    <a:pt x="1235497" y="3373502"/>
                    <a:pt x="1231533" y="3407858"/>
                  </a:cubicBezTo>
                  <a:cubicBezTo>
                    <a:pt x="1227569" y="3442214"/>
                    <a:pt x="1223605" y="3481415"/>
                    <a:pt x="1223605" y="3545282"/>
                  </a:cubicBezTo>
                  <a:cubicBezTo>
                    <a:pt x="1223605" y="3609149"/>
                    <a:pt x="1228009" y="3733800"/>
                    <a:pt x="1231533" y="3791060"/>
                  </a:cubicBezTo>
                  <a:cubicBezTo>
                    <a:pt x="1235057" y="3848320"/>
                    <a:pt x="1239462" y="3863296"/>
                    <a:pt x="1244747" y="3888843"/>
                  </a:cubicBezTo>
                  <a:cubicBezTo>
                    <a:pt x="1250032" y="3914390"/>
                    <a:pt x="1261044" y="3931568"/>
                    <a:pt x="1263246" y="3944341"/>
                  </a:cubicBezTo>
                  <a:cubicBezTo>
                    <a:pt x="1265448" y="3957114"/>
                    <a:pt x="1263687" y="3957114"/>
                    <a:pt x="1257961" y="3965483"/>
                  </a:cubicBezTo>
                  <a:cubicBezTo>
                    <a:pt x="1252235" y="3973852"/>
                    <a:pt x="1239901" y="3986185"/>
                    <a:pt x="1228890" y="3994554"/>
                  </a:cubicBezTo>
                  <a:cubicBezTo>
                    <a:pt x="1217879" y="4002923"/>
                    <a:pt x="1208189" y="4004244"/>
                    <a:pt x="1191892" y="4015696"/>
                  </a:cubicBezTo>
                  <a:cubicBezTo>
                    <a:pt x="1175595" y="4027148"/>
                    <a:pt x="1152250" y="4051373"/>
                    <a:pt x="1131108" y="4063266"/>
                  </a:cubicBezTo>
                  <a:cubicBezTo>
                    <a:pt x="1109966" y="4075159"/>
                    <a:pt x="1092346" y="4080885"/>
                    <a:pt x="1065038" y="4087051"/>
                  </a:cubicBezTo>
                  <a:cubicBezTo>
                    <a:pt x="1037730" y="4093217"/>
                    <a:pt x="998969" y="4098944"/>
                    <a:pt x="967256" y="4100265"/>
                  </a:cubicBezTo>
                  <a:cubicBezTo>
                    <a:pt x="935543" y="4101586"/>
                    <a:pt x="893699" y="4098503"/>
                    <a:pt x="874759" y="4094979"/>
                  </a:cubicBezTo>
                  <a:cubicBezTo>
                    <a:pt x="855819" y="4091455"/>
                    <a:pt x="856259" y="4085289"/>
                    <a:pt x="853616" y="4079123"/>
                  </a:cubicBezTo>
                  <a:cubicBezTo>
                    <a:pt x="850973" y="4072957"/>
                    <a:pt x="852736" y="4068551"/>
                    <a:pt x="858902" y="4057980"/>
                  </a:cubicBezTo>
                  <a:cubicBezTo>
                    <a:pt x="865068" y="4047409"/>
                    <a:pt x="866830" y="4037719"/>
                    <a:pt x="890615" y="4015696"/>
                  </a:cubicBezTo>
                  <a:cubicBezTo>
                    <a:pt x="914400" y="3993673"/>
                    <a:pt x="972982" y="3952710"/>
                    <a:pt x="1001612" y="3925842"/>
                  </a:cubicBezTo>
                  <a:cubicBezTo>
                    <a:pt x="1030242" y="3898974"/>
                    <a:pt x="1050063" y="3879153"/>
                    <a:pt x="1062396" y="3854487"/>
                  </a:cubicBezTo>
                  <a:cubicBezTo>
                    <a:pt x="1074729" y="3829821"/>
                    <a:pt x="1071204" y="3798107"/>
                    <a:pt x="1075609" y="3777846"/>
                  </a:cubicBezTo>
                  <a:cubicBezTo>
                    <a:pt x="1080014" y="3757585"/>
                    <a:pt x="1087061" y="3762430"/>
                    <a:pt x="1088823" y="3732919"/>
                  </a:cubicBezTo>
                  <a:cubicBezTo>
                    <a:pt x="1090585" y="3703408"/>
                    <a:pt x="1090585" y="3657159"/>
                    <a:pt x="1086181" y="3600780"/>
                  </a:cubicBezTo>
                  <a:cubicBezTo>
                    <a:pt x="1081777" y="3544401"/>
                    <a:pt x="1070765" y="3458071"/>
                    <a:pt x="1062396" y="3394644"/>
                  </a:cubicBezTo>
                  <a:cubicBezTo>
                    <a:pt x="1054027" y="3331217"/>
                    <a:pt x="1047860" y="3282767"/>
                    <a:pt x="1035968" y="3220221"/>
                  </a:cubicBezTo>
                  <a:cubicBezTo>
                    <a:pt x="1024076" y="3157675"/>
                    <a:pt x="999410" y="3058571"/>
                    <a:pt x="991041" y="3019370"/>
                  </a:cubicBezTo>
                  <a:cubicBezTo>
                    <a:pt x="982672" y="2980169"/>
                    <a:pt x="990600" y="2999549"/>
                    <a:pt x="985755" y="2985014"/>
                  </a:cubicBezTo>
                  <a:cubicBezTo>
                    <a:pt x="980910" y="2970479"/>
                    <a:pt x="966815" y="2946693"/>
                    <a:pt x="961970" y="2932158"/>
                  </a:cubicBezTo>
                  <a:cubicBezTo>
                    <a:pt x="957125" y="2917623"/>
                    <a:pt x="957566" y="2908813"/>
                    <a:pt x="956685" y="2897802"/>
                  </a:cubicBezTo>
                  <a:cubicBezTo>
                    <a:pt x="955804" y="2886791"/>
                    <a:pt x="959768" y="2880184"/>
                    <a:pt x="956685" y="2866089"/>
                  </a:cubicBezTo>
                  <a:cubicBezTo>
                    <a:pt x="953602" y="2851994"/>
                    <a:pt x="949197" y="2842305"/>
                    <a:pt x="938185" y="2813234"/>
                  </a:cubicBezTo>
                  <a:cubicBezTo>
                    <a:pt x="927173" y="2784163"/>
                    <a:pt x="904269" y="2733069"/>
                    <a:pt x="890615" y="2691666"/>
                  </a:cubicBezTo>
                  <a:cubicBezTo>
                    <a:pt x="876961" y="2650263"/>
                    <a:pt x="864187" y="2599169"/>
                    <a:pt x="856259" y="2564813"/>
                  </a:cubicBezTo>
                  <a:cubicBezTo>
                    <a:pt x="848331" y="2530457"/>
                    <a:pt x="845688" y="2501387"/>
                    <a:pt x="843045" y="2485530"/>
                  </a:cubicBezTo>
                  <a:cubicBezTo>
                    <a:pt x="840402" y="2469673"/>
                    <a:pt x="841283" y="2463947"/>
                    <a:pt x="840402" y="2469673"/>
                  </a:cubicBezTo>
                  <a:cubicBezTo>
                    <a:pt x="839521" y="2475399"/>
                    <a:pt x="842164" y="2487732"/>
                    <a:pt x="837760" y="2519886"/>
                  </a:cubicBezTo>
                  <a:cubicBezTo>
                    <a:pt x="833356" y="2552040"/>
                    <a:pt x="821463" y="2623834"/>
                    <a:pt x="813975" y="2662595"/>
                  </a:cubicBezTo>
                  <a:cubicBezTo>
                    <a:pt x="806487" y="2701356"/>
                    <a:pt x="797678" y="2726903"/>
                    <a:pt x="792833" y="2752450"/>
                  </a:cubicBezTo>
                  <a:cubicBezTo>
                    <a:pt x="787988" y="2777997"/>
                    <a:pt x="783142" y="2794734"/>
                    <a:pt x="784904" y="2815876"/>
                  </a:cubicBezTo>
                  <a:cubicBezTo>
                    <a:pt x="786666" y="2837018"/>
                    <a:pt x="796797" y="2851554"/>
                    <a:pt x="803404" y="2879303"/>
                  </a:cubicBezTo>
                  <a:cubicBezTo>
                    <a:pt x="810011" y="2907052"/>
                    <a:pt x="820142" y="2939646"/>
                    <a:pt x="824546" y="2982371"/>
                  </a:cubicBezTo>
                  <a:cubicBezTo>
                    <a:pt x="828950" y="3025096"/>
                    <a:pt x="834676" y="3084118"/>
                    <a:pt x="829831" y="3135652"/>
                  </a:cubicBezTo>
                  <a:cubicBezTo>
                    <a:pt x="824986" y="3187186"/>
                    <a:pt x="806927" y="3225947"/>
                    <a:pt x="795475" y="3291576"/>
                  </a:cubicBezTo>
                  <a:cubicBezTo>
                    <a:pt x="784023" y="3357205"/>
                    <a:pt x="768607" y="3461595"/>
                    <a:pt x="761119" y="3529426"/>
                  </a:cubicBezTo>
                  <a:cubicBezTo>
                    <a:pt x="753631" y="3597257"/>
                    <a:pt x="749227" y="3650553"/>
                    <a:pt x="750548" y="3698563"/>
                  </a:cubicBezTo>
                  <a:cubicBezTo>
                    <a:pt x="751869" y="3746573"/>
                    <a:pt x="764643" y="3784894"/>
                    <a:pt x="769048" y="3817488"/>
                  </a:cubicBezTo>
                  <a:cubicBezTo>
                    <a:pt x="773453" y="3850082"/>
                    <a:pt x="780500" y="3873867"/>
                    <a:pt x="776976" y="3894128"/>
                  </a:cubicBezTo>
                  <a:cubicBezTo>
                    <a:pt x="773452" y="3914389"/>
                    <a:pt x="761119" y="3929806"/>
                    <a:pt x="747905" y="3939056"/>
                  </a:cubicBezTo>
                  <a:cubicBezTo>
                    <a:pt x="734691" y="3948306"/>
                    <a:pt x="716633" y="3950508"/>
                    <a:pt x="697693" y="3949627"/>
                  </a:cubicBezTo>
                  <a:cubicBezTo>
                    <a:pt x="678753" y="3948746"/>
                    <a:pt x="653646" y="3935532"/>
                    <a:pt x="634266" y="3933770"/>
                  </a:cubicBezTo>
                  <a:cubicBezTo>
                    <a:pt x="614886" y="3932008"/>
                    <a:pt x="602553" y="3930687"/>
                    <a:pt x="581411" y="3939056"/>
                  </a:cubicBezTo>
                  <a:cubicBezTo>
                    <a:pt x="560269" y="3947425"/>
                    <a:pt x="531198" y="3970769"/>
                    <a:pt x="507413" y="3983983"/>
                  </a:cubicBezTo>
                  <a:cubicBezTo>
                    <a:pt x="483628" y="3997197"/>
                    <a:pt x="464688" y="4011292"/>
                    <a:pt x="438701" y="4018339"/>
                  </a:cubicBezTo>
                  <a:cubicBezTo>
                    <a:pt x="412714" y="4025386"/>
                    <a:pt x="372631" y="4028910"/>
                    <a:pt x="351489" y="4026267"/>
                  </a:cubicBezTo>
                  <a:cubicBezTo>
                    <a:pt x="330347" y="4023624"/>
                    <a:pt x="319336" y="4010410"/>
                    <a:pt x="311848" y="4002482"/>
                  </a:cubicBezTo>
                  <a:cubicBezTo>
                    <a:pt x="304360" y="3994554"/>
                    <a:pt x="303919" y="3988387"/>
                    <a:pt x="306562" y="3978697"/>
                  </a:cubicBezTo>
                  <a:cubicBezTo>
                    <a:pt x="309205" y="3969007"/>
                    <a:pt x="313609" y="3955353"/>
                    <a:pt x="327704" y="3944341"/>
                  </a:cubicBezTo>
                  <a:cubicBezTo>
                    <a:pt x="341799" y="3933329"/>
                    <a:pt x="370429" y="3924080"/>
                    <a:pt x="391131" y="3912628"/>
                  </a:cubicBezTo>
                  <a:cubicBezTo>
                    <a:pt x="411833" y="3901176"/>
                    <a:pt x="426809" y="3892807"/>
                    <a:pt x="451915" y="3875629"/>
                  </a:cubicBezTo>
                  <a:cubicBezTo>
                    <a:pt x="477021" y="3858451"/>
                    <a:pt x="519305" y="3832464"/>
                    <a:pt x="541769" y="3809560"/>
                  </a:cubicBezTo>
                  <a:cubicBezTo>
                    <a:pt x="564233" y="3786656"/>
                    <a:pt x="577006" y="3766835"/>
                    <a:pt x="586696" y="3738205"/>
                  </a:cubicBezTo>
                  <a:cubicBezTo>
                    <a:pt x="596386" y="3709575"/>
                    <a:pt x="600791" y="3690194"/>
                    <a:pt x="599910" y="3637779"/>
                  </a:cubicBezTo>
                  <a:cubicBezTo>
                    <a:pt x="599029" y="3585364"/>
                    <a:pt x="590661" y="3506522"/>
                    <a:pt x="581411" y="3423715"/>
                  </a:cubicBezTo>
                  <a:cubicBezTo>
                    <a:pt x="572161" y="3340908"/>
                    <a:pt x="551459" y="3210091"/>
                    <a:pt x="544412" y="3140938"/>
                  </a:cubicBezTo>
                  <a:cubicBezTo>
                    <a:pt x="537365" y="3071785"/>
                    <a:pt x="541328" y="3041393"/>
                    <a:pt x="539126" y="3008799"/>
                  </a:cubicBezTo>
                  <a:cubicBezTo>
                    <a:pt x="536924" y="2976205"/>
                    <a:pt x="535162" y="2967395"/>
                    <a:pt x="531198" y="2945372"/>
                  </a:cubicBezTo>
                  <a:cubicBezTo>
                    <a:pt x="527234" y="2923349"/>
                    <a:pt x="517543" y="2901326"/>
                    <a:pt x="515341" y="2876660"/>
                  </a:cubicBezTo>
                  <a:cubicBezTo>
                    <a:pt x="513139" y="2851994"/>
                    <a:pt x="515782" y="2821162"/>
                    <a:pt x="517984" y="2797377"/>
                  </a:cubicBezTo>
                  <a:cubicBezTo>
                    <a:pt x="520186" y="2773592"/>
                    <a:pt x="530757" y="2780639"/>
                    <a:pt x="528555" y="2733950"/>
                  </a:cubicBezTo>
                  <a:cubicBezTo>
                    <a:pt x="526353" y="2687261"/>
                    <a:pt x="509175" y="2585515"/>
                    <a:pt x="504770" y="2517243"/>
                  </a:cubicBezTo>
                  <a:cubicBezTo>
                    <a:pt x="500365" y="2448971"/>
                    <a:pt x="501246" y="2389508"/>
                    <a:pt x="502127" y="2324320"/>
                  </a:cubicBezTo>
                  <a:cubicBezTo>
                    <a:pt x="503008" y="2259132"/>
                    <a:pt x="503890" y="2194384"/>
                    <a:pt x="510056" y="2126112"/>
                  </a:cubicBezTo>
                  <a:cubicBezTo>
                    <a:pt x="516222" y="2057840"/>
                    <a:pt x="529876" y="1965784"/>
                    <a:pt x="539126" y="1914690"/>
                  </a:cubicBezTo>
                  <a:cubicBezTo>
                    <a:pt x="548376" y="1863596"/>
                    <a:pt x="561590" y="1842454"/>
                    <a:pt x="565554" y="1819550"/>
                  </a:cubicBezTo>
                  <a:cubicBezTo>
                    <a:pt x="569518" y="1796646"/>
                    <a:pt x="563351" y="1800610"/>
                    <a:pt x="562911" y="1777266"/>
                  </a:cubicBezTo>
                  <a:cubicBezTo>
                    <a:pt x="562471" y="1753922"/>
                    <a:pt x="562470" y="1719565"/>
                    <a:pt x="562911" y="1679483"/>
                  </a:cubicBezTo>
                  <a:cubicBezTo>
                    <a:pt x="563352" y="1639401"/>
                    <a:pt x="562471" y="1572451"/>
                    <a:pt x="565554" y="1536774"/>
                  </a:cubicBezTo>
                  <a:cubicBezTo>
                    <a:pt x="568637" y="1501097"/>
                    <a:pt x="580090" y="1487883"/>
                    <a:pt x="581411" y="1465419"/>
                  </a:cubicBezTo>
                  <a:cubicBezTo>
                    <a:pt x="582732" y="1442955"/>
                    <a:pt x="580970" y="1401552"/>
                    <a:pt x="573482" y="1401992"/>
                  </a:cubicBezTo>
                  <a:cubicBezTo>
                    <a:pt x="565994" y="1402432"/>
                    <a:pt x="551018" y="1432824"/>
                    <a:pt x="536483" y="1468061"/>
                  </a:cubicBezTo>
                  <a:cubicBezTo>
                    <a:pt x="521948" y="1503298"/>
                    <a:pt x="511377" y="1573772"/>
                    <a:pt x="486271" y="1613414"/>
                  </a:cubicBezTo>
                  <a:cubicBezTo>
                    <a:pt x="461165" y="1653056"/>
                    <a:pt x="421522" y="1672436"/>
                    <a:pt x="385845" y="1705911"/>
                  </a:cubicBezTo>
                  <a:cubicBezTo>
                    <a:pt x="350168" y="1739386"/>
                    <a:pt x="304360" y="1780349"/>
                    <a:pt x="272206" y="1814265"/>
                  </a:cubicBezTo>
                  <a:cubicBezTo>
                    <a:pt x="240052" y="1848181"/>
                    <a:pt x="211422" y="1882977"/>
                    <a:pt x="192923" y="1909405"/>
                  </a:cubicBezTo>
                  <a:cubicBezTo>
                    <a:pt x="174424" y="1935833"/>
                    <a:pt x="166935" y="1952129"/>
                    <a:pt x="161209" y="1972831"/>
                  </a:cubicBezTo>
                  <a:cubicBezTo>
                    <a:pt x="155483" y="1993533"/>
                    <a:pt x="162531" y="2010711"/>
                    <a:pt x="158567" y="2033615"/>
                  </a:cubicBezTo>
                  <a:cubicBezTo>
                    <a:pt x="154603" y="2056519"/>
                    <a:pt x="143590" y="2087792"/>
                    <a:pt x="137424" y="2110256"/>
                  </a:cubicBezTo>
                  <a:cubicBezTo>
                    <a:pt x="131258" y="2132720"/>
                    <a:pt x="124651" y="2147695"/>
                    <a:pt x="121568" y="2168397"/>
                  </a:cubicBezTo>
                  <a:cubicBezTo>
                    <a:pt x="118485" y="2189099"/>
                    <a:pt x="117604" y="2217288"/>
                    <a:pt x="118925" y="2234466"/>
                  </a:cubicBezTo>
                  <a:cubicBezTo>
                    <a:pt x="120246" y="2251644"/>
                    <a:pt x="124651" y="2261775"/>
                    <a:pt x="129496" y="2271465"/>
                  </a:cubicBezTo>
                  <a:cubicBezTo>
                    <a:pt x="134341" y="2281155"/>
                    <a:pt x="147996" y="2287762"/>
                    <a:pt x="147996" y="2292607"/>
                  </a:cubicBezTo>
                  <a:cubicBezTo>
                    <a:pt x="147996" y="2297452"/>
                    <a:pt x="139186" y="2306261"/>
                    <a:pt x="129496" y="2300535"/>
                  </a:cubicBezTo>
                  <a:cubicBezTo>
                    <a:pt x="119806" y="2294809"/>
                    <a:pt x="92498" y="2256929"/>
                    <a:pt x="89855" y="2258251"/>
                  </a:cubicBezTo>
                  <a:cubicBezTo>
                    <a:pt x="87212" y="2259573"/>
                    <a:pt x="108794" y="2297012"/>
                    <a:pt x="113639" y="2308464"/>
                  </a:cubicBezTo>
                  <a:cubicBezTo>
                    <a:pt x="118484" y="2319916"/>
                    <a:pt x="119806" y="2321237"/>
                    <a:pt x="118925" y="2326963"/>
                  </a:cubicBezTo>
                  <a:cubicBezTo>
                    <a:pt x="118044" y="2332689"/>
                    <a:pt x="116282" y="2347225"/>
                    <a:pt x="108354" y="2342820"/>
                  </a:cubicBezTo>
                  <a:cubicBezTo>
                    <a:pt x="100426" y="2338415"/>
                    <a:pt x="78843" y="2310666"/>
                    <a:pt x="71355" y="2300535"/>
                  </a:cubicBezTo>
                  <a:cubicBezTo>
                    <a:pt x="63867" y="2290404"/>
                    <a:pt x="65189" y="2281155"/>
                    <a:pt x="63427" y="2282036"/>
                  </a:cubicBezTo>
                  <a:cubicBezTo>
                    <a:pt x="61665" y="2282917"/>
                    <a:pt x="61665" y="2294809"/>
                    <a:pt x="60784" y="2305821"/>
                  </a:cubicBezTo>
                  <a:cubicBezTo>
                    <a:pt x="59903" y="2316833"/>
                    <a:pt x="59903" y="2337974"/>
                    <a:pt x="58141" y="2348105"/>
                  </a:cubicBezTo>
                  <a:cubicBezTo>
                    <a:pt x="56379" y="2358236"/>
                    <a:pt x="54618" y="2367486"/>
                    <a:pt x="50213" y="2366605"/>
                  </a:cubicBezTo>
                  <a:cubicBezTo>
                    <a:pt x="45808" y="2365724"/>
                    <a:pt x="38760" y="2345463"/>
                    <a:pt x="31713" y="2342820"/>
                  </a:cubicBezTo>
                  <a:cubicBezTo>
                    <a:pt x="24666" y="2340177"/>
                    <a:pt x="13214" y="2352510"/>
                    <a:pt x="7929" y="2350748"/>
                  </a:cubicBezTo>
                  <a:cubicBezTo>
                    <a:pt x="2644" y="2348986"/>
                    <a:pt x="1322" y="2340617"/>
                    <a:pt x="0" y="2332249"/>
                  </a:cubicBezTo>
                </a:path>
              </a:pathLst>
            </a:custGeom>
            <a:noFill/>
            <a:ln w="12700" cap="flat" cmpd="sng">
              <a:solidFill>
                <a:srgbClr val="FFFFFF"/>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E3CDDF75-5304-4A60-94A3-5CF2F87DAF68}"/>
                </a:ext>
              </a:extLst>
            </p:cNvPr>
            <p:cNvSpPr>
              <a:spLocks noChangeAspect="1"/>
            </p:cNvSpPr>
            <p:nvPr/>
          </p:nvSpPr>
          <p:spPr bwMode="auto">
            <a:xfrm>
              <a:off x="111488088" y="106998014"/>
              <a:ext cx="779618" cy="2185574"/>
            </a:xfrm>
            <a:custGeom>
              <a:avLst/>
              <a:gdLst>
                <a:gd name="T0" fmla="*/ 7928 w 779618"/>
                <a:gd name="T1" fmla="*/ 2185574 h 2185574"/>
                <a:gd name="T2" fmla="*/ 2643 w 779618"/>
                <a:gd name="T3" fmla="*/ 2119505 h 2185574"/>
                <a:gd name="T4" fmla="*/ 0 w 779618"/>
                <a:gd name="T5" fmla="*/ 2053436 h 2185574"/>
                <a:gd name="T6" fmla="*/ 2643 w 779618"/>
                <a:gd name="T7" fmla="*/ 2008509 h 2185574"/>
                <a:gd name="T8" fmla="*/ 7928 w 779618"/>
                <a:gd name="T9" fmla="*/ 1937154 h 2185574"/>
                <a:gd name="T10" fmla="*/ 34356 w 779618"/>
                <a:gd name="T11" fmla="*/ 1855228 h 2185574"/>
                <a:gd name="T12" fmla="*/ 87211 w 779618"/>
                <a:gd name="T13" fmla="*/ 1741588 h 2185574"/>
                <a:gd name="T14" fmla="*/ 169137 w 779618"/>
                <a:gd name="T15" fmla="*/ 1564522 h 2185574"/>
                <a:gd name="T16" fmla="*/ 245778 w 779618"/>
                <a:gd name="T17" fmla="*/ 1350458 h 2185574"/>
                <a:gd name="T18" fmla="*/ 325061 w 779618"/>
                <a:gd name="T19" fmla="*/ 1244747 h 2185574"/>
                <a:gd name="T20" fmla="*/ 369988 w 779618"/>
                <a:gd name="T21" fmla="*/ 1189248 h 2185574"/>
                <a:gd name="T22" fmla="*/ 428129 w 779618"/>
                <a:gd name="T23" fmla="*/ 998969 h 2185574"/>
                <a:gd name="T24" fmla="*/ 449272 w 779618"/>
                <a:gd name="T25" fmla="*/ 869473 h 2185574"/>
                <a:gd name="T26" fmla="*/ 475699 w 779618"/>
                <a:gd name="T27" fmla="*/ 739977 h 2185574"/>
                <a:gd name="T28" fmla="*/ 552340 w 779618"/>
                <a:gd name="T29" fmla="*/ 636909 h 2185574"/>
                <a:gd name="T30" fmla="*/ 692407 w 779618"/>
                <a:gd name="T31" fmla="*/ 565554 h 2185574"/>
                <a:gd name="T32" fmla="*/ 742620 w 779618"/>
                <a:gd name="T33" fmla="*/ 515341 h 2185574"/>
                <a:gd name="T34" fmla="*/ 771690 w 779618"/>
                <a:gd name="T35" fmla="*/ 446629 h 2185574"/>
                <a:gd name="T36" fmla="*/ 774333 w 779618"/>
                <a:gd name="T37" fmla="*/ 393773 h 2185574"/>
                <a:gd name="T38" fmla="*/ 739977 w 779618"/>
                <a:gd name="T39" fmla="*/ 393773 h 2185574"/>
                <a:gd name="T40" fmla="*/ 692407 w 779618"/>
                <a:gd name="T41" fmla="*/ 377917 h 2185574"/>
                <a:gd name="T42" fmla="*/ 679193 w 779618"/>
                <a:gd name="T43" fmla="*/ 338275 h 2185574"/>
                <a:gd name="T44" fmla="*/ 681836 w 779618"/>
                <a:gd name="T45" fmla="*/ 311847 h 2185574"/>
                <a:gd name="T46" fmla="*/ 681836 w 779618"/>
                <a:gd name="T47" fmla="*/ 282777 h 2185574"/>
                <a:gd name="T48" fmla="*/ 676550 w 779618"/>
                <a:gd name="T49" fmla="*/ 261635 h 2185574"/>
                <a:gd name="T50" fmla="*/ 671265 w 779618"/>
                <a:gd name="T51" fmla="*/ 243135 h 2185574"/>
                <a:gd name="T52" fmla="*/ 676550 w 779618"/>
                <a:gd name="T53" fmla="*/ 211422 h 2185574"/>
                <a:gd name="T54" fmla="*/ 658051 w 779618"/>
                <a:gd name="T55" fmla="*/ 198208 h 2185574"/>
                <a:gd name="T56" fmla="*/ 658051 w 779618"/>
                <a:gd name="T57" fmla="*/ 171780 h 2185574"/>
                <a:gd name="T58" fmla="*/ 650122 w 779618"/>
                <a:gd name="T59" fmla="*/ 147995 h 2185574"/>
                <a:gd name="T60" fmla="*/ 647480 w 779618"/>
                <a:gd name="T61" fmla="*/ 116282 h 2185574"/>
                <a:gd name="T62" fmla="*/ 639551 w 779618"/>
                <a:gd name="T63" fmla="*/ 95140 h 2185574"/>
                <a:gd name="T64" fmla="*/ 639551 w 779618"/>
                <a:gd name="T65" fmla="*/ 66069 h 2185574"/>
                <a:gd name="T66" fmla="*/ 644837 w 779618"/>
                <a:gd name="T67" fmla="*/ 31713 h 2185574"/>
                <a:gd name="T68" fmla="*/ 652765 w 779618"/>
                <a:gd name="T69" fmla="*/ 0 h 2185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9618" h="2185574">
                  <a:moveTo>
                    <a:pt x="7928" y="2185574"/>
                  </a:moveTo>
                  <a:cubicBezTo>
                    <a:pt x="5946" y="2163551"/>
                    <a:pt x="3964" y="2141528"/>
                    <a:pt x="2643" y="2119505"/>
                  </a:cubicBezTo>
                  <a:cubicBezTo>
                    <a:pt x="1322" y="2097482"/>
                    <a:pt x="0" y="2071935"/>
                    <a:pt x="0" y="2053436"/>
                  </a:cubicBezTo>
                  <a:cubicBezTo>
                    <a:pt x="0" y="2034937"/>
                    <a:pt x="1322" y="2027889"/>
                    <a:pt x="2643" y="2008509"/>
                  </a:cubicBezTo>
                  <a:cubicBezTo>
                    <a:pt x="3964" y="1989129"/>
                    <a:pt x="2642" y="1962701"/>
                    <a:pt x="7928" y="1937154"/>
                  </a:cubicBezTo>
                  <a:cubicBezTo>
                    <a:pt x="13214" y="1911607"/>
                    <a:pt x="21142" y="1887822"/>
                    <a:pt x="34356" y="1855228"/>
                  </a:cubicBezTo>
                  <a:cubicBezTo>
                    <a:pt x="47570" y="1822634"/>
                    <a:pt x="64747" y="1790039"/>
                    <a:pt x="87211" y="1741588"/>
                  </a:cubicBezTo>
                  <a:cubicBezTo>
                    <a:pt x="109675" y="1693137"/>
                    <a:pt x="142709" y="1629710"/>
                    <a:pt x="169137" y="1564522"/>
                  </a:cubicBezTo>
                  <a:cubicBezTo>
                    <a:pt x="195565" y="1499334"/>
                    <a:pt x="219791" y="1403754"/>
                    <a:pt x="245778" y="1350458"/>
                  </a:cubicBezTo>
                  <a:cubicBezTo>
                    <a:pt x="271765" y="1297162"/>
                    <a:pt x="304359" y="1271615"/>
                    <a:pt x="325061" y="1244747"/>
                  </a:cubicBezTo>
                  <a:cubicBezTo>
                    <a:pt x="345763" y="1217879"/>
                    <a:pt x="352810" y="1230211"/>
                    <a:pt x="369988" y="1189248"/>
                  </a:cubicBezTo>
                  <a:cubicBezTo>
                    <a:pt x="387166" y="1148285"/>
                    <a:pt x="414915" y="1052265"/>
                    <a:pt x="428129" y="998969"/>
                  </a:cubicBezTo>
                  <a:cubicBezTo>
                    <a:pt x="441343" y="945673"/>
                    <a:pt x="441344" y="912638"/>
                    <a:pt x="449272" y="869473"/>
                  </a:cubicBezTo>
                  <a:cubicBezTo>
                    <a:pt x="457200" y="826308"/>
                    <a:pt x="458521" y="778737"/>
                    <a:pt x="475699" y="739977"/>
                  </a:cubicBezTo>
                  <a:cubicBezTo>
                    <a:pt x="492877" y="701217"/>
                    <a:pt x="516222" y="665980"/>
                    <a:pt x="552340" y="636909"/>
                  </a:cubicBezTo>
                  <a:cubicBezTo>
                    <a:pt x="588458" y="607838"/>
                    <a:pt x="660694" y="585815"/>
                    <a:pt x="692407" y="565554"/>
                  </a:cubicBezTo>
                  <a:cubicBezTo>
                    <a:pt x="724120" y="545293"/>
                    <a:pt x="729406" y="535162"/>
                    <a:pt x="742620" y="515341"/>
                  </a:cubicBezTo>
                  <a:cubicBezTo>
                    <a:pt x="755834" y="495520"/>
                    <a:pt x="766404" y="466890"/>
                    <a:pt x="771690" y="446629"/>
                  </a:cubicBezTo>
                  <a:cubicBezTo>
                    <a:pt x="776976" y="426368"/>
                    <a:pt x="779618" y="402582"/>
                    <a:pt x="774333" y="393773"/>
                  </a:cubicBezTo>
                  <a:cubicBezTo>
                    <a:pt x="769048" y="384964"/>
                    <a:pt x="753631" y="396416"/>
                    <a:pt x="739977" y="393773"/>
                  </a:cubicBezTo>
                  <a:cubicBezTo>
                    <a:pt x="726323" y="391130"/>
                    <a:pt x="702538" y="387167"/>
                    <a:pt x="692407" y="377917"/>
                  </a:cubicBezTo>
                  <a:cubicBezTo>
                    <a:pt x="682276" y="368667"/>
                    <a:pt x="680955" y="349287"/>
                    <a:pt x="679193" y="338275"/>
                  </a:cubicBezTo>
                  <a:cubicBezTo>
                    <a:pt x="677431" y="327263"/>
                    <a:pt x="681396" y="321097"/>
                    <a:pt x="681836" y="311847"/>
                  </a:cubicBezTo>
                  <a:cubicBezTo>
                    <a:pt x="682276" y="302597"/>
                    <a:pt x="682717" y="291146"/>
                    <a:pt x="681836" y="282777"/>
                  </a:cubicBezTo>
                  <a:cubicBezTo>
                    <a:pt x="680955" y="274408"/>
                    <a:pt x="678312" y="268242"/>
                    <a:pt x="676550" y="261635"/>
                  </a:cubicBezTo>
                  <a:cubicBezTo>
                    <a:pt x="674788" y="255028"/>
                    <a:pt x="671265" y="251504"/>
                    <a:pt x="671265" y="243135"/>
                  </a:cubicBezTo>
                  <a:cubicBezTo>
                    <a:pt x="671265" y="234766"/>
                    <a:pt x="678752" y="218910"/>
                    <a:pt x="676550" y="211422"/>
                  </a:cubicBezTo>
                  <a:cubicBezTo>
                    <a:pt x="674348" y="203934"/>
                    <a:pt x="661134" y="204815"/>
                    <a:pt x="658051" y="198208"/>
                  </a:cubicBezTo>
                  <a:cubicBezTo>
                    <a:pt x="654968" y="191601"/>
                    <a:pt x="659373" y="180149"/>
                    <a:pt x="658051" y="171780"/>
                  </a:cubicBezTo>
                  <a:cubicBezTo>
                    <a:pt x="656729" y="163411"/>
                    <a:pt x="651884" y="157245"/>
                    <a:pt x="650122" y="147995"/>
                  </a:cubicBezTo>
                  <a:cubicBezTo>
                    <a:pt x="648360" y="138745"/>
                    <a:pt x="649242" y="125091"/>
                    <a:pt x="647480" y="116282"/>
                  </a:cubicBezTo>
                  <a:cubicBezTo>
                    <a:pt x="645718" y="107473"/>
                    <a:pt x="640873" y="103509"/>
                    <a:pt x="639551" y="95140"/>
                  </a:cubicBezTo>
                  <a:cubicBezTo>
                    <a:pt x="638229" y="86771"/>
                    <a:pt x="638670" y="76640"/>
                    <a:pt x="639551" y="66069"/>
                  </a:cubicBezTo>
                  <a:cubicBezTo>
                    <a:pt x="640432" y="55498"/>
                    <a:pt x="642635" y="42724"/>
                    <a:pt x="644837" y="31713"/>
                  </a:cubicBezTo>
                  <a:cubicBezTo>
                    <a:pt x="647039" y="20702"/>
                    <a:pt x="649902" y="10351"/>
                    <a:pt x="652765" y="0"/>
                  </a:cubicBezTo>
                </a:path>
              </a:pathLst>
            </a:custGeom>
            <a:noFill/>
            <a:ln w="12700" cap="flat" cmpd="sng">
              <a:solidFill>
                <a:srgbClr val="FFFFFF"/>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grpSp>
      <p:sp>
        <p:nvSpPr>
          <p:cNvPr id="20" name="Arrow: Chevron 19">
            <a:extLst>
              <a:ext uri="{FF2B5EF4-FFF2-40B4-BE49-F238E27FC236}">
                <a16:creationId xmlns:a16="http://schemas.microsoft.com/office/drawing/2014/main" id="{F7BB57F5-6927-41FD-9448-A05146F9399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1_SLIDE_09_PARA_A">
            <a:hlinkClick r:id="" action="ppaction://media"/>
            <a:extLst>
              <a:ext uri="{FF2B5EF4-FFF2-40B4-BE49-F238E27FC236}">
                <a16:creationId xmlns:a16="http://schemas.microsoft.com/office/drawing/2014/main" id="{50A1B6FA-867E-49B1-906C-C88F9CC6B69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30996" y="0"/>
            <a:ext cx="609600" cy="609600"/>
          </a:xfrm>
          <a:prstGeom prst="rect">
            <a:avLst/>
          </a:prstGeom>
        </p:spPr>
      </p:pic>
      <p:pic>
        <p:nvPicPr>
          <p:cNvPr id="6" name="TAC_MOD3_SNIP1_SLIDE_09_PARA_B">
            <a:hlinkClick r:id="" action="ppaction://media"/>
            <a:extLst>
              <a:ext uri="{FF2B5EF4-FFF2-40B4-BE49-F238E27FC236}">
                <a16:creationId xmlns:a16="http://schemas.microsoft.com/office/drawing/2014/main" id="{2365E92E-B64C-49E5-9678-18E83C6C605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0996" y="656412"/>
            <a:ext cx="609600" cy="609600"/>
          </a:xfrm>
          <a:prstGeom prst="rect">
            <a:avLst/>
          </a:prstGeom>
        </p:spPr>
      </p:pic>
      <p:pic>
        <p:nvPicPr>
          <p:cNvPr id="7" name="TAC_MOD3_SNIP1_SLIDE_09_PARA_C">
            <a:hlinkClick r:id="" action="ppaction://media"/>
            <a:extLst>
              <a:ext uri="{FF2B5EF4-FFF2-40B4-BE49-F238E27FC236}">
                <a16:creationId xmlns:a16="http://schemas.microsoft.com/office/drawing/2014/main" id="{C7849ACF-2302-4831-A521-DD71A1824534}"/>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30996" y="1312824"/>
            <a:ext cx="609600" cy="609600"/>
          </a:xfrm>
          <a:prstGeom prst="rect">
            <a:avLst/>
          </a:prstGeom>
        </p:spPr>
      </p:pic>
    </p:spTree>
    <p:extLst>
      <p:ext uri="{BB962C8B-B14F-4D97-AF65-F5344CB8AC3E}">
        <p14:creationId xmlns:p14="http://schemas.microsoft.com/office/powerpoint/2010/main" val="29346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2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 presetClass="mediacall" presetSubtype="0" fill="hold" nodeType="withEffect">
                                  <p:stCondLst>
                                    <p:cond delay="1000"/>
                                  </p:stCondLst>
                                  <p:childTnLst>
                                    <p:cmd type="call" cmd="playFrom(0.0)">
                                      <p:cBhvr>
                                        <p:cTn id="30" dur="11633" fill="hold"/>
                                        <p:tgtEl>
                                          <p:spTgt spid="5"/>
                                        </p:tgtEl>
                                      </p:cBhvr>
                                    </p:cmd>
                                  </p:childTnLst>
                                </p:cTn>
                              </p:par>
                            </p:childTnLst>
                          </p:cTn>
                        </p:par>
                        <p:par>
                          <p:cTn id="31" fill="hold">
                            <p:stCondLst>
                              <p:cond delay="12633"/>
                            </p:stCondLst>
                            <p:childTnLst>
                              <p:par>
                                <p:cTn id="32" presetID="3" presetClass="mediacall" presetSubtype="0" fill="hold" nodeType="afterEffect">
                                  <p:stCondLst>
                                    <p:cond delay="500"/>
                                  </p:stCondLst>
                                  <p:childTnLst>
                                    <p:cmd type="call" cmd="stop">
                                      <p:cBhvr>
                                        <p:cTn id="33" dur="1" fill="hold"/>
                                        <p:tgtEl>
                                          <p:spTgt spid="5"/>
                                        </p:tgtEl>
                                      </p:cBhvr>
                                    </p:cmd>
                                  </p:childTnLst>
                                </p:cTn>
                              </p:par>
                              <p:par>
                                <p:cTn id="34" presetID="10" presetClass="entr" presetSubtype="0" fill="hold" grpId="0" nodeType="withEffect">
                                  <p:stCondLst>
                                    <p:cond delay="5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animEffect transition="in" filter="fade">
                                      <p:cBhvr>
                                        <p:cTn id="41" dur="500"/>
                                        <p:tgtEl>
                                          <p:spTgt spid="2">
                                            <p:txEl>
                                              <p:pRg st="1" end="1"/>
                                            </p:txEl>
                                          </p:spTgt>
                                        </p:tgtEl>
                                      </p:cBhvr>
                                    </p:animEffect>
                                  </p:childTnLst>
                                </p:cTn>
                              </p:par>
                              <p:par>
                                <p:cTn id="42" presetID="10" presetClass="exit" presetSubtype="0" fill="hold" grpId="1"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ntr" presetSubtype="0" fill="hold" grpId="0" nodeType="withEffect">
                                  <p:stCondLst>
                                    <p:cond delay="1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300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grpId="0" nodeType="withEffect">
                                  <p:stCondLst>
                                    <p:cond delay="45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600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750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 presetClass="mediacall" presetSubtype="0" fill="hold" nodeType="withEffect">
                                  <p:stCondLst>
                                    <p:cond delay="1000"/>
                                  </p:stCondLst>
                                  <p:childTnLst>
                                    <p:cmd type="call" cmd="playFrom(0.0)">
                                      <p:cBhvr>
                                        <p:cTn id="61" dur="20658" fill="hold"/>
                                        <p:tgtEl>
                                          <p:spTgt spid="6"/>
                                        </p:tgtEl>
                                      </p:cBhvr>
                                    </p:cmd>
                                  </p:childTnLst>
                                </p:cTn>
                              </p:par>
                            </p:childTnLst>
                          </p:cTn>
                        </p:par>
                        <p:par>
                          <p:cTn id="62" fill="hold">
                            <p:stCondLst>
                              <p:cond delay="21658"/>
                            </p:stCondLst>
                            <p:childTnLst>
                              <p:par>
                                <p:cTn id="63" presetID="3" presetClass="mediacall" presetSubtype="0" fill="hold" nodeType="afterEffect">
                                  <p:stCondLst>
                                    <p:cond delay="500"/>
                                  </p:stCondLst>
                                  <p:childTnLst>
                                    <p:cmd type="call" cmd="stop">
                                      <p:cBhvr>
                                        <p:cTn id="64" dur="1" fill="hold"/>
                                        <p:tgtEl>
                                          <p:spTgt spid="6"/>
                                        </p:tgtEl>
                                      </p:cBhvr>
                                    </p:cmd>
                                  </p:childTnLst>
                                </p:cTn>
                              </p:par>
                              <p:par>
                                <p:cTn id="65" presetID="10" presetClass="entr" presetSubtype="0" fill="hold" grpId="2" nodeType="withEffect">
                                  <p:stCondLst>
                                    <p:cond delay="5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fade">
                                      <p:cBhvr>
                                        <p:cTn id="72" dur="500"/>
                                        <p:tgtEl>
                                          <p:spTgt spid="2">
                                            <p:txEl>
                                              <p:pRg st="2" end="2"/>
                                            </p:txEl>
                                          </p:spTgt>
                                        </p:tgtEl>
                                      </p:cBhvr>
                                    </p:animEffect>
                                  </p:childTnLst>
                                </p:cTn>
                              </p:par>
                              <p:par>
                                <p:cTn id="73" presetID="10" presetClass="exit" presetSubtype="0" fill="hold" grpId="3" nodeType="withEffect">
                                  <p:stCondLst>
                                    <p:cond delay="0"/>
                                  </p:stCondLst>
                                  <p:childTnLst>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1" presetClass="mediacall" presetSubtype="0" fill="hold" nodeType="withEffect">
                                  <p:stCondLst>
                                    <p:cond delay="1000"/>
                                  </p:stCondLst>
                                  <p:childTnLst>
                                    <p:cmd type="call" cmd="playFrom(0.0)">
                                      <p:cBhvr>
                                        <p:cTn id="77" dur="30595" fill="hold"/>
                                        <p:tgtEl>
                                          <p:spTgt spid="7"/>
                                        </p:tgtEl>
                                      </p:cBhvr>
                                    </p:cmd>
                                  </p:childTnLst>
                                </p:cTn>
                              </p:par>
                            </p:childTnLst>
                          </p:cTn>
                        </p:par>
                        <p:par>
                          <p:cTn id="78" fill="hold">
                            <p:stCondLst>
                              <p:cond delay="31595"/>
                            </p:stCondLst>
                            <p:childTnLst>
                              <p:par>
                                <p:cTn id="79" presetID="3" presetClass="mediacall" presetSubtype="0" fill="hold" nodeType="afterEffect">
                                  <p:stCondLst>
                                    <p:cond delay="500"/>
                                  </p:stCondLst>
                                  <p:childTnLst>
                                    <p:cmd type="call" cmd="stop">
                                      <p:cBhvr>
                                        <p:cTn id="80" dur="1" fill="hold"/>
                                        <p:tgtEl>
                                          <p:spTgt spid="7"/>
                                        </p:tgtEl>
                                      </p:cBhvr>
                                    </p:cmd>
                                  </p:childTnLst>
                                </p:cTn>
                              </p:par>
                              <p:par>
                                <p:cTn id="81" presetID="10" presetClass="entr" presetSubtype="0" fill="hold" grpId="4" nodeType="withEffect">
                                  <p:stCondLst>
                                    <p:cond delay="50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5"/>
                </p:tgtEl>
              </p:cMediaNode>
            </p:audio>
            <p:audio>
              <p:cMediaNode vol="80000">
                <p:cTn id="85" fill="hold" display="0">
                  <p:stCondLst>
                    <p:cond delay="indefinite"/>
                  </p:stCondLst>
                  <p:endCondLst>
                    <p:cond evt="onStopAudio" delay="0">
                      <p:tgtEl>
                        <p:sldTgt/>
                      </p:tgtEl>
                    </p:cond>
                  </p:endCondLst>
                </p:cTn>
                <p:tgtEl>
                  <p:spTgt spid="6"/>
                </p:tgtEl>
              </p:cMediaNode>
            </p:audio>
            <p:audio>
              <p:cMediaNode vol="80000">
                <p:cTn id="86" fill="hold" display="0">
                  <p:stCondLst>
                    <p:cond delay="indefinite"/>
                  </p:stCondLst>
                  <p:endCondLst>
                    <p:cond evt="onStopAudio" delay="0">
                      <p:tgtEl>
                        <p:sldTgt/>
                      </p:tgtEl>
                    </p:cond>
                  </p:endCondLst>
                </p:cTn>
                <p:tgtEl>
                  <p:spTgt spid="7"/>
                </p:tgtEl>
              </p:cMediaNode>
            </p:audio>
          </p:childTnLst>
        </p:cTn>
      </p:par>
    </p:tnLst>
    <p:bldLst>
      <p:bldP spid="12" grpId="0" animBg="1"/>
      <p:bldP spid="13" grpId="0" animBg="1"/>
      <p:bldP spid="14" grpId="0" animBg="1"/>
      <p:bldP spid="15" grpId="0" animBg="1"/>
      <p:bldP spid="16" grpId="0" animBg="1"/>
      <p:bldP spid="25" grpId="0"/>
      <p:bldP spid="24" grpId="0"/>
      <p:bldP spid="22" grpId="0"/>
      <p:bldP spid="21" grpId="0"/>
      <p:bldP spid="2" grpId="0" uiExpand="1" build="p"/>
      <p:bldP spid="23" grpId="0"/>
      <p:bldP spid="11" grpId="0" build="p"/>
      <p:bldP spid="20" grpId="0" animBg="1"/>
      <p:bldP spid="20" grpId="1" animBg="1"/>
      <p:bldP spid="20" grpId="2" animBg="1"/>
      <p:bldP spid="20" grpId="3" animBg="1"/>
      <p:bldP spid="20" grpId="4"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2968</TotalTime>
  <Words>2645</Words>
  <Application>Microsoft Office PowerPoint</Application>
  <PresentationFormat>On-screen Show (4:3)</PresentationFormat>
  <Paragraphs>193</Paragraphs>
  <Slides>17</Slides>
  <Notes>15</Notes>
  <HiddenSlides>0</HiddenSlides>
  <MMClips>33</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17</vt:i4>
      </vt:variant>
      <vt:variant>
        <vt:lpstr>Custom Shows</vt:lpstr>
      </vt:variant>
      <vt:variant>
        <vt:i4>5</vt:i4>
      </vt:variant>
    </vt:vector>
  </HeadingPairs>
  <TitlesOfParts>
    <vt:vector size="27" baseType="lpstr">
      <vt:lpstr>Arial</vt:lpstr>
      <vt:lpstr>Arial Narrow</vt:lpstr>
      <vt:lpstr>Calibri</vt:lpstr>
      <vt:lpstr>Calibri Light</vt:lpstr>
      <vt:lpstr>Office Theme</vt:lpstr>
      <vt:lpstr>PowerPoint Presentation</vt:lpstr>
      <vt:lpstr>PowerPoint Presentation</vt:lpstr>
      <vt:lpstr>About this snippet</vt:lpstr>
      <vt:lpstr>PowerPoint Presentation</vt:lpstr>
      <vt:lpstr>The likelihood of crashes</vt:lpstr>
      <vt:lpstr>The risk triangle</vt:lpstr>
      <vt:lpstr>PowerPoint Presentation</vt:lpstr>
      <vt:lpstr>Human biomechanical tolerance to harm</vt:lpstr>
      <vt:lpstr>Kinetic energy management model</vt:lpstr>
      <vt:lpstr>PowerPoint Presentation</vt:lpstr>
      <vt:lpstr>The role of speed</vt:lpstr>
      <vt:lpstr>Impact angle</vt:lpstr>
      <vt:lpstr>Mass inequality</vt:lpstr>
      <vt:lpstr>PowerPoint Presentation</vt:lpstr>
      <vt:lpstr>The role of design</vt:lpstr>
      <vt:lpstr>Human-centric design</vt:lpstr>
      <vt:lpstr>PowerPoint Presentation</vt:lpstr>
      <vt:lpstr>Opening sequence</vt:lpstr>
      <vt:lpstr>The historical approach</vt:lpstr>
      <vt:lpstr>Mechanisms of harm</vt:lpstr>
      <vt:lpstr>Focus on consequence</vt:lpstr>
      <vt:lpstr>A design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236</cp:revision>
  <dcterms:created xsi:type="dcterms:W3CDTF">2018-02-23T04:31:11Z</dcterms:created>
  <dcterms:modified xsi:type="dcterms:W3CDTF">2020-09-09T09:32:40Z</dcterms:modified>
</cp:coreProperties>
</file>